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106"/>
  </p:notesMasterIdLst>
  <p:handoutMasterIdLst>
    <p:handoutMasterId r:id="rId107"/>
  </p:handoutMasterIdLst>
  <p:sldIdLst>
    <p:sldId id="1730" r:id="rId2"/>
    <p:sldId id="1791" r:id="rId3"/>
    <p:sldId id="3070" r:id="rId4"/>
    <p:sldId id="3079" r:id="rId5"/>
    <p:sldId id="3080" r:id="rId6"/>
    <p:sldId id="3082" r:id="rId7"/>
    <p:sldId id="3077" r:id="rId8"/>
    <p:sldId id="3081" r:id="rId9"/>
    <p:sldId id="3084" r:id="rId10"/>
    <p:sldId id="3083" r:id="rId11"/>
    <p:sldId id="3085" r:id="rId12"/>
    <p:sldId id="3099" r:id="rId13"/>
    <p:sldId id="3086" r:id="rId14"/>
    <p:sldId id="3087" r:id="rId15"/>
    <p:sldId id="3088" r:id="rId16"/>
    <p:sldId id="3089" r:id="rId17"/>
    <p:sldId id="3091" r:id="rId18"/>
    <p:sldId id="3090" r:id="rId19"/>
    <p:sldId id="3128" r:id="rId20"/>
    <p:sldId id="3092" r:id="rId21"/>
    <p:sldId id="3093" r:id="rId22"/>
    <p:sldId id="3094" r:id="rId23"/>
    <p:sldId id="3095" r:id="rId24"/>
    <p:sldId id="3096" r:id="rId25"/>
    <p:sldId id="3100" r:id="rId26"/>
    <p:sldId id="3097" r:id="rId27"/>
    <p:sldId id="3101" r:id="rId28"/>
    <p:sldId id="3106" r:id="rId29"/>
    <p:sldId id="3098" r:id="rId30"/>
    <p:sldId id="3105" r:id="rId31"/>
    <p:sldId id="3102" r:id="rId32"/>
    <p:sldId id="3103" r:id="rId33"/>
    <p:sldId id="3104" r:id="rId34"/>
    <p:sldId id="3107" r:id="rId35"/>
    <p:sldId id="3129" r:id="rId36"/>
    <p:sldId id="3130" r:id="rId37"/>
    <p:sldId id="3108" r:id="rId38"/>
    <p:sldId id="3109" r:id="rId39"/>
    <p:sldId id="3110" r:id="rId40"/>
    <p:sldId id="3111" r:id="rId41"/>
    <p:sldId id="3112" r:id="rId42"/>
    <p:sldId id="3113" r:id="rId43"/>
    <p:sldId id="3114" r:id="rId44"/>
    <p:sldId id="3115" r:id="rId45"/>
    <p:sldId id="3116" r:id="rId46"/>
    <p:sldId id="3117" r:id="rId47"/>
    <p:sldId id="3118" r:id="rId48"/>
    <p:sldId id="3119" r:id="rId49"/>
    <p:sldId id="3120" r:id="rId50"/>
    <p:sldId id="3121" r:id="rId51"/>
    <p:sldId id="3122" r:id="rId52"/>
    <p:sldId id="3124" r:id="rId53"/>
    <p:sldId id="3123" r:id="rId54"/>
    <p:sldId id="3125" r:id="rId55"/>
    <p:sldId id="3126" r:id="rId56"/>
    <p:sldId id="3127" r:id="rId57"/>
    <p:sldId id="3133" r:id="rId58"/>
    <p:sldId id="3134" r:id="rId59"/>
    <p:sldId id="3135" r:id="rId60"/>
    <p:sldId id="3136" r:id="rId61"/>
    <p:sldId id="3137" r:id="rId62"/>
    <p:sldId id="3138" r:id="rId63"/>
    <p:sldId id="3139" r:id="rId64"/>
    <p:sldId id="3140" r:id="rId65"/>
    <p:sldId id="3141" r:id="rId66"/>
    <p:sldId id="3142" r:id="rId67"/>
    <p:sldId id="3143" r:id="rId68"/>
    <p:sldId id="3144" r:id="rId69"/>
    <p:sldId id="3145" r:id="rId70"/>
    <p:sldId id="3146" r:id="rId71"/>
    <p:sldId id="3147" r:id="rId72"/>
    <p:sldId id="3148" r:id="rId73"/>
    <p:sldId id="3149" r:id="rId74"/>
    <p:sldId id="3150" r:id="rId75"/>
    <p:sldId id="3151" r:id="rId76"/>
    <p:sldId id="3152" r:id="rId77"/>
    <p:sldId id="3153" r:id="rId78"/>
    <p:sldId id="3154" r:id="rId79"/>
    <p:sldId id="3155" r:id="rId80"/>
    <p:sldId id="3156" r:id="rId81"/>
    <p:sldId id="3157" r:id="rId82"/>
    <p:sldId id="3158" r:id="rId83"/>
    <p:sldId id="3159" r:id="rId84"/>
    <p:sldId id="3160" r:id="rId85"/>
    <p:sldId id="3161" r:id="rId86"/>
    <p:sldId id="3162" r:id="rId87"/>
    <p:sldId id="3163" r:id="rId88"/>
    <p:sldId id="3164" r:id="rId89"/>
    <p:sldId id="3165" r:id="rId90"/>
    <p:sldId id="3166" r:id="rId91"/>
    <p:sldId id="3167" r:id="rId92"/>
    <p:sldId id="3168" r:id="rId93"/>
    <p:sldId id="3169" r:id="rId94"/>
    <p:sldId id="3170" r:id="rId95"/>
    <p:sldId id="3171" r:id="rId96"/>
    <p:sldId id="3172" r:id="rId97"/>
    <p:sldId id="3173" r:id="rId98"/>
    <p:sldId id="3174" r:id="rId99"/>
    <p:sldId id="3175" r:id="rId100"/>
    <p:sldId id="3176" r:id="rId101"/>
    <p:sldId id="3177" r:id="rId102"/>
    <p:sldId id="3178" r:id="rId103"/>
    <p:sldId id="3179" r:id="rId104"/>
    <p:sldId id="2967" r:id="rId105"/>
  </p:sldIdLst>
  <p:sldSz cx="9144000" cy="6858000" type="screen4x3"/>
  <p:notesSz cx="6797675" cy="9874250"/>
  <p:defaultTextStyle>
    <a:defPPr>
      <a:defRPr lang="zh-CN"/>
    </a:defPPr>
    <a:lvl1pPr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1pPr>
    <a:lvl2pPr marL="4572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2pPr>
    <a:lvl3pPr marL="9144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3pPr>
    <a:lvl4pPr marL="13716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4pPr>
    <a:lvl5pPr marL="18288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5pPr>
    <a:lvl6pPr marL="2286000" algn="l" defTabSz="914400" rtl="0" eaLnBrk="1" latinLnBrk="0" hangingPunct="1">
      <a:defRPr kumimoji="1" sz="2400" b="1" kern="1200">
        <a:solidFill>
          <a:schemeClr val="bg2"/>
        </a:solidFill>
        <a:latin typeface="Times New Roman" pitchFamily="18" charset="0"/>
        <a:ea typeface="楷体_GB2312" pitchFamily="49" charset="-122"/>
        <a:cs typeface="+mn-cs"/>
      </a:defRPr>
    </a:lvl6pPr>
    <a:lvl7pPr marL="2743200" algn="l" defTabSz="914400" rtl="0" eaLnBrk="1" latinLnBrk="0" hangingPunct="1">
      <a:defRPr kumimoji="1" sz="2400" b="1" kern="1200">
        <a:solidFill>
          <a:schemeClr val="bg2"/>
        </a:solidFill>
        <a:latin typeface="Times New Roman" pitchFamily="18" charset="0"/>
        <a:ea typeface="楷体_GB2312" pitchFamily="49" charset="-122"/>
        <a:cs typeface="+mn-cs"/>
      </a:defRPr>
    </a:lvl7pPr>
    <a:lvl8pPr marL="3200400" algn="l" defTabSz="914400" rtl="0" eaLnBrk="1" latinLnBrk="0" hangingPunct="1">
      <a:defRPr kumimoji="1" sz="2400" b="1" kern="1200">
        <a:solidFill>
          <a:schemeClr val="bg2"/>
        </a:solidFill>
        <a:latin typeface="Times New Roman" pitchFamily="18" charset="0"/>
        <a:ea typeface="楷体_GB2312" pitchFamily="49" charset="-122"/>
        <a:cs typeface="+mn-cs"/>
      </a:defRPr>
    </a:lvl8pPr>
    <a:lvl9pPr marL="3657600" algn="l" defTabSz="914400" rtl="0" eaLnBrk="1" latinLnBrk="0" hangingPunct="1">
      <a:defRPr kumimoji="1" sz="2400" b="1" kern="1200">
        <a:solidFill>
          <a:schemeClr val="bg2"/>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蒋 筱斌" initials="蒋" lastIdx="1" clrIdx="0">
    <p:extLst>
      <p:ext uri="{19B8F6BF-5375-455C-9EA6-DF929625EA0E}">
        <p15:presenceInfo xmlns:p15="http://schemas.microsoft.com/office/powerpoint/2012/main" userId="277d0628fdf81c6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033CC"/>
    <a:srgbClr val="42428E"/>
    <a:srgbClr val="1C49D2"/>
    <a:srgbClr val="333333"/>
    <a:srgbClr val="FFFFFF"/>
    <a:srgbClr val="3B9D3B"/>
    <a:srgbClr val="405081"/>
    <a:srgbClr val="E7E8F6"/>
    <a:srgbClr val="D3D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autoAdjust="0"/>
    <p:restoredTop sz="74834" autoAdjust="0"/>
  </p:normalViewPr>
  <p:slideViewPr>
    <p:cSldViewPr>
      <p:cViewPr varScale="1">
        <p:scale>
          <a:sx n="88" d="100"/>
          <a:sy n="88" d="100"/>
        </p:scale>
        <p:origin x="200" y="1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2786"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a:lvl1pPr>
          </a:lstStyle>
          <a:p>
            <a:pPr>
              <a:defRPr/>
            </a:pPr>
            <a:endParaRPr lang="en-US" altLang="zh-CN"/>
          </a:p>
        </p:txBody>
      </p:sp>
      <p:sp>
        <p:nvSpPr>
          <p:cNvPr id="1142787" name="Rectangle 3"/>
          <p:cNvSpPr>
            <a:spLocks noGrp="1" noChangeArrowheads="1"/>
          </p:cNvSpPr>
          <p:nvPr>
            <p:ph type="dt" sz="quarter"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a:lvl1pPr>
          </a:lstStyle>
          <a:p>
            <a:pPr>
              <a:defRPr/>
            </a:pPr>
            <a:endParaRPr lang="en-US" altLang="zh-CN"/>
          </a:p>
        </p:txBody>
      </p:sp>
      <p:sp>
        <p:nvSpPr>
          <p:cNvPr id="1142788" name="Rectangle 4"/>
          <p:cNvSpPr>
            <a:spLocks noGrp="1" noChangeArrowheads="1"/>
          </p:cNvSpPr>
          <p:nvPr>
            <p:ph type="ftr" sz="quarter" idx="2"/>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a:lvl1pPr>
          </a:lstStyle>
          <a:p>
            <a:pPr>
              <a:defRPr/>
            </a:pPr>
            <a:endParaRPr lang="en-US" altLang="zh-CN"/>
          </a:p>
        </p:txBody>
      </p:sp>
      <p:sp>
        <p:nvSpPr>
          <p:cNvPr id="1142789" name="Rectangle 5"/>
          <p:cNvSpPr>
            <a:spLocks noGrp="1" noChangeArrowheads="1"/>
          </p:cNvSpPr>
          <p:nvPr>
            <p:ph type="sldNum" sz="quarter" idx="3"/>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a:lvl1pPr>
          </a:lstStyle>
          <a:p>
            <a:pPr>
              <a:defRPr/>
            </a:pPr>
            <a:fld id="{F00621A3-AF9D-44CC-8CA6-C2BA8BA5DBE7}" type="slidenum">
              <a:rPr lang="en-US" altLang="zh-CN"/>
              <a:pPr>
                <a:defRPr/>
              </a:pPr>
              <a:t>‹#›</a:t>
            </a:fld>
            <a:endParaRPr lang="en-US" altLang="zh-CN"/>
          </a:p>
        </p:txBody>
      </p:sp>
    </p:spTree>
    <p:extLst>
      <p:ext uri="{BB962C8B-B14F-4D97-AF65-F5344CB8AC3E}">
        <p14:creationId xmlns:p14="http://schemas.microsoft.com/office/powerpoint/2010/main" val="289213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1" name="Rectangle 3"/>
          <p:cNvSpPr>
            <a:spLocks noGrp="1" noChangeArrowheads="1"/>
          </p:cNvSpPr>
          <p:nvPr>
            <p:ph type="dt"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b="0">
                <a:solidFill>
                  <a:schemeClr val="tx1"/>
                </a:solidFill>
                <a:ea typeface="宋体"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930275" y="741363"/>
            <a:ext cx="4937125" cy="3702050"/>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906463" y="4687888"/>
            <a:ext cx="4984750" cy="4445000"/>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3014" name="Rectangle 6"/>
          <p:cNvSpPr>
            <a:spLocks noGrp="1" noChangeArrowheads="1"/>
          </p:cNvSpPr>
          <p:nvPr>
            <p:ph type="ftr" sz="quarter" idx="4"/>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5" name="Rectangle 7"/>
          <p:cNvSpPr>
            <a:spLocks noGrp="1" noChangeArrowheads="1"/>
          </p:cNvSpPr>
          <p:nvPr>
            <p:ph type="sldNum" sz="quarter" idx="5"/>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b="0">
                <a:solidFill>
                  <a:schemeClr val="tx1"/>
                </a:solidFill>
                <a:ea typeface="宋体" pitchFamily="2" charset="-122"/>
              </a:defRPr>
            </a:lvl1pPr>
          </a:lstStyle>
          <a:p>
            <a:pPr>
              <a:defRPr/>
            </a:pPr>
            <a:fld id="{B21D2498-DA12-44B9-93A4-06D5BEA34E78}" type="slidenum">
              <a:rPr lang="en-US" altLang="zh-CN"/>
              <a:pPr>
                <a:defRPr/>
              </a:pPr>
              <a:t>‹#›</a:t>
            </a:fld>
            <a:endParaRPr lang="en-US" altLang="zh-CN"/>
          </a:p>
        </p:txBody>
      </p:sp>
    </p:spTree>
    <p:extLst>
      <p:ext uri="{BB962C8B-B14F-4D97-AF65-F5344CB8AC3E}">
        <p14:creationId xmlns:p14="http://schemas.microsoft.com/office/powerpoint/2010/main" val="32761937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elixir.free-electrons.com/linux/v4.12.8/source/tools/net"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A80CA2-DDAB-4EDF-ACD7-3819DF3A06E6}" type="slidenum">
              <a:rPr lang="en-US" altLang="zh-CN" smtClean="0"/>
              <a:pPr>
                <a:defRPr/>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err="1">
                <a:solidFill>
                  <a:schemeClr val="tx1"/>
                </a:solidFill>
                <a:effectLst/>
                <a:latin typeface="Calibri" panose="020F0502020204030204" pitchFamily="34" charset="0"/>
                <a:ea typeface="宋体" panose="02010600030101010101" pitchFamily="2" charset="-122"/>
                <a:cs typeface="+mn-cs"/>
              </a:rPr>
              <a:t>netfilter</a:t>
            </a:r>
            <a:r>
              <a:rPr lang="zh-CN" altLang="zh-CN" sz="1200" kern="1200" dirty="0">
                <a:solidFill>
                  <a:schemeClr val="tx1"/>
                </a:solidFill>
                <a:effectLst/>
                <a:latin typeface="Calibri" panose="020F0502020204030204" pitchFamily="34" charset="0"/>
                <a:ea typeface="宋体" panose="02010600030101010101" pitchFamily="2" charset="-122"/>
                <a:cs typeface="+mn-cs"/>
              </a:rPr>
              <a:t>框架提供了下面这些功能</a:t>
            </a:r>
            <a:r>
              <a:rPr lang="en-US" altLang="zh-CN" sz="1200" kern="1200" dirty="0">
                <a:solidFill>
                  <a:schemeClr val="tx1"/>
                </a:solidFill>
                <a:effectLst/>
                <a:latin typeface="Calibri" panose="020F0502020204030204" pitchFamily="34" charset="0"/>
                <a:ea typeface="宋体" panose="02010600030101010101" pitchFamily="2" charset="-122"/>
                <a:cs typeface="+mn-cs"/>
              </a:rPr>
              <a:t> </a:t>
            </a:r>
            <a:r>
              <a:rPr lang="zh-CN" altLang="zh-CN" sz="1200" kern="1200" dirty="0">
                <a:solidFill>
                  <a:schemeClr val="tx1"/>
                </a:solidFill>
                <a:effectLst/>
                <a:latin typeface="Calibri" panose="020F0502020204030204" pitchFamily="34" charset="0"/>
                <a:ea typeface="宋体" panose="02010600030101010101" pitchFamily="2" charset="-122"/>
                <a:cs typeface="+mn-cs"/>
              </a:rPr>
              <a:t>包过滤</a:t>
            </a:r>
            <a:r>
              <a:rPr lang="en-US" altLang="zh-CN" sz="1200" kern="1200" dirty="0">
                <a:solidFill>
                  <a:schemeClr val="tx1"/>
                </a:solidFill>
                <a:effectLst/>
                <a:latin typeface="Calibri" panose="020F0502020204030204" pitchFamily="34" charset="0"/>
                <a:ea typeface="宋体" panose="02010600030101010101" pitchFamily="2" charset="-122"/>
                <a:cs typeface="+mn-cs"/>
              </a:rPr>
              <a:t> </a:t>
            </a:r>
            <a:r>
              <a:rPr lang="zh-CN" altLang="zh-CN" sz="1200" kern="1200" dirty="0">
                <a:solidFill>
                  <a:schemeClr val="tx1"/>
                </a:solidFill>
                <a:effectLst/>
                <a:latin typeface="Calibri" panose="020F0502020204030204" pitchFamily="34" charset="0"/>
                <a:ea typeface="宋体" panose="02010600030101010101" pitchFamily="2" charset="-122"/>
                <a:cs typeface="+mn-cs"/>
              </a:rPr>
              <a:t>网络地址转换（</a:t>
            </a:r>
            <a:r>
              <a:rPr lang="en-US" altLang="zh-CN" sz="1200" kern="1200" dirty="0">
                <a:solidFill>
                  <a:schemeClr val="tx1"/>
                </a:solidFill>
                <a:effectLst/>
                <a:latin typeface="Calibri" panose="020F0502020204030204" pitchFamily="34" charset="0"/>
                <a:ea typeface="宋体" panose="02010600030101010101" pitchFamily="2" charset="-122"/>
                <a:cs typeface="+mn-cs"/>
              </a:rPr>
              <a:t>NAT</a:t>
            </a:r>
            <a:r>
              <a:rPr lang="zh-CN" altLang="zh-CN" sz="1200" kern="1200" dirty="0">
                <a:solidFill>
                  <a:schemeClr val="tx1"/>
                </a:solidFill>
                <a:effectLst/>
                <a:latin typeface="Calibri" panose="020F0502020204030204" pitchFamily="34" charset="0"/>
                <a:ea typeface="宋体" panose="02010600030101010101" pitchFamily="2" charset="-122"/>
                <a:cs typeface="+mn-cs"/>
              </a:rPr>
              <a:t>）包</a:t>
            </a:r>
            <a:r>
              <a:rPr lang="zh-CN" altLang="en-US" sz="1200" kern="1200" dirty="0">
                <a:solidFill>
                  <a:schemeClr val="tx1"/>
                </a:solidFill>
                <a:effectLst/>
                <a:latin typeface="Calibri" panose="020F0502020204030204" pitchFamily="34" charset="0"/>
                <a:ea typeface="宋体" panose="02010600030101010101" pitchFamily="2" charset="-122"/>
                <a:cs typeface="+mn-cs"/>
              </a:rPr>
              <a:t>标记</a:t>
            </a:r>
            <a:r>
              <a:rPr lang="zh-CN" altLang="zh-CN" sz="1200" kern="1200" dirty="0">
                <a:solidFill>
                  <a:schemeClr val="tx1"/>
                </a:solidFill>
                <a:effectLst/>
                <a:latin typeface="Calibri" panose="020F0502020204030204" pitchFamily="34" charset="0"/>
                <a:ea typeface="宋体" panose="02010600030101010101" pitchFamily="2" charset="-122"/>
                <a:cs typeface="+mn-cs"/>
              </a:rPr>
              <a:t>（在路由之前或之后修改包头的内容）连接跟踪</a:t>
            </a:r>
            <a:r>
              <a:rPr lang="en-US" altLang="zh-CN" sz="1200" kern="1200" dirty="0">
                <a:solidFill>
                  <a:schemeClr val="tx1"/>
                </a:solidFill>
                <a:effectLst/>
                <a:latin typeface="Calibri" panose="020F0502020204030204" pitchFamily="34" charset="0"/>
                <a:ea typeface="宋体" panose="02010600030101010101" pitchFamily="2" charset="-122"/>
                <a:cs typeface="+mn-cs"/>
              </a:rPr>
              <a:t> </a:t>
            </a:r>
            <a:r>
              <a:rPr lang="zh-CN" altLang="zh-CN" sz="1200" kern="1200" dirty="0">
                <a:solidFill>
                  <a:schemeClr val="tx1"/>
                </a:solidFill>
                <a:effectLst/>
                <a:latin typeface="Calibri" panose="020F0502020204030204" pitchFamily="34" charset="0"/>
                <a:ea typeface="宋体" panose="02010600030101010101" pitchFamily="2" charset="-122"/>
                <a:cs typeface="+mn-cs"/>
              </a:rPr>
              <a:t>收集网络统计信息</a:t>
            </a:r>
          </a:p>
          <a:p>
            <a:pPr lvl="0"/>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11</a:t>
            </a:fld>
            <a:endParaRPr lang="en-US" altLang="zh-CN"/>
          </a:p>
        </p:txBody>
      </p:sp>
    </p:spTree>
    <p:extLst>
      <p:ext uri="{BB962C8B-B14F-4D97-AF65-F5344CB8AC3E}">
        <p14:creationId xmlns:p14="http://schemas.microsoft.com/office/powerpoint/2010/main" val="30082680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现在</a:t>
            </a:r>
            <a:r>
              <a:rPr kumimoji="1" lang="en-US" altLang="zh-CN" sz="1200" b="0" i="0" kern="1200" dirty="0" err="1">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程序和</a:t>
            </a:r>
            <a:r>
              <a:rPr kumimoji="1" lang="en-US" altLang="zh-CN" sz="1200" b="0" i="0" kern="1200" dirty="0">
                <a:solidFill>
                  <a:schemeClr val="tx1"/>
                </a:solidFill>
                <a:effectLst/>
                <a:latin typeface="Times New Roman" pitchFamily="18" charset="0"/>
                <a:ea typeface="宋体" pitchFamily="2" charset="-122"/>
                <a:cs typeface="+mn-cs"/>
              </a:rPr>
              <a:t>map</a:t>
            </a:r>
            <a:r>
              <a:rPr kumimoji="1" lang="zh-CN" altLang="en-US" sz="1200" b="0" i="0" kern="1200" dirty="0">
                <a:solidFill>
                  <a:schemeClr val="tx1"/>
                </a:solidFill>
                <a:effectLst/>
                <a:latin typeface="Times New Roman" pitchFamily="18" charset="0"/>
                <a:ea typeface="宋体" pitchFamily="2" charset="-122"/>
                <a:cs typeface="+mn-cs"/>
              </a:rPr>
              <a:t>已经加载到内核当中了，那么什么时候</a:t>
            </a:r>
            <a:r>
              <a:rPr kumimoji="1" lang="en-US" altLang="zh-CN" sz="1200" b="0" i="0" kern="1200" dirty="0" err="1">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程序才能发挥它的作用呢？这就需要</a:t>
            </a:r>
            <a:r>
              <a:rPr kumimoji="1" lang="en-US" altLang="zh-CN" sz="1200" b="0" i="0" kern="1200" dirty="0" err="1">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的应用系统把其挂载到适当的钩子上，当钩子所在点的路径被执行，钩子被触发，</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程序得以执行。</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Perf</a:t>
            </a:r>
            <a:r>
              <a:rPr kumimoji="1" lang="zh-CN" altLang="en-US" sz="1200" b="0" i="0" kern="1200" dirty="0">
                <a:solidFill>
                  <a:schemeClr val="tx1"/>
                </a:solidFill>
                <a:effectLst/>
                <a:latin typeface="Times New Roman" pitchFamily="18" charset="0"/>
                <a:ea typeface="宋体" pitchFamily="2" charset="-122"/>
                <a:cs typeface="+mn-cs"/>
              </a:rPr>
              <a:t>是在</a:t>
            </a:r>
            <a:r>
              <a:rPr kumimoji="1" lang="en-US" altLang="zh-CN" sz="1200" b="0" i="0" kern="1200" dirty="0" err="1">
                <a:solidFill>
                  <a:schemeClr val="tx1"/>
                </a:solidFill>
                <a:effectLst/>
                <a:latin typeface="Times New Roman" pitchFamily="18" charset="0"/>
                <a:ea typeface="宋体" pitchFamily="2" charset="-122"/>
                <a:cs typeface="+mn-cs"/>
              </a:rPr>
              <a:t>ftrace</a:t>
            </a:r>
            <a:r>
              <a:rPr kumimoji="1" lang="zh-CN" altLang="en-US" sz="1200" b="0" i="0" kern="1200" dirty="0">
                <a:solidFill>
                  <a:schemeClr val="tx1"/>
                </a:solidFill>
                <a:effectLst/>
                <a:latin typeface="Times New Roman" pitchFamily="18" charset="0"/>
                <a:ea typeface="宋体" pitchFamily="2" charset="-122"/>
                <a:cs typeface="+mn-cs"/>
              </a:rPr>
              <a:t>基础上出来的，</a:t>
            </a:r>
            <a:r>
              <a:rPr kumimoji="1" lang="en-US" altLang="zh-CN" sz="1200" b="0" i="0" kern="1200" dirty="0" err="1">
                <a:solidFill>
                  <a:schemeClr val="tx1"/>
                </a:solidFill>
                <a:effectLst/>
                <a:latin typeface="Times New Roman" pitchFamily="18" charset="0"/>
                <a:ea typeface="宋体" pitchFamily="2" charset="-122"/>
                <a:cs typeface="+mn-cs"/>
              </a:rPr>
              <a:t>ftrace</a:t>
            </a:r>
            <a:r>
              <a:rPr kumimoji="1" lang="zh-CN" altLang="en-US" sz="1200" b="0" i="0" kern="1200" dirty="0">
                <a:solidFill>
                  <a:schemeClr val="tx1"/>
                </a:solidFill>
                <a:effectLst/>
                <a:latin typeface="Times New Roman" pitchFamily="18" charset="0"/>
                <a:ea typeface="宋体" pitchFamily="2" charset="-122"/>
                <a:cs typeface="+mn-cs"/>
              </a:rPr>
              <a:t>只管抓</a:t>
            </a:r>
            <a:r>
              <a:rPr kumimoji="1" lang="en-US" altLang="zh-CN" sz="1200" b="0" i="0" kern="1200" dirty="0">
                <a:solidFill>
                  <a:schemeClr val="tx1"/>
                </a:solidFill>
                <a:effectLst/>
                <a:latin typeface="Times New Roman" pitchFamily="18" charset="0"/>
                <a:ea typeface="宋体" pitchFamily="2" charset="-122"/>
                <a:cs typeface="+mn-cs"/>
              </a:rPr>
              <a:t>trace</a:t>
            </a:r>
            <a:r>
              <a:rPr kumimoji="1" lang="zh-CN" altLang="en-US" sz="1200" b="0" i="0" kern="1200" dirty="0">
                <a:solidFill>
                  <a:schemeClr val="tx1"/>
                </a:solidFill>
                <a:effectLst/>
                <a:latin typeface="Times New Roman" pitchFamily="18" charset="0"/>
                <a:ea typeface="宋体" pitchFamily="2" charset="-122"/>
                <a:cs typeface="+mn-cs"/>
              </a:rPr>
              <a:t>数据并没有分析而</a:t>
            </a:r>
            <a:r>
              <a:rPr kumimoji="1" lang="en-US" altLang="zh-CN" sz="1200" b="0" i="0" kern="1200" dirty="0">
                <a:solidFill>
                  <a:schemeClr val="tx1"/>
                </a:solidFill>
                <a:effectLst/>
                <a:latin typeface="Times New Roman" pitchFamily="18" charset="0"/>
                <a:ea typeface="宋体" pitchFamily="2" charset="-122"/>
                <a:cs typeface="+mn-cs"/>
              </a:rPr>
              <a:t>perf</a:t>
            </a:r>
            <a:r>
              <a:rPr kumimoji="1" lang="zh-CN" altLang="en-US" sz="1200" b="0" i="0" kern="1200" dirty="0">
                <a:solidFill>
                  <a:schemeClr val="tx1"/>
                </a:solidFill>
                <a:effectLst/>
                <a:latin typeface="Times New Roman" pitchFamily="18" charset="0"/>
                <a:ea typeface="宋体" pitchFamily="2" charset="-122"/>
                <a:cs typeface="+mn-cs"/>
              </a:rPr>
              <a:t>在</a:t>
            </a:r>
            <a:r>
              <a:rPr kumimoji="1" lang="en-US" altLang="zh-CN" sz="1200" b="0" i="0" kern="1200" dirty="0">
                <a:solidFill>
                  <a:schemeClr val="tx1"/>
                </a:solidFill>
                <a:effectLst/>
                <a:latin typeface="Times New Roman" pitchFamily="18" charset="0"/>
                <a:ea typeface="宋体" pitchFamily="2" charset="-122"/>
                <a:cs typeface="+mn-cs"/>
              </a:rPr>
              <a:t>trace</a:t>
            </a:r>
            <a:r>
              <a:rPr kumimoji="1" lang="zh-CN" altLang="en-US" sz="1200" b="0" i="0" kern="1200" dirty="0">
                <a:solidFill>
                  <a:schemeClr val="tx1"/>
                </a:solidFill>
                <a:effectLst/>
                <a:latin typeface="Times New Roman" pitchFamily="18" charset="0"/>
                <a:ea typeface="宋体" pitchFamily="2" charset="-122"/>
                <a:cs typeface="+mn-cs"/>
              </a:rPr>
              <a:t>数据分析方面做出了很多成果。</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101</a:t>
            </a:fld>
            <a:endParaRPr lang="en-US" altLang="zh-CN"/>
          </a:p>
        </p:txBody>
      </p:sp>
    </p:spTree>
    <p:extLst>
      <p:ext uri="{BB962C8B-B14F-4D97-AF65-F5344CB8AC3E}">
        <p14:creationId xmlns:p14="http://schemas.microsoft.com/office/powerpoint/2010/main" val="22429007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以</a:t>
            </a:r>
            <a:r>
              <a:rPr kumimoji="1" lang="en-US" altLang="zh-CN" sz="1200" b="0" i="0" kern="1200" dirty="0">
                <a:solidFill>
                  <a:schemeClr val="tx1"/>
                </a:solidFill>
                <a:effectLst/>
                <a:latin typeface="Times New Roman" pitchFamily="18" charset="0"/>
                <a:ea typeface="宋体" pitchFamily="2" charset="-122"/>
                <a:cs typeface="+mn-cs"/>
              </a:rPr>
              <a:t>XDP</a:t>
            </a:r>
            <a:r>
              <a:rPr kumimoji="1" lang="zh-CN" altLang="en-US" sz="1200" b="0" i="0" kern="1200" dirty="0">
                <a:solidFill>
                  <a:schemeClr val="tx1"/>
                </a:solidFill>
                <a:effectLst/>
                <a:latin typeface="Times New Roman" pitchFamily="18" charset="0"/>
                <a:ea typeface="宋体" pitchFamily="2" charset="-122"/>
                <a:cs typeface="+mn-cs"/>
              </a:rPr>
              <a:t>为例</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数据包在 </a:t>
            </a:r>
            <a:r>
              <a:rPr kumimoji="1" lang="en-US" altLang="zh-CN" sz="1200" b="0" i="0" kern="1200" dirty="0">
                <a:solidFill>
                  <a:schemeClr val="tx1"/>
                </a:solidFill>
                <a:effectLst/>
                <a:latin typeface="Times New Roman" pitchFamily="18" charset="0"/>
                <a:ea typeface="宋体" pitchFamily="2" charset="-122"/>
                <a:cs typeface="+mn-cs"/>
              </a:rPr>
              <a:t>XDP </a:t>
            </a:r>
            <a:r>
              <a:rPr kumimoji="1" lang="zh-CN" altLang="en-US" sz="1200" b="0" i="0" kern="1200" dirty="0">
                <a:solidFill>
                  <a:schemeClr val="tx1"/>
                </a:solidFill>
                <a:effectLst/>
                <a:latin typeface="Times New Roman" pitchFamily="18" charset="0"/>
                <a:ea typeface="宋体" pitchFamily="2" charset="-122"/>
                <a:cs typeface="+mn-cs"/>
              </a:rPr>
              <a:t>中的表示形式是 </a:t>
            </a:r>
            <a:r>
              <a:rPr kumimoji="1" lang="en-US" altLang="zh-CN" sz="1200" b="0" i="0" kern="1200" dirty="0" err="1">
                <a:solidFill>
                  <a:schemeClr val="tx1"/>
                </a:solidFill>
                <a:effectLst/>
                <a:latin typeface="Times New Roman" pitchFamily="18" charset="0"/>
                <a:ea typeface="宋体" pitchFamily="2" charset="-122"/>
                <a:cs typeface="+mn-cs"/>
              </a:rPr>
              <a:t>xdp_buff</a:t>
            </a:r>
            <a:r>
              <a:rPr kumimoji="1" lang="zh-CN" altLang="en-US" sz="1200" b="0" i="0" kern="1200" dirty="0">
                <a:solidFill>
                  <a:schemeClr val="tx1"/>
                </a:solidFill>
                <a:effectLst/>
                <a:latin typeface="Times New Roman" pitchFamily="18" charset="0"/>
                <a:ea typeface="宋体" pitchFamily="2" charset="-122"/>
                <a:cs typeface="+mn-cs"/>
              </a:rPr>
              <a:t>，这也是传递给 </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程序的结构体</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当对包进行封装（加 </a:t>
            </a:r>
            <a:r>
              <a:rPr kumimoji="1" lang="en-US" altLang="zh-CN" sz="1200" b="0" i="0" kern="1200" dirty="0">
                <a:solidFill>
                  <a:schemeClr val="tx1"/>
                </a:solidFill>
                <a:effectLst/>
                <a:latin typeface="Times New Roman" pitchFamily="18" charset="0"/>
                <a:ea typeface="宋体" pitchFamily="2" charset="-122"/>
                <a:cs typeface="+mn-cs"/>
              </a:rPr>
              <a:t>header</a:t>
            </a:r>
            <a:r>
              <a:rPr kumimoji="1" lang="zh-CN" altLang="en-US" sz="1200" b="0" i="0" kern="1200" dirty="0">
                <a:solidFill>
                  <a:schemeClr val="tx1"/>
                </a:solidFill>
                <a:effectLst/>
                <a:latin typeface="Times New Roman" pitchFamily="18" charset="0"/>
                <a:ea typeface="宋体" pitchFamily="2" charset="-122"/>
                <a:cs typeface="+mn-cs"/>
              </a:rPr>
              <a:t>）时，</a:t>
            </a:r>
            <a:r>
              <a:rPr lang="en-US" altLang="zh-CN" dirty="0"/>
              <a:t>data</a:t>
            </a:r>
            <a:r>
              <a:rPr kumimoji="1" lang="zh-CN" altLang="en-US" sz="1200" b="0" i="0" kern="1200" dirty="0">
                <a:solidFill>
                  <a:schemeClr val="tx1"/>
                </a:solidFill>
                <a:effectLst/>
                <a:latin typeface="Times New Roman" pitchFamily="18" charset="0"/>
                <a:ea typeface="宋体" pitchFamily="2" charset="-122"/>
                <a:cs typeface="+mn-cs"/>
              </a:rPr>
              <a:t>会逐渐向 </a:t>
            </a:r>
            <a:r>
              <a:rPr lang="en-US" altLang="zh-CN" dirty="0" err="1"/>
              <a:t>data_hard_start</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靠近</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102</a:t>
            </a:fld>
            <a:endParaRPr lang="en-US" altLang="zh-CN"/>
          </a:p>
        </p:txBody>
      </p:sp>
    </p:spTree>
    <p:extLst>
      <p:ext uri="{BB962C8B-B14F-4D97-AF65-F5344CB8AC3E}">
        <p14:creationId xmlns:p14="http://schemas.microsoft.com/office/powerpoint/2010/main" val="24856070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XDP_DROP</a:t>
            </a:r>
            <a:r>
              <a:rPr kumimoji="1" lang="zh-CN" altLang="en-US" sz="1200" b="0" i="0" kern="1200" dirty="0">
                <a:solidFill>
                  <a:schemeClr val="tx1"/>
                </a:solidFill>
                <a:effectLst/>
                <a:latin typeface="Times New Roman" pitchFamily="18" charset="0"/>
                <a:ea typeface="宋体" pitchFamily="2" charset="-122"/>
                <a:cs typeface="+mn-cs"/>
              </a:rPr>
              <a:t>：使用</a:t>
            </a:r>
            <a:r>
              <a:rPr kumimoji="1" lang="en-US" altLang="zh-CN" sz="1200" b="0" i="0" kern="1200" dirty="0">
                <a:solidFill>
                  <a:schemeClr val="tx1"/>
                </a:solidFill>
                <a:effectLst/>
                <a:latin typeface="Times New Roman" pitchFamily="18" charset="0"/>
                <a:ea typeface="宋体" pitchFamily="2" charset="-122"/>
                <a:cs typeface="+mn-cs"/>
              </a:rPr>
              <a:t>XDP</a:t>
            </a:r>
            <a:r>
              <a:rPr kumimoji="1" lang="zh-CN" altLang="en-US" sz="1200" b="0" i="0" kern="1200" dirty="0">
                <a:solidFill>
                  <a:schemeClr val="tx1"/>
                </a:solidFill>
                <a:effectLst/>
                <a:latin typeface="Times New Roman" pitchFamily="18" charset="0"/>
                <a:ea typeface="宋体" pitchFamily="2" charset="-122"/>
                <a:cs typeface="+mn-cs"/>
              </a:rPr>
              <a:t>进行丢弃的速度很快，缓冲区只是回收到</a:t>
            </a:r>
            <a:r>
              <a:rPr kumimoji="1" lang="en-US" altLang="zh-CN" sz="1200" b="0" i="0" kern="1200" dirty="0" err="1">
                <a:solidFill>
                  <a:schemeClr val="tx1"/>
                </a:solidFill>
                <a:effectLst/>
                <a:latin typeface="Times New Roman" pitchFamily="18" charset="0"/>
                <a:ea typeface="宋体" pitchFamily="2" charset="-122"/>
                <a:cs typeface="+mn-cs"/>
              </a:rPr>
              <a:t>rx</a:t>
            </a:r>
            <a:r>
              <a:rPr kumimoji="1" lang="zh-CN" altLang="en-US" sz="1200" b="0" i="0" kern="1200" dirty="0">
                <a:solidFill>
                  <a:schemeClr val="tx1"/>
                </a:solidFill>
                <a:effectLst/>
                <a:latin typeface="Times New Roman" pitchFamily="18" charset="0"/>
                <a:ea typeface="宋体" pitchFamily="2" charset="-122"/>
                <a:cs typeface="+mn-cs"/>
              </a:rPr>
              <a:t>环形队列</a:t>
            </a:r>
            <a:br>
              <a:rPr lang="zh-CN" altLang="en-US" dirty="0"/>
            </a:br>
            <a:r>
              <a:rPr kumimoji="1" lang="en-US" altLang="zh-CN" sz="1200" b="0" i="0" kern="1200" dirty="0">
                <a:solidFill>
                  <a:schemeClr val="tx1"/>
                </a:solidFill>
                <a:effectLst/>
                <a:latin typeface="Times New Roman" pitchFamily="18" charset="0"/>
                <a:ea typeface="宋体" pitchFamily="2" charset="-122"/>
                <a:cs typeface="+mn-cs"/>
              </a:rPr>
              <a:t>XDP_PASS</a:t>
            </a:r>
            <a:r>
              <a:rPr kumimoji="1" lang="zh-CN" altLang="en-US" sz="1200" b="0" i="0" kern="1200" dirty="0">
                <a:solidFill>
                  <a:schemeClr val="tx1"/>
                </a:solidFill>
                <a:effectLst/>
                <a:latin typeface="Times New Roman" pitchFamily="18" charset="0"/>
                <a:ea typeface="宋体" pitchFamily="2" charset="-122"/>
                <a:cs typeface="+mn-cs"/>
              </a:rPr>
              <a:t>：可能在修改后传递到普通网络堆栈</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XDP_REDIRECT</a:t>
            </a:r>
            <a:r>
              <a:rPr kumimoji="1" lang="zh-CN" altLang="en-US" sz="1200" b="0" i="0" kern="1200" dirty="0">
                <a:solidFill>
                  <a:schemeClr val="tx1"/>
                </a:solidFill>
                <a:effectLst/>
                <a:latin typeface="Times New Roman" pitchFamily="18" charset="0"/>
                <a:ea typeface="宋体" pitchFamily="2" charset="-122"/>
                <a:cs typeface="+mn-cs"/>
              </a:rPr>
              <a:t>：使用</a:t>
            </a:r>
            <a:r>
              <a:rPr kumimoji="1" lang="en-US" altLang="zh-CN" sz="1200" b="0" i="0" kern="1200" dirty="0">
                <a:solidFill>
                  <a:schemeClr val="tx1"/>
                </a:solidFill>
                <a:effectLst/>
                <a:latin typeface="Times New Roman" pitchFamily="18" charset="0"/>
                <a:ea typeface="宋体" pitchFamily="2" charset="-122"/>
                <a:cs typeface="+mn-cs"/>
              </a:rPr>
              <a:t>XDP</a:t>
            </a:r>
            <a:r>
              <a:rPr kumimoji="1" lang="zh-CN" altLang="en-US" sz="1200" b="0" i="0" kern="1200" dirty="0">
                <a:solidFill>
                  <a:schemeClr val="tx1"/>
                </a:solidFill>
                <a:effectLst/>
                <a:latin typeface="Times New Roman" pitchFamily="18" charset="0"/>
                <a:ea typeface="宋体" pitchFamily="2" charset="-122"/>
                <a:cs typeface="+mn-cs"/>
              </a:rPr>
              <a:t>程序中的</a:t>
            </a:r>
            <a:r>
              <a:rPr kumimoji="1" lang="en-US" altLang="zh-CN" sz="1200" b="0" i="0" kern="1200" dirty="0">
                <a:solidFill>
                  <a:schemeClr val="tx1"/>
                </a:solidFill>
                <a:effectLst/>
                <a:latin typeface="Times New Roman" pitchFamily="18" charset="0"/>
                <a:ea typeface="宋体" pitchFamily="2" charset="-122"/>
                <a:cs typeface="+mn-cs"/>
              </a:rPr>
              <a:t>XDP_REDIRECT</a:t>
            </a:r>
            <a:r>
              <a:rPr kumimoji="1" lang="zh-CN" altLang="en-US" sz="1200" b="0" i="0" kern="1200" dirty="0">
                <a:solidFill>
                  <a:schemeClr val="tx1"/>
                </a:solidFill>
                <a:effectLst/>
                <a:latin typeface="Times New Roman" pitchFamily="18" charset="0"/>
                <a:ea typeface="宋体" pitchFamily="2" charset="-122"/>
                <a:cs typeface="+mn-cs"/>
              </a:rPr>
              <a:t>操作，该程序可以将入口帧重定向到其他启用</a:t>
            </a:r>
            <a:r>
              <a:rPr kumimoji="1" lang="en-US" altLang="zh-CN" sz="1200" b="0" i="0" kern="1200" dirty="0">
                <a:solidFill>
                  <a:schemeClr val="tx1"/>
                </a:solidFill>
                <a:effectLst/>
                <a:latin typeface="Times New Roman" pitchFamily="18" charset="0"/>
                <a:ea typeface="宋体" pitchFamily="2" charset="-122"/>
                <a:cs typeface="+mn-cs"/>
              </a:rPr>
              <a:t>XDP</a:t>
            </a:r>
            <a:r>
              <a:rPr kumimoji="1" lang="zh-CN" altLang="en-US" sz="1200" b="0" i="0" kern="1200" dirty="0">
                <a:solidFill>
                  <a:schemeClr val="tx1"/>
                </a:solidFill>
                <a:effectLst/>
                <a:latin typeface="Times New Roman" pitchFamily="18" charset="0"/>
                <a:ea typeface="宋体" pitchFamily="2" charset="-122"/>
                <a:cs typeface="+mn-cs"/>
              </a:rPr>
              <a:t>的</a:t>
            </a:r>
            <a:r>
              <a:rPr kumimoji="1" lang="en-US" altLang="zh-CN" sz="1200" b="0" i="0" kern="1200" dirty="0" err="1">
                <a:solidFill>
                  <a:schemeClr val="tx1"/>
                </a:solidFill>
                <a:effectLst/>
                <a:latin typeface="Times New Roman" pitchFamily="18" charset="0"/>
                <a:ea typeface="宋体" pitchFamily="2" charset="-122"/>
                <a:cs typeface="+mn-cs"/>
              </a:rPr>
              <a:t>netdev</a:t>
            </a: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103</a:t>
            </a:fld>
            <a:endParaRPr lang="en-US" altLang="zh-CN"/>
          </a:p>
        </p:txBody>
      </p:sp>
    </p:spTree>
    <p:extLst>
      <p:ext uri="{BB962C8B-B14F-4D97-AF65-F5344CB8AC3E}">
        <p14:creationId xmlns:p14="http://schemas.microsoft.com/office/powerpoint/2010/main" val="35380476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104</a:t>
            </a:fld>
            <a:endParaRPr lang="en-US" altLang="zh-CN"/>
          </a:p>
        </p:txBody>
      </p:sp>
    </p:spTree>
    <p:extLst>
      <p:ext uri="{BB962C8B-B14F-4D97-AF65-F5344CB8AC3E}">
        <p14:creationId xmlns:p14="http://schemas.microsoft.com/office/powerpoint/2010/main" val="127949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12</a:t>
            </a:fld>
            <a:endParaRPr lang="en-US" altLang="zh-CN"/>
          </a:p>
        </p:txBody>
      </p:sp>
    </p:spTree>
    <p:extLst>
      <p:ext uri="{BB962C8B-B14F-4D97-AF65-F5344CB8AC3E}">
        <p14:creationId xmlns:p14="http://schemas.microsoft.com/office/powerpoint/2010/main" val="2818951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lvl="0"/>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13</a:t>
            </a:fld>
            <a:endParaRPr lang="en-US" altLang="zh-CN"/>
          </a:p>
        </p:txBody>
      </p:sp>
    </p:spTree>
    <p:extLst>
      <p:ext uri="{BB962C8B-B14F-4D97-AF65-F5344CB8AC3E}">
        <p14:creationId xmlns:p14="http://schemas.microsoft.com/office/powerpoint/2010/main" val="3006780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lvl="0"/>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14</a:t>
            </a:fld>
            <a:endParaRPr lang="en-US" altLang="zh-CN"/>
          </a:p>
        </p:txBody>
      </p:sp>
    </p:spTree>
    <p:extLst>
      <p:ext uri="{BB962C8B-B14F-4D97-AF65-F5344CB8AC3E}">
        <p14:creationId xmlns:p14="http://schemas.microsoft.com/office/powerpoint/2010/main" val="1789237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lvl="0"/>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15</a:t>
            </a:fld>
            <a:endParaRPr lang="en-US" altLang="zh-CN"/>
          </a:p>
        </p:txBody>
      </p:sp>
    </p:spTree>
    <p:extLst>
      <p:ext uri="{BB962C8B-B14F-4D97-AF65-F5344CB8AC3E}">
        <p14:creationId xmlns:p14="http://schemas.microsoft.com/office/powerpoint/2010/main" val="2889088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lvl="0"/>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16</a:t>
            </a:fld>
            <a:endParaRPr lang="en-US" altLang="zh-CN"/>
          </a:p>
        </p:txBody>
      </p:sp>
    </p:spTree>
    <p:extLst>
      <p:ext uri="{BB962C8B-B14F-4D97-AF65-F5344CB8AC3E}">
        <p14:creationId xmlns:p14="http://schemas.microsoft.com/office/powerpoint/2010/main" val="4053789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lvl="0"/>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17</a:t>
            </a:fld>
            <a:endParaRPr lang="en-US" altLang="zh-CN"/>
          </a:p>
        </p:txBody>
      </p:sp>
    </p:spTree>
    <p:extLst>
      <p:ext uri="{BB962C8B-B14F-4D97-AF65-F5344CB8AC3E}">
        <p14:creationId xmlns:p14="http://schemas.microsoft.com/office/powerpoint/2010/main" val="400353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lvl="0"/>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18</a:t>
            </a:fld>
            <a:endParaRPr lang="en-US" altLang="zh-CN"/>
          </a:p>
        </p:txBody>
      </p:sp>
    </p:spTree>
    <p:extLst>
      <p:ext uri="{BB962C8B-B14F-4D97-AF65-F5344CB8AC3E}">
        <p14:creationId xmlns:p14="http://schemas.microsoft.com/office/powerpoint/2010/main" val="1760555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lvl="0"/>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19</a:t>
            </a:fld>
            <a:endParaRPr lang="en-US" altLang="zh-CN"/>
          </a:p>
        </p:txBody>
      </p:sp>
    </p:spTree>
    <p:extLst>
      <p:ext uri="{BB962C8B-B14F-4D97-AF65-F5344CB8AC3E}">
        <p14:creationId xmlns:p14="http://schemas.microsoft.com/office/powerpoint/2010/main" val="117341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t>NF_HOOK</a:t>
            </a:r>
            <a:r>
              <a:rPr lang="zh-CN" altLang="en-US" dirty="0"/>
              <a:t>宏在数据包流过网络协议栈的过程中在多个不同的点被调用</a:t>
            </a:r>
            <a:endParaRPr lang="en-US" altLang="zh-CN" dirty="0"/>
          </a:p>
          <a:p>
            <a:endParaRPr lang="en-US" altLang="zh-CN" dirty="0"/>
          </a:p>
          <a:p>
            <a:r>
              <a:rPr lang="en-US" altLang="zh-CN" dirty="0"/>
              <a:t>The parameters of the NF_HOOK() are as follows:</a:t>
            </a:r>
          </a:p>
          <a:p>
            <a:r>
              <a:rPr lang="en-US" altLang="zh-CN" dirty="0"/>
              <a:t>• pf: Protocol family. NFPROTO_IPV4 for IPv4 and NFPROTO_IPV6 for IPv6.</a:t>
            </a:r>
          </a:p>
          <a:p>
            <a:r>
              <a:rPr lang="en-US" altLang="zh-CN" dirty="0"/>
              <a:t>• hook: One of the five </a:t>
            </a:r>
            <a:r>
              <a:rPr lang="en-US" altLang="zh-CN" dirty="0" err="1"/>
              <a:t>netfilter</a:t>
            </a:r>
            <a:r>
              <a:rPr lang="en-US" altLang="zh-CN" dirty="0"/>
              <a:t> hooks mentioned earlier (for example, NF_INET_PRE_ROUTING</a:t>
            </a:r>
          </a:p>
          <a:p>
            <a:r>
              <a:rPr lang="en-US" altLang="zh-CN" dirty="0"/>
              <a:t>or NF_INET_LOCAL_OUT).</a:t>
            </a:r>
          </a:p>
          <a:p>
            <a:r>
              <a:rPr lang="en-US" altLang="zh-CN" dirty="0"/>
              <a:t>• </a:t>
            </a:r>
            <a:r>
              <a:rPr lang="en-US" altLang="zh-CN" dirty="0" err="1"/>
              <a:t>skb</a:t>
            </a:r>
            <a:r>
              <a:rPr lang="en-US" altLang="zh-CN" dirty="0"/>
              <a:t>: The SKB object represents the packet that is being processed.</a:t>
            </a:r>
          </a:p>
          <a:p>
            <a:r>
              <a:rPr lang="en-US" altLang="zh-CN" dirty="0"/>
              <a:t>• in: The input network device (</a:t>
            </a:r>
            <a:r>
              <a:rPr lang="en-US" altLang="zh-CN" dirty="0" err="1"/>
              <a:t>net_device</a:t>
            </a:r>
            <a:r>
              <a:rPr lang="en-US" altLang="zh-CN" dirty="0"/>
              <a:t> object).</a:t>
            </a:r>
          </a:p>
          <a:p>
            <a:r>
              <a:rPr lang="en-US" altLang="zh-CN" dirty="0"/>
              <a:t>• out: The output network device (</a:t>
            </a:r>
            <a:r>
              <a:rPr lang="en-US" altLang="zh-CN" dirty="0" err="1"/>
              <a:t>net_device</a:t>
            </a:r>
            <a:r>
              <a:rPr lang="en-US" altLang="zh-CN" dirty="0"/>
              <a:t> object). </a:t>
            </a:r>
          </a:p>
          <a:p>
            <a:r>
              <a:rPr lang="en-US" altLang="zh-CN" dirty="0"/>
              <a:t>• </a:t>
            </a:r>
            <a:r>
              <a:rPr lang="en-US" altLang="zh-CN" dirty="0" err="1"/>
              <a:t>okfn</a:t>
            </a:r>
            <a:r>
              <a:rPr lang="en-US" altLang="zh-CN" dirty="0"/>
              <a:t>: A pointer to a continuation function which will be called when the hook will terminate. It gets one argument, the SKB.</a:t>
            </a:r>
            <a:r>
              <a:rPr lang="zh-CN" altLang="en-US" dirty="0"/>
              <a:t>下一步要处理的函数</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20</a:t>
            </a:fld>
            <a:endParaRPr lang="en-US" altLang="zh-CN"/>
          </a:p>
        </p:txBody>
      </p:sp>
    </p:spTree>
    <p:extLst>
      <p:ext uri="{BB962C8B-B14F-4D97-AF65-F5344CB8AC3E}">
        <p14:creationId xmlns:p14="http://schemas.microsoft.com/office/powerpoint/2010/main" val="38193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a:t>
            </a:fld>
            <a:endParaRPr lang="en-US" altLang="zh-CN"/>
          </a:p>
        </p:txBody>
      </p:sp>
    </p:spTree>
    <p:extLst>
      <p:ext uri="{BB962C8B-B14F-4D97-AF65-F5344CB8AC3E}">
        <p14:creationId xmlns:p14="http://schemas.microsoft.com/office/powerpoint/2010/main" val="752163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err="1"/>
              <a:t>nf_hook</a:t>
            </a:r>
            <a:r>
              <a:rPr lang="zh-CN" altLang="en-US" dirty="0"/>
              <a:t>函数首先找到钩子点函数入口，如果有钩子函数，则进一步初始化</a:t>
            </a:r>
            <a:r>
              <a:rPr lang="en-US" altLang="zh-CN" dirty="0" err="1"/>
              <a:t>nf_hook_state</a:t>
            </a:r>
            <a:r>
              <a:rPr lang="zh-CN" altLang="en-US" dirty="0"/>
              <a:t>结构，然后调用</a:t>
            </a:r>
            <a:r>
              <a:rPr lang="en-US" altLang="zh-CN" dirty="0" err="1"/>
              <a:t>nf_hook_slow</a:t>
            </a:r>
            <a:r>
              <a:rPr lang="zh-CN" altLang="en-US" dirty="0"/>
              <a:t>进入钩子函数调用流程；</a:t>
            </a:r>
            <a:endParaRPr lang="en-US" altLang="zh-CN" dirty="0"/>
          </a:p>
          <a:p>
            <a:r>
              <a:rPr kumimoji="1" lang="en-US" altLang="zh-CN" sz="1200" b="0" i="0" kern="1200" dirty="0" err="1">
                <a:solidFill>
                  <a:schemeClr val="tx1"/>
                </a:solidFill>
                <a:effectLst/>
                <a:latin typeface="Times New Roman" pitchFamily="18" charset="0"/>
                <a:ea typeface="宋体" pitchFamily="2" charset="-122"/>
                <a:cs typeface="+mn-cs"/>
              </a:rPr>
              <a:t>nf_hook_slow</a:t>
            </a:r>
            <a:r>
              <a:rPr kumimoji="1" lang="zh-CN" altLang="en-US" sz="1200" b="0" i="0" kern="1200" dirty="0">
                <a:solidFill>
                  <a:schemeClr val="tx1"/>
                </a:solidFill>
                <a:effectLst/>
                <a:latin typeface="Times New Roman" pitchFamily="18" charset="0"/>
                <a:ea typeface="宋体" pitchFamily="2" charset="-122"/>
                <a:cs typeface="+mn-cs"/>
              </a:rPr>
              <a:t>会遍历当前钩子点上的钩子函数，通过函数</a:t>
            </a:r>
            <a:r>
              <a:rPr kumimoji="1" lang="en-US" altLang="zh-CN" sz="1200" b="0" i="0" kern="1200" dirty="0" err="1">
                <a:solidFill>
                  <a:schemeClr val="tx1"/>
                </a:solidFill>
                <a:effectLst/>
                <a:latin typeface="Times New Roman" pitchFamily="18" charset="0"/>
                <a:ea typeface="宋体" pitchFamily="2" charset="-122"/>
                <a:cs typeface="+mn-cs"/>
              </a:rPr>
              <a:t>nf_hook_entry_hookfn</a:t>
            </a:r>
            <a:r>
              <a:rPr kumimoji="1" lang="zh-CN" altLang="en-US" sz="1200" b="0" i="0" kern="1200" dirty="0">
                <a:solidFill>
                  <a:schemeClr val="tx1"/>
                </a:solidFill>
                <a:effectLst/>
                <a:latin typeface="Times New Roman" pitchFamily="18" charset="0"/>
                <a:ea typeface="宋体" pitchFamily="2" charset="-122"/>
                <a:cs typeface="+mn-cs"/>
              </a:rPr>
              <a:t>调用钩子函数，并根据返回值判断如何进行下一步处理；</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介绍该函数中涉及到的钩子函数执行结果的返回值字段的含义</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21</a:t>
            </a:fld>
            <a:endParaRPr lang="en-US" altLang="zh-CN"/>
          </a:p>
        </p:txBody>
      </p:sp>
    </p:spTree>
    <p:extLst>
      <p:ext uri="{BB962C8B-B14F-4D97-AF65-F5344CB8AC3E}">
        <p14:creationId xmlns:p14="http://schemas.microsoft.com/office/powerpoint/2010/main" val="1716670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t>The return value from a </a:t>
            </a:r>
            <a:r>
              <a:rPr lang="en-US" altLang="zh-CN" dirty="0" err="1"/>
              <a:t>netfilter</a:t>
            </a:r>
            <a:r>
              <a:rPr lang="en-US" altLang="zh-CN" dirty="0"/>
              <a:t> hook must be one of the following values (which are also termed </a:t>
            </a:r>
            <a:r>
              <a:rPr lang="en-US" altLang="zh-CN" dirty="0" err="1"/>
              <a:t>netfilter</a:t>
            </a:r>
            <a:r>
              <a:rPr lang="en-US" altLang="zh-CN" dirty="0"/>
              <a:t> verdicts):</a:t>
            </a:r>
          </a:p>
          <a:p>
            <a:r>
              <a:rPr lang="en-US" altLang="zh-CN" dirty="0"/>
              <a:t>• NF_DROP (0): Discard the packet silently.</a:t>
            </a:r>
          </a:p>
          <a:p>
            <a:r>
              <a:rPr lang="en-US" altLang="zh-CN" dirty="0"/>
              <a:t>• NF_ACCEPT (1): The packet continues its traversal in the kernel network stack as usual.</a:t>
            </a:r>
          </a:p>
          <a:p>
            <a:r>
              <a:rPr lang="en-US" altLang="zh-CN" dirty="0"/>
              <a:t>• NF_STOLEN (2): Do not continue traversal. The packet is processed by the hook method.</a:t>
            </a:r>
          </a:p>
          <a:p>
            <a:r>
              <a:rPr lang="en-US" altLang="zh-CN" dirty="0"/>
              <a:t>• NF_QUEUE (3): Queue the packet for user space.</a:t>
            </a:r>
          </a:p>
          <a:p>
            <a:r>
              <a:rPr lang="en-US" altLang="zh-CN" dirty="0"/>
              <a:t>• NF_REPEAT (4): The hook function should be called again.</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22</a:t>
            </a:fld>
            <a:endParaRPr lang="en-US" altLang="zh-CN"/>
          </a:p>
        </p:txBody>
      </p:sp>
    </p:spTree>
    <p:extLst>
      <p:ext uri="{BB962C8B-B14F-4D97-AF65-F5344CB8AC3E}">
        <p14:creationId xmlns:p14="http://schemas.microsoft.com/office/powerpoint/2010/main" val="2025841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pitchFamily="2" charset="-122"/>
                <a:cs typeface="+mn-cs"/>
              </a:rPr>
              <a:t>hook</a:t>
            </a:r>
            <a:r>
              <a:rPr kumimoji="1" lang="zh-CN" altLang="en-US" sz="1200" b="0" i="0" kern="1200" dirty="0">
                <a:solidFill>
                  <a:schemeClr val="tx1"/>
                </a:solidFill>
                <a:effectLst/>
                <a:latin typeface="Times New Roman" pitchFamily="18" charset="0"/>
                <a:ea typeface="宋体" pitchFamily="2" charset="-122"/>
                <a:cs typeface="+mn-cs"/>
              </a:rPr>
              <a:t>成员是一个指向</a:t>
            </a:r>
            <a:r>
              <a:rPr kumimoji="1" lang="en-US" altLang="zh-CN" sz="1200" b="0" i="0" kern="1200" dirty="0" err="1">
                <a:solidFill>
                  <a:schemeClr val="tx1"/>
                </a:solidFill>
                <a:effectLst/>
                <a:latin typeface="Times New Roman" pitchFamily="18" charset="0"/>
                <a:ea typeface="宋体" pitchFamily="2" charset="-122"/>
                <a:cs typeface="+mn-cs"/>
              </a:rPr>
              <a:t>nf_hookfn</a:t>
            </a:r>
            <a:r>
              <a:rPr kumimoji="1" lang="zh-CN" altLang="en-US" sz="1200" b="0" i="0" kern="1200" dirty="0">
                <a:solidFill>
                  <a:schemeClr val="tx1"/>
                </a:solidFill>
                <a:effectLst/>
                <a:latin typeface="Times New Roman" pitchFamily="18" charset="0"/>
                <a:ea typeface="宋体" pitchFamily="2" charset="-122"/>
                <a:cs typeface="+mn-cs"/>
              </a:rPr>
              <a:t>类型的函数的指针，该函数是这个</a:t>
            </a:r>
            <a:r>
              <a:rPr kumimoji="1" lang="en-US" altLang="zh-CN" sz="1200" b="0" i="0" kern="1200" dirty="0">
                <a:solidFill>
                  <a:schemeClr val="tx1"/>
                </a:solidFill>
                <a:effectLst/>
                <a:latin typeface="Times New Roman" pitchFamily="18" charset="0"/>
                <a:ea typeface="宋体" pitchFamily="2" charset="-122"/>
                <a:cs typeface="+mn-cs"/>
              </a:rPr>
              <a:t>hook</a:t>
            </a:r>
            <a:r>
              <a:rPr kumimoji="1" lang="zh-CN" altLang="en-US" sz="1200" b="0" i="0" kern="1200" dirty="0">
                <a:solidFill>
                  <a:schemeClr val="tx1"/>
                </a:solidFill>
                <a:effectLst/>
                <a:latin typeface="Times New Roman" pitchFamily="18" charset="0"/>
                <a:ea typeface="宋体" pitchFamily="2" charset="-122"/>
                <a:cs typeface="+mn-cs"/>
              </a:rPr>
              <a:t>被调用时执行的函数。</a:t>
            </a:r>
            <a:r>
              <a:rPr kumimoji="1" lang="en-US" altLang="zh-CN" sz="1200" b="0" i="0" kern="1200" dirty="0" err="1">
                <a:solidFill>
                  <a:schemeClr val="tx1"/>
                </a:solidFill>
                <a:effectLst/>
                <a:latin typeface="Times New Roman" pitchFamily="18" charset="0"/>
                <a:ea typeface="宋体" pitchFamily="2" charset="-122"/>
                <a:cs typeface="+mn-cs"/>
              </a:rPr>
              <a:t>nf_hookfn</a:t>
            </a:r>
            <a:r>
              <a:rPr kumimoji="1" lang="zh-CN" altLang="en-US" sz="1200" b="0" i="0" kern="1200" dirty="0">
                <a:solidFill>
                  <a:schemeClr val="tx1"/>
                </a:solidFill>
                <a:effectLst/>
                <a:latin typeface="Times New Roman" pitchFamily="18" charset="0"/>
                <a:ea typeface="宋体" pitchFamily="2" charset="-122"/>
                <a:cs typeface="+mn-cs"/>
              </a:rPr>
              <a:t>同样在</a:t>
            </a:r>
            <a:r>
              <a:rPr kumimoji="1" lang="en-US" altLang="zh-CN" sz="1200" b="0" i="0" kern="1200" dirty="0" err="1">
                <a:solidFill>
                  <a:schemeClr val="tx1"/>
                </a:solidFill>
                <a:effectLst/>
                <a:latin typeface="Times New Roman" pitchFamily="18" charset="0"/>
                <a:ea typeface="宋体" pitchFamily="2" charset="-122"/>
                <a:cs typeface="+mn-cs"/>
              </a:rPr>
              <a:t>linux</a:t>
            </a:r>
            <a:r>
              <a:rPr kumimoji="1" lang="en-US" altLang="zh-CN"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netfilter.h</a:t>
            </a:r>
            <a:r>
              <a:rPr kumimoji="1" lang="zh-CN" altLang="en-US" sz="1200" b="0" i="0" kern="1200" dirty="0">
                <a:solidFill>
                  <a:schemeClr val="tx1"/>
                </a:solidFill>
                <a:effectLst/>
                <a:latin typeface="Times New Roman" pitchFamily="18" charset="0"/>
                <a:ea typeface="宋体" pitchFamily="2" charset="-122"/>
                <a:cs typeface="+mn-cs"/>
              </a:rPr>
              <a:t>中定义。</a:t>
            </a:r>
            <a:r>
              <a:rPr kumimoji="1" lang="en-US" altLang="zh-CN" sz="1200" b="0" i="0" kern="1200" dirty="0">
                <a:solidFill>
                  <a:schemeClr val="tx1"/>
                </a:solidFill>
                <a:effectLst/>
                <a:latin typeface="Times New Roman" pitchFamily="18" charset="0"/>
                <a:ea typeface="宋体" pitchFamily="2" charset="-122"/>
                <a:cs typeface="+mn-cs"/>
              </a:rPr>
              <a:t>pf</a:t>
            </a:r>
            <a:r>
              <a:rPr kumimoji="1" lang="zh-CN" altLang="en-US" sz="1200" b="0" i="0" kern="1200" dirty="0">
                <a:solidFill>
                  <a:schemeClr val="tx1"/>
                </a:solidFill>
                <a:effectLst/>
                <a:latin typeface="Times New Roman" pitchFamily="18" charset="0"/>
                <a:ea typeface="宋体" pitchFamily="2" charset="-122"/>
                <a:cs typeface="+mn-cs"/>
              </a:rPr>
              <a:t>这个成员用于指定协议族。有效的协议族在</a:t>
            </a:r>
            <a:r>
              <a:rPr kumimoji="1" lang="en-US" altLang="zh-CN" sz="1200" b="0" i="0" kern="1200" dirty="0" err="1">
                <a:solidFill>
                  <a:schemeClr val="tx1"/>
                </a:solidFill>
                <a:effectLst/>
                <a:latin typeface="Times New Roman" pitchFamily="18" charset="0"/>
                <a:ea typeface="宋体" pitchFamily="2" charset="-122"/>
                <a:cs typeface="+mn-cs"/>
              </a:rPr>
              <a:t>linux</a:t>
            </a:r>
            <a:r>
              <a:rPr kumimoji="1" lang="en-US" altLang="zh-CN"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socket.h</a:t>
            </a:r>
            <a:r>
              <a:rPr kumimoji="1" lang="zh-CN" altLang="en-US" sz="1200" b="0" i="0" kern="1200" dirty="0">
                <a:solidFill>
                  <a:schemeClr val="tx1"/>
                </a:solidFill>
                <a:effectLst/>
                <a:latin typeface="Times New Roman" pitchFamily="18" charset="0"/>
                <a:ea typeface="宋体" pitchFamily="2" charset="-122"/>
                <a:cs typeface="+mn-cs"/>
              </a:rPr>
              <a:t>中列出，但对于</a:t>
            </a:r>
            <a:r>
              <a:rPr kumimoji="1" lang="en-US" altLang="zh-CN" sz="1200" b="0" i="0" kern="1200" dirty="0">
                <a:solidFill>
                  <a:schemeClr val="tx1"/>
                </a:solidFill>
                <a:effectLst/>
                <a:latin typeface="Times New Roman" pitchFamily="18" charset="0"/>
                <a:ea typeface="宋体" pitchFamily="2" charset="-122"/>
                <a:cs typeface="+mn-cs"/>
              </a:rPr>
              <a:t>IPv4</a:t>
            </a:r>
            <a:r>
              <a:rPr kumimoji="1" lang="zh-CN" altLang="en-US" sz="1200" b="0" i="0" kern="1200" dirty="0">
                <a:solidFill>
                  <a:schemeClr val="tx1"/>
                </a:solidFill>
                <a:effectLst/>
                <a:latin typeface="Times New Roman" pitchFamily="18" charset="0"/>
                <a:ea typeface="宋体" pitchFamily="2" charset="-122"/>
                <a:cs typeface="+mn-cs"/>
              </a:rPr>
              <a:t>我们希望使用协议族</a:t>
            </a:r>
            <a:r>
              <a:rPr kumimoji="1" lang="en-US" altLang="zh-CN" sz="1200" b="0" i="0" kern="1200" dirty="0">
                <a:solidFill>
                  <a:schemeClr val="tx1"/>
                </a:solidFill>
                <a:effectLst/>
                <a:latin typeface="Times New Roman" pitchFamily="18" charset="0"/>
                <a:ea typeface="宋体" pitchFamily="2" charset="-122"/>
                <a:cs typeface="+mn-cs"/>
              </a:rPr>
              <a:t>PF_INET</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hooknum</a:t>
            </a:r>
            <a:r>
              <a:rPr kumimoji="1" lang="zh-CN" altLang="en-US" sz="1200" b="0" i="0" kern="1200" dirty="0">
                <a:solidFill>
                  <a:schemeClr val="tx1"/>
                </a:solidFill>
                <a:effectLst/>
                <a:latin typeface="Times New Roman" pitchFamily="18" charset="0"/>
                <a:ea typeface="宋体" pitchFamily="2" charset="-122"/>
                <a:cs typeface="+mn-cs"/>
              </a:rPr>
              <a:t>这个成员用于指定安装的这个函数对应的具体的</a:t>
            </a:r>
            <a:r>
              <a:rPr kumimoji="1" lang="en-US" altLang="zh-CN" sz="1200" b="0" i="0" kern="1200" dirty="0">
                <a:solidFill>
                  <a:schemeClr val="tx1"/>
                </a:solidFill>
                <a:effectLst/>
                <a:latin typeface="Times New Roman" pitchFamily="18" charset="0"/>
                <a:ea typeface="宋体" pitchFamily="2" charset="-122"/>
                <a:cs typeface="+mn-cs"/>
              </a:rPr>
              <a:t>hook</a:t>
            </a:r>
            <a:r>
              <a:rPr kumimoji="1" lang="zh-CN" altLang="en-US" sz="1200" b="0" i="0" kern="1200" dirty="0">
                <a:solidFill>
                  <a:schemeClr val="tx1"/>
                </a:solidFill>
                <a:effectLst/>
                <a:latin typeface="Times New Roman" pitchFamily="18" charset="0"/>
                <a:ea typeface="宋体" pitchFamily="2" charset="-122"/>
                <a:cs typeface="+mn-cs"/>
              </a:rPr>
              <a:t>类型，其值为表</a:t>
            </a:r>
            <a:r>
              <a:rPr kumimoji="1" lang="en-US" altLang="zh-CN" sz="1200" b="0" i="0" kern="1200" dirty="0">
                <a:solidFill>
                  <a:schemeClr val="tx1"/>
                </a:solidFill>
                <a:effectLst/>
                <a:latin typeface="Times New Roman" pitchFamily="18" charset="0"/>
                <a:ea typeface="宋体" pitchFamily="2" charset="-122"/>
                <a:cs typeface="+mn-cs"/>
              </a:rPr>
              <a:t>1</a:t>
            </a:r>
            <a:r>
              <a:rPr kumimoji="1" lang="zh-CN" altLang="en-US" sz="1200" b="0" i="0" kern="1200" dirty="0">
                <a:solidFill>
                  <a:schemeClr val="tx1"/>
                </a:solidFill>
                <a:effectLst/>
                <a:latin typeface="Times New Roman" pitchFamily="18" charset="0"/>
                <a:ea typeface="宋体" pitchFamily="2" charset="-122"/>
                <a:cs typeface="+mn-cs"/>
              </a:rPr>
              <a:t>中列出的值之一。最后，</a:t>
            </a:r>
            <a:r>
              <a:rPr kumimoji="1" lang="en-US" altLang="zh-CN" sz="1200" b="0" i="0" kern="1200" dirty="0">
                <a:solidFill>
                  <a:schemeClr val="tx1"/>
                </a:solidFill>
                <a:effectLst/>
                <a:latin typeface="Times New Roman" pitchFamily="18" charset="0"/>
                <a:ea typeface="宋体" pitchFamily="2" charset="-122"/>
                <a:cs typeface="+mn-cs"/>
              </a:rPr>
              <a:t>priority</a:t>
            </a:r>
            <a:r>
              <a:rPr kumimoji="1" lang="zh-CN" altLang="en-US" sz="1200" b="0" i="0" kern="1200" dirty="0">
                <a:solidFill>
                  <a:schemeClr val="tx1"/>
                </a:solidFill>
                <a:effectLst/>
                <a:latin typeface="Times New Roman" pitchFamily="18" charset="0"/>
                <a:ea typeface="宋体" pitchFamily="2" charset="-122"/>
                <a:cs typeface="+mn-cs"/>
              </a:rPr>
              <a:t>这个成员用于指定在执行的顺序中，这个</a:t>
            </a:r>
            <a:r>
              <a:rPr kumimoji="1" lang="en-US" altLang="zh-CN" sz="1200" b="0" i="0" kern="1200" dirty="0">
                <a:solidFill>
                  <a:schemeClr val="tx1"/>
                </a:solidFill>
                <a:effectLst/>
                <a:latin typeface="Times New Roman" pitchFamily="18" charset="0"/>
                <a:ea typeface="宋体" pitchFamily="2" charset="-122"/>
                <a:cs typeface="+mn-cs"/>
              </a:rPr>
              <a:t>hook</a:t>
            </a:r>
            <a:r>
              <a:rPr kumimoji="1" lang="zh-CN" altLang="en-US" sz="1200" b="0" i="0" kern="1200" dirty="0">
                <a:solidFill>
                  <a:schemeClr val="tx1"/>
                </a:solidFill>
                <a:effectLst/>
                <a:latin typeface="Times New Roman" pitchFamily="18" charset="0"/>
                <a:ea typeface="宋体" pitchFamily="2" charset="-122"/>
                <a:cs typeface="+mn-cs"/>
              </a:rPr>
              <a:t>函数应当在被放在什么地方。</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23</a:t>
            </a:fld>
            <a:endParaRPr lang="en-US" altLang="zh-CN"/>
          </a:p>
        </p:txBody>
      </p:sp>
    </p:spTree>
    <p:extLst>
      <p:ext uri="{BB962C8B-B14F-4D97-AF65-F5344CB8AC3E}">
        <p14:creationId xmlns:p14="http://schemas.microsoft.com/office/powerpoint/2010/main" val="2860499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t>There are two methods to register </a:t>
            </a:r>
            <a:r>
              <a:rPr lang="en-US" altLang="zh-CN" dirty="0" err="1"/>
              <a:t>netfilter</a:t>
            </a:r>
            <a:r>
              <a:rPr lang="en-US" altLang="zh-CN" dirty="0"/>
              <a:t> hooks:</a:t>
            </a:r>
          </a:p>
          <a:p>
            <a:r>
              <a:rPr lang="en-US" altLang="zh-CN" dirty="0"/>
              <a:t>• int </a:t>
            </a:r>
            <a:r>
              <a:rPr lang="en-US" altLang="zh-CN" dirty="0" err="1"/>
              <a:t>nf_register_hook</a:t>
            </a:r>
            <a:r>
              <a:rPr lang="en-US" altLang="zh-CN" dirty="0"/>
              <a:t>(struct </a:t>
            </a:r>
            <a:r>
              <a:rPr lang="en-US" altLang="zh-CN" dirty="0" err="1"/>
              <a:t>nf_hook_ops</a:t>
            </a:r>
            <a:r>
              <a:rPr lang="en-US" altLang="zh-CN" dirty="0"/>
              <a:t> *reg): Registers a single </a:t>
            </a:r>
            <a:r>
              <a:rPr lang="en-US" altLang="zh-CN" dirty="0" err="1"/>
              <a:t>nf_hook_ops</a:t>
            </a:r>
            <a:r>
              <a:rPr lang="en-US" altLang="zh-CN" dirty="0"/>
              <a:t> object.</a:t>
            </a:r>
          </a:p>
          <a:p>
            <a:r>
              <a:rPr lang="en-US" altLang="zh-CN" dirty="0"/>
              <a:t>• int </a:t>
            </a:r>
            <a:r>
              <a:rPr lang="en-US" altLang="zh-CN" dirty="0" err="1"/>
              <a:t>nf_register_hooks</a:t>
            </a:r>
            <a:r>
              <a:rPr lang="en-US" altLang="zh-CN" dirty="0"/>
              <a:t>(struct </a:t>
            </a:r>
            <a:r>
              <a:rPr lang="en-US" altLang="zh-CN" dirty="0" err="1"/>
              <a:t>nf_hook_ops</a:t>
            </a:r>
            <a:r>
              <a:rPr lang="en-US" altLang="zh-CN" dirty="0"/>
              <a:t> *reg, unsigned int n): Registers an array of n </a:t>
            </a:r>
            <a:r>
              <a:rPr lang="en-US" altLang="zh-CN" dirty="0" err="1"/>
              <a:t>nf_hook_ops</a:t>
            </a:r>
            <a:r>
              <a:rPr lang="en-US" altLang="zh-CN" dirty="0"/>
              <a:t> objects; the second parameter is the number of the elements in the array.</a:t>
            </a:r>
          </a:p>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24</a:t>
            </a:fld>
            <a:endParaRPr lang="en-US" altLang="zh-CN"/>
          </a:p>
        </p:txBody>
      </p:sp>
    </p:spTree>
    <p:extLst>
      <p:ext uri="{BB962C8B-B14F-4D97-AF65-F5344CB8AC3E}">
        <p14:creationId xmlns:p14="http://schemas.microsoft.com/office/powerpoint/2010/main" val="3481498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25</a:t>
            </a:fld>
            <a:endParaRPr lang="en-US" altLang="zh-CN"/>
          </a:p>
        </p:txBody>
      </p:sp>
    </p:spTree>
    <p:extLst>
      <p:ext uri="{BB962C8B-B14F-4D97-AF65-F5344CB8AC3E}">
        <p14:creationId xmlns:p14="http://schemas.microsoft.com/office/powerpoint/2010/main" val="2272400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26</a:t>
            </a:fld>
            <a:endParaRPr lang="en-US" altLang="zh-CN"/>
          </a:p>
        </p:txBody>
      </p:sp>
    </p:spTree>
    <p:extLst>
      <p:ext uri="{BB962C8B-B14F-4D97-AF65-F5344CB8AC3E}">
        <p14:creationId xmlns:p14="http://schemas.microsoft.com/office/powerpoint/2010/main" val="527667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我们</a:t>
            </a:r>
            <a:r>
              <a:rPr kumimoji="1" lang="zh-CN" altLang="en-US" sz="1200" b="0" i="0" kern="1200" dirty="0">
                <a:solidFill>
                  <a:schemeClr val="tx1"/>
                </a:solidFill>
                <a:effectLst/>
                <a:latin typeface="Times New Roman" pitchFamily="18" charset="0"/>
                <a:ea typeface="宋体" pitchFamily="2" charset="-122"/>
                <a:cs typeface="+mn-cs"/>
              </a:rPr>
              <a:t>配置防火墙的主要工作就是添加、修改和删除这些规则。</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27</a:t>
            </a:fld>
            <a:endParaRPr lang="en-US" altLang="zh-CN"/>
          </a:p>
        </p:txBody>
      </p:sp>
    </p:spTree>
    <p:extLst>
      <p:ext uri="{BB962C8B-B14F-4D97-AF65-F5344CB8AC3E}">
        <p14:creationId xmlns:p14="http://schemas.microsoft.com/office/powerpoint/2010/main" val="1477593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28</a:t>
            </a:fld>
            <a:endParaRPr lang="en-US" altLang="zh-CN"/>
          </a:p>
        </p:txBody>
      </p:sp>
    </p:spTree>
    <p:extLst>
      <p:ext uri="{BB962C8B-B14F-4D97-AF65-F5344CB8AC3E}">
        <p14:creationId xmlns:p14="http://schemas.microsoft.com/office/powerpoint/2010/main" val="4235936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t>iptables</a:t>
            </a:r>
            <a:r>
              <a:rPr lang="zh-CN" altLang="en-US" dirty="0"/>
              <a:t>的主要构成是表，</a:t>
            </a:r>
            <a:r>
              <a:rPr lang="en-US" altLang="zh-CN" dirty="0"/>
              <a:t>iptables</a:t>
            </a:r>
            <a:r>
              <a:rPr lang="zh-CN" altLang="en-US" dirty="0"/>
              <a:t>的操作是对</a:t>
            </a:r>
            <a:r>
              <a:rPr lang="en-US" altLang="zh-CN" dirty="0"/>
              <a:t>iptables</a:t>
            </a:r>
            <a:r>
              <a:rPr lang="zh-CN" altLang="en-US" dirty="0"/>
              <a:t>上的表的操作。</a:t>
            </a:r>
            <a:r>
              <a:rPr lang="en-US" altLang="zh-CN" dirty="0"/>
              <a:t>iptables</a:t>
            </a:r>
            <a:r>
              <a:rPr lang="zh-CN" altLang="en-US" dirty="0"/>
              <a:t>内置了四个表：</a:t>
            </a:r>
            <a:r>
              <a:rPr kumimoji="1" lang="zh-CN" altLang="en-US" sz="1200" b="0" i="0" kern="1200" dirty="0">
                <a:solidFill>
                  <a:schemeClr val="tx1"/>
                </a:solidFill>
                <a:effectLst/>
                <a:latin typeface="Times New Roman" pitchFamily="18" charset="0"/>
                <a:ea typeface="宋体" pitchFamily="2" charset="-122"/>
                <a:cs typeface="+mn-cs"/>
              </a:rPr>
              <a:t>即</a:t>
            </a:r>
            <a:r>
              <a:rPr kumimoji="1" lang="en-US" altLang="zh-CN" sz="1200" b="0" i="0" kern="1200" dirty="0">
                <a:solidFill>
                  <a:schemeClr val="tx1"/>
                </a:solidFill>
                <a:effectLst/>
                <a:latin typeface="Times New Roman" pitchFamily="18" charset="0"/>
                <a:ea typeface="宋体" pitchFamily="2" charset="-122"/>
                <a:cs typeface="+mn-cs"/>
              </a:rPr>
              <a:t>raw</a:t>
            </a:r>
            <a:r>
              <a:rPr kumimoji="1" lang="zh-CN" altLang="en-US" sz="1200" b="0" i="0" kern="1200" dirty="0">
                <a:solidFill>
                  <a:schemeClr val="tx1"/>
                </a:solidFill>
                <a:effectLst/>
                <a:latin typeface="Times New Roman" pitchFamily="18" charset="0"/>
                <a:ea typeface="宋体" pitchFamily="2" charset="-122"/>
                <a:cs typeface="+mn-cs"/>
              </a:rPr>
              <a:t>表、</a:t>
            </a:r>
            <a:r>
              <a:rPr kumimoji="1" lang="en-US" altLang="zh-CN" sz="1200" b="0" i="0" kern="1200" dirty="0">
                <a:solidFill>
                  <a:schemeClr val="tx1"/>
                </a:solidFill>
                <a:effectLst/>
                <a:latin typeface="Times New Roman" pitchFamily="18" charset="0"/>
                <a:ea typeface="宋体" pitchFamily="2" charset="-122"/>
                <a:cs typeface="+mn-cs"/>
              </a:rPr>
              <a:t>filter</a:t>
            </a:r>
            <a:r>
              <a:rPr kumimoji="1" lang="zh-CN" altLang="en-US" sz="1200" b="0" i="0" kern="1200" dirty="0">
                <a:solidFill>
                  <a:schemeClr val="tx1"/>
                </a:solidFill>
                <a:effectLst/>
                <a:latin typeface="Times New Roman" pitchFamily="18" charset="0"/>
                <a:ea typeface="宋体" pitchFamily="2" charset="-122"/>
                <a:cs typeface="+mn-cs"/>
              </a:rPr>
              <a:t>表、</a:t>
            </a:r>
            <a:r>
              <a:rPr kumimoji="1" lang="en-US" altLang="zh-CN" sz="1200" b="0" i="0" kern="1200" dirty="0">
                <a:solidFill>
                  <a:schemeClr val="tx1"/>
                </a:solidFill>
                <a:effectLst/>
                <a:latin typeface="Times New Roman" pitchFamily="18" charset="0"/>
                <a:ea typeface="宋体" pitchFamily="2" charset="-122"/>
                <a:cs typeface="+mn-cs"/>
              </a:rPr>
              <a:t>nat</a:t>
            </a:r>
            <a:r>
              <a:rPr kumimoji="1" lang="zh-CN" altLang="en-US" sz="1200" b="0" i="0" kern="1200" dirty="0">
                <a:solidFill>
                  <a:schemeClr val="tx1"/>
                </a:solidFill>
                <a:effectLst/>
                <a:latin typeface="Times New Roman" pitchFamily="18" charset="0"/>
                <a:ea typeface="宋体" pitchFamily="2" charset="-122"/>
                <a:cs typeface="+mn-cs"/>
              </a:rPr>
              <a:t>表和</a:t>
            </a:r>
            <a:r>
              <a:rPr kumimoji="1" lang="en-US" altLang="zh-CN" sz="1200" b="0" i="0" kern="1200" dirty="0">
                <a:solidFill>
                  <a:schemeClr val="tx1"/>
                </a:solidFill>
                <a:effectLst/>
                <a:latin typeface="Times New Roman" pitchFamily="18" charset="0"/>
                <a:ea typeface="宋体" pitchFamily="2" charset="-122"/>
                <a:cs typeface="+mn-cs"/>
              </a:rPr>
              <a:t>mangle</a:t>
            </a:r>
            <a:r>
              <a:rPr kumimoji="1" lang="zh-CN" altLang="en-US" sz="1200" b="0" i="0" kern="1200" dirty="0">
                <a:solidFill>
                  <a:schemeClr val="tx1"/>
                </a:solidFill>
                <a:effectLst/>
                <a:latin typeface="Times New Roman" pitchFamily="18" charset="0"/>
                <a:ea typeface="宋体" pitchFamily="2" charset="-122"/>
                <a:cs typeface="+mn-cs"/>
              </a:rPr>
              <a:t>表，分别用于实现包过滤，网络地址转换和包重构的功能。</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29</a:t>
            </a:fld>
            <a:endParaRPr lang="en-US" altLang="zh-CN"/>
          </a:p>
        </p:txBody>
      </p:sp>
    </p:spTree>
    <p:extLst>
      <p:ext uri="{BB962C8B-B14F-4D97-AF65-F5344CB8AC3E}">
        <p14:creationId xmlns:p14="http://schemas.microsoft.com/office/powerpoint/2010/main" val="192461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pitchFamily="2" charset="-122"/>
                <a:cs typeface="+mn-cs"/>
              </a:rPr>
              <a:t>RAW</a:t>
            </a:r>
            <a:r>
              <a:rPr kumimoji="1" lang="zh-CN" altLang="en-US" sz="1200" b="0" i="0" kern="1200" dirty="0">
                <a:solidFill>
                  <a:schemeClr val="tx1"/>
                </a:solidFill>
                <a:effectLst/>
                <a:latin typeface="Times New Roman" pitchFamily="18" charset="0"/>
                <a:ea typeface="宋体" pitchFamily="2" charset="-122"/>
                <a:cs typeface="+mn-cs"/>
              </a:rPr>
              <a:t>表只使用在</a:t>
            </a:r>
            <a:r>
              <a:rPr kumimoji="1" lang="en-US" altLang="zh-CN" sz="1200" b="0" i="0" kern="1200" dirty="0">
                <a:solidFill>
                  <a:schemeClr val="tx1"/>
                </a:solidFill>
                <a:effectLst/>
                <a:latin typeface="Times New Roman" pitchFamily="18" charset="0"/>
                <a:ea typeface="宋体" pitchFamily="2" charset="-122"/>
                <a:cs typeface="+mn-cs"/>
              </a:rPr>
              <a:t>PREROUTING</a:t>
            </a:r>
            <a:r>
              <a:rPr kumimoji="1" lang="zh-CN" altLang="en-US" sz="1200" b="0" i="0" kern="1200" dirty="0">
                <a:solidFill>
                  <a:schemeClr val="tx1"/>
                </a:solidFill>
                <a:effectLst/>
                <a:latin typeface="Times New Roman" pitchFamily="18" charset="0"/>
                <a:ea typeface="宋体" pitchFamily="2" charset="-122"/>
                <a:cs typeface="+mn-cs"/>
              </a:rPr>
              <a:t>链和</a:t>
            </a:r>
            <a:r>
              <a:rPr kumimoji="1" lang="en-US" altLang="zh-CN" sz="1200" b="0" i="0" kern="1200" dirty="0">
                <a:solidFill>
                  <a:schemeClr val="tx1"/>
                </a:solidFill>
                <a:effectLst/>
                <a:latin typeface="Times New Roman" pitchFamily="18" charset="0"/>
                <a:ea typeface="宋体" pitchFamily="2" charset="-122"/>
                <a:cs typeface="+mn-cs"/>
              </a:rPr>
              <a:t>OUTPUT</a:t>
            </a:r>
            <a:r>
              <a:rPr kumimoji="1" lang="zh-CN" altLang="en-US" sz="1200" b="0" i="0" kern="1200" dirty="0">
                <a:solidFill>
                  <a:schemeClr val="tx1"/>
                </a:solidFill>
                <a:effectLst/>
                <a:latin typeface="Times New Roman" pitchFamily="18" charset="0"/>
                <a:ea typeface="宋体" pitchFamily="2" charset="-122"/>
                <a:cs typeface="+mn-cs"/>
              </a:rPr>
              <a:t>链上</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因为优先级最高，从而可以对收到的数据包在连接跟踪前进行处理。一但用户使用了</a:t>
            </a:r>
            <a:r>
              <a:rPr kumimoji="1" lang="en-US" altLang="zh-CN" sz="1200" b="0" i="0" kern="1200" dirty="0">
                <a:solidFill>
                  <a:schemeClr val="tx1"/>
                </a:solidFill>
                <a:effectLst/>
                <a:latin typeface="Times New Roman" pitchFamily="18" charset="0"/>
                <a:ea typeface="宋体" pitchFamily="2" charset="-122"/>
                <a:cs typeface="+mn-cs"/>
              </a:rPr>
              <a:t>RAW</a:t>
            </a:r>
            <a:r>
              <a:rPr kumimoji="1" lang="zh-CN" altLang="en-US" sz="1200" b="0" i="0" kern="1200" dirty="0">
                <a:solidFill>
                  <a:schemeClr val="tx1"/>
                </a:solidFill>
                <a:effectLst/>
                <a:latin typeface="Times New Roman" pitchFamily="18" charset="0"/>
                <a:ea typeface="宋体" pitchFamily="2" charset="-122"/>
                <a:cs typeface="+mn-cs"/>
              </a:rPr>
              <a:t>表</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在某个链上</a:t>
            </a:r>
            <a:r>
              <a:rPr kumimoji="1" lang="en-US" altLang="zh-CN" sz="1200" b="0" i="0" kern="1200" dirty="0">
                <a:solidFill>
                  <a:schemeClr val="tx1"/>
                </a:solidFill>
                <a:effectLst/>
                <a:latin typeface="Times New Roman" pitchFamily="18" charset="0"/>
                <a:ea typeface="宋体" pitchFamily="2" charset="-122"/>
                <a:cs typeface="+mn-cs"/>
              </a:rPr>
              <a:t>,RAW</a:t>
            </a:r>
            <a:r>
              <a:rPr kumimoji="1" lang="zh-CN" altLang="en-US" sz="1200" b="0" i="0" kern="1200" dirty="0">
                <a:solidFill>
                  <a:schemeClr val="tx1"/>
                </a:solidFill>
                <a:effectLst/>
                <a:latin typeface="Times New Roman" pitchFamily="18" charset="0"/>
                <a:ea typeface="宋体" pitchFamily="2" charset="-122"/>
                <a:cs typeface="+mn-cs"/>
              </a:rPr>
              <a:t>表处理完后</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将跳过</a:t>
            </a:r>
            <a:r>
              <a:rPr kumimoji="1" lang="en-US" altLang="zh-CN" sz="1200" b="0" i="0" kern="1200" dirty="0">
                <a:solidFill>
                  <a:schemeClr val="tx1"/>
                </a:solidFill>
                <a:effectLst/>
                <a:latin typeface="Times New Roman" pitchFamily="18" charset="0"/>
                <a:ea typeface="宋体" pitchFamily="2" charset="-122"/>
                <a:cs typeface="+mn-cs"/>
              </a:rPr>
              <a:t>NAT</a:t>
            </a:r>
            <a:r>
              <a:rPr kumimoji="1" lang="zh-CN" altLang="en-US" sz="1200" b="0" i="0" kern="1200" dirty="0">
                <a:solidFill>
                  <a:schemeClr val="tx1"/>
                </a:solidFill>
                <a:effectLst/>
                <a:latin typeface="Times New Roman" pitchFamily="18" charset="0"/>
                <a:ea typeface="宋体" pitchFamily="2" charset="-122"/>
                <a:cs typeface="+mn-cs"/>
              </a:rPr>
              <a:t>表和 </a:t>
            </a:r>
            <a:r>
              <a:rPr kumimoji="1" lang="en-US" altLang="zh-CN" sz="1200" b="0" i="0" kern="1200" dirty="0" err="1">
                <a:solidFill>
                  <a:schemeClr val="tx1"/>
                </a:solidFill>
                <a:effectLst/>
                <a:latin typeface="Times New Roman" pitchFamily="18" charset="0"/>
                <a:ea typeface="宋体" pitchFamily="2" charset="-122"/>
                <a:cs typeface="+mn-cs"/>
              </a:rPr>
              <a:t>ip_conntrack</a:t>
            </a:r>
            <a:r>
              <a:rPr kumimoji="1" lang="zh-CN" altLang="en-US" sz="1200" b="0" i="0" kern="1200" dirty="0">
                <a:solidFill>
                  <a:schemeClr val="tx1"/>
                </a:solidFill>
                <a:effectLst/>
                <a:latin typeface="Times New Roman" pitchFamily="18" charset="0"/>
                <a:ea typeface="宋体" pitchFamily="2" charset="-122"/>
                <a:cs typeface="+mn-cs"/>
              </a:rPr>
              <a:t>处理</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即不再做地址转换和数据包的链接跟踪处理了</a:t>
            </a:r>
            <a:r>
              <a:rPr kumimoji="1" lang="en-US" altLang="zh-CN" sz="1200" b="0" i="0" kern="1200" dirty="0">
                <a:solidFill>
                  <a:schemeClr val="tx1"/>
                </a:solidFill>
                <a:effectLst/>
                <a:latin typeface="Times New Roman" pitchFamily="18" charset="0"/>
                <a:ea typeface="宋体" pitchFamily="2" charset="-122"/>
                <a:cs typeface="+mn-cs"/>
              </a:rPr>
              <a:t>.RAW</a:t>
            </a:r>
            <a:r>
              <a:rPr kumimoji="1" lang="zh-CN" altLang="en-US" sz="1200" b="0" i="0" kern="1200" dirty="0">
                <a:solidFill>
                  <a:schemeClr val="tx1"/>
                </a:solidFill>
                <a:effectLst/>
                <a:latin typeface="Times New Roman" pitchFamily="18" charset="0"/>
                <a:ea typeface="宋体" pitchFamily="2" charset="-122"/>
                <a:cs typeface="+mn-cs"/>
              </a:rPr>
              <a:t>表可以应用在那些不需要做</a:t>
            </a:r>
            <a:r>
              <a:rPr kumimoji="1" lang="en-US" altLang="zh-CN" sz="1200" b="0" i="0" kern="1200" dirty="0">
                <a:solidFill>
                  <a:schemeClr val="tx1"/>
                </a:solidFill>
                <a:effectLst/>
                <a:latin typeface="Times New Roman" pitchFamily="18" charset="0"/>
                <a:ea typeface="宋体" pitchFamily="2" charset="-122"/>
                <a:cs typeface="+mn-cs"/>
              </a:rPr>
              <a:t>nat</a:t>
            </a:r>
            <a:r>
              <a:rPr kumimoji="1" lang="zh-CN" altLang="en-US" sz="1200" b="0" i="0" kern="1200" dirty="0">
                <a:solidFill>
                  <a:schemeClr val="tx1"/>
                </a:solidFill>
                <a:effectLst/>
                <a:latin typeface="Times New Roman" pitchFamily="18" charset="0"/>
                <a:ea typeface="宋体" pitchFamily="2" charset="-122"/>
                <a:cs typeface="+mn-cs"/>
              </a:rPr>
              <a:t>的情况下，以提高性能。如大量访问的</a:t>
            </a:r>
            <a:r>
              <a:rPr kumimoji="1" lang="en-US" altLang="zh-CN" sz="1200" b="0" i="0" kern="1200" dirty="0">
                <a:solidFill>
                  <a:schemeClr val="tx1"/>
                </a:solidFill>
                <a:effectLst/>
                <a:latin typeface="Times New Roman" pitchFamily="18" charset="0"/>
                <a:ea typeface="宋体" pitchFamily="2" charset="-122"/>
                <a:cs typeface="+mn-cs"/>
              </a:rPr>
              <a:t>web</a:t>
            </a:r>
            <a:r>
              <a:rPr kumimoji="1" lang="zh-CN" altLang="en-US" sz="1200" b="0" i="0" kern="1200" dirty="0">
                <a:solidFill>
                  <a:schemeClr val="tx1"/>
                </a:solidFill>
                <a:effectLst/>
                <a:latin typeface="Times New Roman" pitchFamily="18" charset="0"/>
                <a:ea typeface="宋体" pitchFamily="2" charset="-122"/>
                <a:cs typeface="+mn-cs"/>
              </a:rPr>
              <a:t>服务器，可以让</a:t>
            </a:r>
            <a:r>
              <a:rPr kumimoji="1" lang="en-US" altLang="zh-CN" sz="1200" b="0" i="0" kern="1200" dirty="0">
                <a:solidFill>
                  <a:schemeClr val="tx1"/>
                </a:solidFill>
                <a:effectLst/>
                <a:latin typeface="Times New Roman" pitchFamily="18" charset="0"/>
                <a:ea typeface="宋体" pitchFamily="2" charset="-122"/>
                <a:cs typeface="+mn-cs"/>
              </a:rPr>
              <a:t>80</a:t>
            </a:r>
            <a:r>
              <a:rPr kumimoji="1" lang="zh-CN" altLang="en-US" sz="1200" b="0" i="0" kern="1200" dirty="0">
                <a:solidFill>
                  <a:schemeClr val="tx1"/>
                </a:solidFill>
                <a:effectLst/>
                <a:latin typeface="Times New Roman" pitchFamily="18" charset="0"/>
                <a:ea typeface="宋体" pitchFamily="2" charset="-122"/>
                <a:cs typeface="+mn-cs"/>
              </a:rPr>
              <a:t>端口不再让</a:t>
            </a:r>
            <a:r>
              <a:rPr kumimoji="1" lang="en-US" altLang="zh-CN" sz="1200" b="0" i="0" kern="1200" dirty="0">
                <a:solidFill>
                  <a:schemeClr val="tx1"/>
                </a:solidFill>
                <a:effectLst/>
                <a:latin typeface="Times New Roman" pitchFamily="18" charset="0"/>
                <a:ea typeface="宋体" pitchFamily="2" charset="-122"/>
                <a:cs typeface="+mn-cs"/>
              </a:rPr>
              <a:t>iptables</a:t>
            </a:r>
            <a:r>
              <a:rPr kumimoji="1" lang="zh-CN" altLang="en-US" sz="1200" b="0" i="0" kern="1200" dirty="0">
                <a:solidFill>
                  <a:schemeClr val="tx1"/>
                </a:solidFill>
                <a:effectLst/>
                <a:latin typeface="Times New Roman" pitchFamily="18" charset="0"/>
                <a:ea typeface="宋体" pitchFamily="2" charset="-122"/>
                <a:cs typeface="+mn-cs"/>
              </a:rPr>
              <a:t>做数据包的链接跟踪处理，以提高用户的访问速度。</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30</a:t>
            </a:fld>
            <a:endParaRPr lang="en-US" altLang="zh-CN"/>
          </a:p>
        </p:txBody>
      </p:sp>
    </p:spTree>
    <p:extLst>
      <p:ext uri="{BB962C8B-B14F-4D97-AF65-F5344CB8AC3E}">
        <p14:creationId xmlns:p14="http://schemas.microsoft.com/office/powerpoint/2010/main" val="4263653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开放的、国际化的</a:t>
            </a:r>
            <a:r>
              <a:rPr kumimoji="1" lang="en-US" altLang="zh-CN" dirty="0"/>
              <a:t>Internet</a:t>
            </a:r>
            <a:r>
              <a:rPr kumimoji="1" lang="zh-CN" altLang="en-US" dirty="0"/>
              <a:t>的发展给政府机构、企事业单位的工作带来了革命性的变革和开放，使得他们能够利用</a:t>
            </a:r>
            <a:r>
              <a:rPr kumimoji="1" lang="en-US" altLang="zh-CN" dirty="0"/>
              <a:t>internet</a:t>
            </a:r>
            <a:r>
              <a:rPr kumimoji="1" lang="zh-CN" altLang="en-US" dirty="0"/>
              <a:t>提高办事效率、市场反应能力和竞争力。通过</a:t>
            </a:r>
            <a:r>
              <a:rPr kumimoji="1" lang="en-US" altLang="zh-CN" dirty="0"/>
              <a:t>Internet</a:t>
            </a:r>
            <a:r>
              <a:rPr kumimoji="1" lang="zh-CN" altLang="en-US" dirty="0"/>
              <a:t>，他们可以从异地传递重要的数据，同时也面临</a:t>
            </a:r>
            <a:r>
              <a:rPr kumimoji="1" lang="en-US" altLang="zh-CN" dirty="0"/>
              <a:t>Internet</a:t>
            </a:r>
            <a:r>
              <a:rPr kumimoji="1" lang="zh-CN" altLang="en-US" dirty="0"/>
              <a:t>开放所带来的数据安全的挑战与危险，举个例子，</a:t>
            </a:r>
            <a:r>
              <a:rPr lang="en-US" altLang="zh-CN" dirty="0"/>
              <a:t>2000</a:t>
            </a:r>
            <a:r>
              <a:rPr lang="zh-CN" altLang="en-US" dirty="0"/>
              <a:t>年</a:t>
            </a:r>
            <a:r>
              <a:rPr lang="en-US" altLang="zh-CN" dirty="0"/>
              <a:t>2</a:t>
            </a:r>
            <a:r>
              <a:rPr lang="zh-CN" altLang="en-US" dirty="0"/>
              <a:t>月上旬，</a:t>
            </a:r>
            <a:r>
              <a:rPr lang="en-US" altLang="zh-CN" dirty="0"/>
              <a:t>Yahoo</a:t>
            </a:r>
            <a:r>
              <a:rPr lang="zh-CN" altLang="en-US" dirty="0"/>
              <a:t>、</a:t>
            </a:r>
            <a:r>
              <a:rPr lang="en-US" altLang="zh-CN" dirty="0"/>
              <a:t>eBay</a:t>
            </a:r>
            <a:r>
              <a:rPr lang="zh-CN" altLang="en-US" dirty="0"/>
              <a:t>、</a:t>
            </a:r>
            <a:r>
              <a:rPr lang="en-US" altLang="zh-CN" dirty="0"/>
              <a:t>CNN.com</a:t>
            </a:r>
            <a:r>
              <a:rPr lang="zh-CN" altLang="en-US" dirty="0"/>
              <a:t>、</a:t>
            </a:r>
            <a:r>
              <a:rPr lang="en-US" altLang="zh-CN" dirty="0"/>
              <a:t>Amazon</a:t>
            </a:r>
            <a:r>
              <a:rPr lang="zh-CN" altLang="en-US" dirty="0"/>
              <a:t>等著名商业网站连续遭到黑客攻击，造成数十亿美元的损失。，因此如何保护企业的机密信息不受黑客和工业间谍的入侵已成为政府机构，企事业单位信息化建设健康发展所要考虑的重要因素之一。</a:t>
            </a: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a:t>
            </a:fld>
            <a:endParaRPr lang="en-US" altLang="zh-CN"/>
          </a:p>
        </p:txBody>
      </p:sp>
    </p:spTree>
    <p:extLst>
      <p:ext uri="{BB962C8B-B14F-4D97-AF65-F5344CB8AC3E}">
        <p14:creationId xmlns:p14="http://schemas.microsoft.com/office/powerpoint/2010/main" val="3013960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表用于网络地址转换</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,iptables</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可以进行以下的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br>
              <a:rPr lang="en-US" altLang="zh-CN"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主要用于改变数据包的目的地址</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以使数据包能重新路由到某台主机</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SNAT: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主要用于改变数据包的源地址</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以帮助内部网络能连接到</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internet.</a:t>
            </a:r>
            <a:br>
              <a:rPr lang="en-US" altLang="zh-CN"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MASQUERADE: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SNAT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完全一样</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只是</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MASQUERADE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会查找可用的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IP</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地址</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而不像</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SNAT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要有一个固定的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IP,</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所以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MASQUERADE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一般用于</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ADSL/PPP</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等拔号共享上网的方式</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p>
          <a:p>
            <a:endParaRPr lang="en-US" altLang="zh-CN" sz="1200" b="0" i="0" kern="1200" dirty="0">
              <a:solidFill>
                <a:schemeClr val="tx1"/>
              </a:solidFill>
              <a:effectLst/>
              <a:latin typeface="Calibri" panose="020F0502020204030204" pitchFamily="34" charset="0"/>
              <a:ea typeface="宋体" panose="02010600030101010101" pitchFamily="2" charset="-122"/>
              <a:cs typeface="+mn-cs"/>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sz="2000" dirty="0"/>
              <a:t>网络数据包通过</a:t>
            </a:r>
            <a:r>
              <a:rPr lang="en-US" altLang="zh-CN" sz="2000" dirty="0"/>
              <a:t>NAT</a:t>
            </a:r>
            <a:r>
              <a:rPr lang="zh-CN" altLang="en-US" sz="2000" dirty="0"/>
              <a:t>操作后，数据包的地址发生了改变，这种改变是根据所定义的规则进行的。一个网络数据包只经过一次</a:t>
            </a:r>
            <a:r>
              <a:rPr lang="en-US" altLang="zh-CN" sz="2000" dirty="0"/>
              <a:t>nat</a:t>
            </a:r>
            <a:r>
              <a:rPr lang="zh-CN" altLang="en-US" sz="2000" dirty="0"/>
              <a:t>表，如果一个网络数据流的第一个数据包经过</a:t>
            </a:r>
            <a:r>
              <a:rPr lang="en-US" altLang="zh-CN" sz="2000" dirty="0"/>
              <a:t>nat</a:t>
            </a:r>
            <a:r>
              <a:rPr lang="zh-CN" altLang="en-US" sz="2000" dirty="0"/>
              <a:t>表，则剩余的数据包也会经过这个表。即其他的数据包不会一个一个地通过</a:t>
            </a:r>
            <a:r>
              <a:rPr lang="en-US" altLang="zh-CN" sz="2000" dirty="0"/>
              <a:t>nat</a:t>
            </a:r>
            <a:r>
              <a:rPr lang="zh-CN" altLang="en-US" sz="2000" dirty="0"/>
              <a:t>表，而是自动地完成这种转换操作。</a:t>
            </a:r>
            <a:endParaRPr lang="en-US" altLang="zh-CN" sz="2000" dirty="0"/>
          </a:p>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31</a:t>
            </a:fld>
            <a:endParaRPr lang="en-US" altLang="zh-CN"/>
          </a:p>
        </p:txBody>
      </p:sp>
    </p:spTree>
    <p:extLst>
      <p:ext uri="{BB962C8B-B14F-4D97-AF65-F5344CB8AC3E}">
        <p14:creationId xmlns:p14="http://schemas.microsoft.com/office/powerpoint/2010/main" val="2801482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表主要用于修改数据包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通过</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可以根据需要改变包头中的内容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如</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TTL,TOS,MARK),mangle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表主要有以下几种操作</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TOS</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操作</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主要用于设置或改变数据包的服务类型域</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该操作并不完善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无法在</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internet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上使用</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TTL</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操作</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主要用于改变数据包的生存时间域</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可以让所有的数据包只有一个特殊的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TTL,</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这样可以欺骗一些</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ISP,</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比如</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ISP</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不希望看到共享上网的情况</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MARK:</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主要用于给数据包设置特殊的标记</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通过这些标记可以配置带宽限制和基于请求的分类</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不过</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MARK</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并没有真正改动数据包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它只是在内核空间中为包设置了标记</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防火墙通过其标记对包进行过滤和高级路由</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32</a:t>
            </a:fld>
            <a:endParaRPr lang="en-US" altLang="zh-CN"/>
          </a:p>
        </p:txBody>
      </p:sp>
    </p:spTree>
    <p:extLst>
      <p:ext uri="{BB962C8B-B14F-4D97-AF65-F5344CB8AC3E}">
        <p14:creationId xmlns:p14="http://schemas.microsoft.com/office/powerpoint/2010/main" val="4275120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主要用于过滤数据包，该表根据系统管理员预定义的一组规则过滤符合条件的数据包。对于防火墙而言，主要利用在</a:t>
            </a:r>
            <a:r>
              <a:rPr kumimoji="1" lang="en-US" altLang="zh-CN" sz="1200" b="0" i="0" kern="1200" dirty="0">
                <a:solidFill>
                  <a:schemeClr val="tx1"/>
                </a:solidFill>
                <a:effectLst/>
                <a:latin typeface="Times New Roman" pitchFamily="18" charset="0"/>
                <a:ea typeface="宋体" pitchFamily="2" charset="-122"/>
                <a:cs typeface="+mn-cs"/>
              </a:rPr>
              <a:t>filter</a:t>
            </a:r>
            <a:r>
              <a:rPr kumimoji="1" lang="zh-CN" altLang="en-US" sz="1200" b="0" i="0" kern="1200" dirty="0">
                <a:solidFill>
                  <a:schemeClr val="tx1"/>
                </a:solidFill>
                <a:effectLst/>
                <a:latin typeface="Times New Roman" pitchFamily="18" charset="0"/>
                <a:ea typeface="宋体" pitchFamily="2" charset="-122"/>
                <a:cs typeface="+mn-cs"/>
              </a:rPr>
              <a:t>表中指定的规则来实现对数据包的过滤。</a:t>
            </a:r>
            <a:r>
              <a:rPr kumimoji="1" lang="en-US" altLang="zh-CN" sz="1200" b="0" i="0" kern="1200" dirty="0">
                <a:solidFill>
                  <a:schemeClr val="tx1"/>
                </a:solidFill>
                <a:effectLst/>
                <a:latin typeface="Times New Roman" pitchFamily="18" charset="0"/>
                <a:ea typeface="宋体" pitchFamily="2" charset="-122"/>
                <a:cs typeface="+mn-cs"/>
              </a:rPr>
              <a:t>Filter</a:t>
            </a:r>
            <a:r>
              <a:rPr kumimoji="1" lang="zh-CN" altLang="en-US" sz="1200" b="0" i="0" kern="1200" dirty="0">
                <a:solidFill>
                  <a:schemeClr val="tx1"/>
                </a:solidFill>
                <a:effectLst/>
                <a:latin typeface="Times New Roman" pitchFamily="18" charset="0"/>
                <a:ea typeface="宋体" pitchFamily="2" charset="-122"/>
                <a:cs typeface="+mn-cs"/>
              </a:rPr>
              <a:t>表是默认的表，如果没有指定哪个表，</a:t>
            </a:r>
            <a:r>
              <a:rPr kumimoji="1" lang="en-US" altLang="zh-CN" sz="1200" b="0" i="0" kern="1200" dirty="0">
                <a:solidFill>
                  <a:schemeClr val="tx1"/>
                </a:solidFill>
                <a:effectLst/>
                <a:latin typeface="Times New Roman" pitchFamily="18" charset="0"/>
                <a:ea typeface="宋体" pitchFamily="2" charset="-122"/>
                <a:cs typeface="+mn-cs"/>
              </a:rPr>
              <a:t>iptables </a:t>
            </a:r>
            <a:r>
              <a:rPr kumimoji="1" lang="zh-CN" altLang="en-US" sz="1200" b="0" i="0" kern="1200" dirty="0">
                <a:solidFill>
                  <a:schemeClr val="tx1"/>
                </a:solidFill>
                <a:effectLst/>
                <a:latin typeface="Times New Roman" pitchFamily="18" charset="0"/>
                <a:ea typeface="宋体" pitchFamily="2" charset="-122"/>
                <a:cs typeface="+mn-cs"/>
              </a:rPr>
              <a:t>就默认使用</a:t>
            </a:r>
            <a:r>
              <a:rPr kumimoji="1" lang="en-US" altLang="zh-CN" sz="1200" b="0" i="0" kern="1200" dirty="0">
                <a:solidFill>
                  <a:schemeClr val="tx1"/>
                </a:solidFill>
                <a:effectLst/>
                <a:latin typeface="Times New Roman" pitchFamily="18" charset="0"/>
                <a:ea typeface="宋体" pitchFamily="2" charset="-122"/>
                <a:cs typeface="+mn-cs"/>
              </a:rPr>
              <a:t>filter</a:t>
            </a:r>
            <a:r>
              <a:rPr kumimoji="1" lang="zh-CN" altLang="en-US" sz="1200" b="0" i="0" kern="1200" dirty="0">
                <a:solidFill>
                  <a:schemeClr val="tx1"/>
                </a:solidFill>
                <a:effectLst/>
                <a:latin typeface="Times New Roman" pitchFamily="18" charset="0"/>
                <a:ea typeface="宋体" pitchFamily="2" charset="-122"/>
                <a:cs typeface="+mn-cs"/>
              </a:rPr>
              <a:t>表来执行所有命令，</a:t>
            </a:r>
            <a:r>
              <a:rPr kumimoji="1" lang="en-US" altLang="zh-CN" sz="1200" b="0" i="0" kern="1200" dirty="0">
                <a:solidFill>
                  <a:schemeClr val="tx1"/>
                </a:solidFill>
                <a:effectLst/>
                <a:latin typeface="Times New Roman" pitchFamily="18" charset="0"/>
                <a:ea typeface="宋体" pitchFamily="2" charset="-122"/>
                <a:cs typeface="+mn-cs"/>
              </a:rPr>
              <a:t>filter</a:t>
            </a:r>
            <a:r>
              <a:rPr kumimoji="1" lang="zh-CN" altLang="en-US" sz="1200" b="0" i="0" kern="1200" dirty="0">
                <a:solidFill>
                  <a:schemeClr val="tx1"/>
                </a:solidFill>
                <a:effectLst/>
                <a:latin typeface="Times New Roman" pitchFamily="18" charset="0"/>
                <a:ea typeface="宋体" pitchFamily="2" charset="-122"/>
                <a:cs typeface="+mn-cs"/>
              </a:rPr>
              <a:t>表包含了</a:t>
            </a:r>
            <a:r>
              <a:rPr kumimoji="1" lang="en-US" altLang="zh-CN" sz="1200" b="0" i="0" kern="1200" dirty="0">
                <a:solidFill>
                  <a:schemeClr val="tx1"/>
                </a:solidFill>
                <a:effectLst/>
                <a:latin typeface="Times New Roman" pitchFamily="18" charset="0"/>
                <a:ea typeface="宋体" pitchFamily="2" charset="-122"/>
                <a:cs typeface="+mn-cs"/>
              </a:rPr>
              <a:t>INPUT</a:t>
            </a:r>
            <a:r>
              <a:rPr kumimoji="1" lang="zh-CN" altLang="en-US" sz="1200" b="0" i="0" kern="1200" dirty="0">
                <a:solidFill>
                  <a:schemeClr val="tx1"/>
                </a:solidFill>
                <a:effectLst/>
                <a:latin typeface="Times New Roman" pitchFamily="18" charset="0"/>
                <a:ea typeface="宋体" pitchFamily="2" charset="-122"/>
                <a:cs typeface="+mn-cs"/>
              </a:rPr>
              <a:t>链（处理进入的数据包），</a:t>
            </a:r>
            <a:r>
              <a:rPr kumimoji="1" lang="en-US" altLang="zh-CN" sz="1200" b="0" i="0" kern="1200" dirty="0">
                <a:solidFill>
                  <a:schemeClr val="tx1"/>
                </a:solidFill>
                <a:effectLst/>
                <a:latin typeface="Times New Roman" pitchFamily="18" charset="0"/>
                <a:ea typeface="宋体" pitchFamily="2" charset="-122"/>
                <a:cs typeface="+mn-cs"/>
              </a:rPr>
              <a:t>RORWARD</a:t>
            </a:r>
            <a:r>
              <a:rPr kumimoji="1" lang="zh-CN" altLang="en-US" sz="1200" b="0" i="0" kern="1200" dirty="0">
                <a:solidFill>
                  <a:schemeClr val="tx1"/>
                </a:solidFill>
                <a:effectLst/>
                <a:latin typeface="Times New Roman" pitchFamily="18" charset="0"/>
                <a:ea typeface="宋体" pitchFamily="2" charset="-122"/>
                <a:cs typeface="+mn-cs"/>
              </a:rPr>
              <a:t>链（处理转发的数据包），</a:t>
            </a:r>
            <a:r>
              <a:rPr kumimoji="1" lang="en-US" altLang="zh-CN" sz="1200" b="0" i="0" kern="1200" dirty="0">
                <a:solidFill>
                  <a:schemeClr val="tx1"/>
                </a:solidFill>
                <a:effectLst/>
                <a:latin typeface="Times New Roman" pitchFamily="18" charset="0"/>
                <a:ea typeface="宋体" pitchFamily="2" charset="-122"/>
                <a:cs typeface="+mn-cs"/>
              </a:rPr>
              <a:t>OUTPUT</a:t>
            </a:r>
            <a:r>
              <a:rPr kumimoji="1" lang="zh-CN" altLang="en-US" sz="1200" b="0" i="0" kern="1200" dirty="0">
                <a:solidFill>
                  <a:schemeClr val="tx1"/>
                </a:solidFill>
                <a:effectLst/>
                <a:latin typeface="Times New Roman" pitchFamily="18" charset="0"/>
                <a:ea typeface="宋体" pitchFamily="2" charset="-122"/>
                <a:cs typeface="+mn-cs"/>
              </a:rPr>
              <a:t>链（处理本地生成的数据包）在</a:t>
            </a:r>
            <a:r>
              <a:rPr kumimoji="1" lang="en-US" altLang="zh-CN" sz="1200" b="0" i="0" kern="1200" dirty="0">
                <a:solidFill>
                  <a:schemeClr val="tx1"/>
                </a:solidFill>
                <a:effectLst/>
                <a:latin typeface="Times New Roman" pitchFamily="18" charset="0"/>
                <a:ea typeface="宋体" pitchFamily="2" charset="-122"/>
                <a:cs typeface="+mn-cs"/>
              </a:rPr>
              <a:t>filter</a:t>
            </a:r>
            <a:r>
              <a:rPr kumimoji="1" lang="zh-CN" altLang="en-US" sz="1200" b="0" i="0" kern="1200" dirty="0">
                <a:solidFill>
                  <a:schemeClr val="tx1"/>
                </a:solidFill>
                <a:effectLst/>
                <a:latin typeface="Times New Roman" pitchFamily="18" charset="0"/>
                <a:ea typeface="宋体" pitchFamily="2" charset="-122"/>
                <a:cs typeface="+mn-cs"/>
              </a:rPr>
              <a:t>表中只能允许对数据包进行接受，丢弃的操作，而无法对数据包进行更改</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33</a:t>
            </a:fld>
            <a:endParaRPr lang="en-US" altLang="zh-CN"/>
          </a:p>
        </p:txBody>
      </p:sp>
    </p:spTree>
    <p:extLst>
      <p:ext uri="{BB962C8B-B14F-4D97-AF65-F5344CB8AC3E}">
        <p14:creationId xmlns:p14="http://schemas.microsoft.com/office/powerpoint/2010/main" val="969984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Calibri" panose="020F0502020204030204" pitchFamily="34" charset="0"/>
                <a:ea typeface="宋体" panose="02010600030101010101" pitchFamily="2" charset="-122"/>
                <a:cs typeface="+mn-cs"/>
              </a:rPr>
              <a:t>2.3.1)</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当数据包的目标地址是本机时</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第一步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数据包进入网络接口</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第二步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在这里可以根据需要改变数据包头内容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比如数据包的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TTL</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值</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第三步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目标地址转换</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第四步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进行路由判断</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进入本地还是要转发</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第五步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INPUT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在路由之后到达本地程序之前修改数据包头内容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第六步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filter</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INPUT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所有目标地址是本机的数据包都会经过这里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可以在这里对数据包的过滤条件进行设置</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第七步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到达本地应用程序处理</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br>
              <a:rPr lang="zh-CN" altLang="en-US" dirty="0"/>
            </a:b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2.3.2)</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当数据包的源地址是本机是</a:t>
            </a:r>
            <a:br>
              <a:rPr lang="zh-CN" altLang="en-US" dirty="0"/>
            </a:b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第一步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本地应用程序产生数据包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第二步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路由判断</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第三步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OUTPUT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在这里可以根据需要改变包头内容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第四步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OUTPUT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在这里可以根据需要对防火墙产生的数据包做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第五步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filter</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OUTPUT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在这里可以对数据包的过滤条件进行设置</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第六步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这里主要对数据包做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操作</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数据包离开本机之前修改数据包头内容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第七步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SNAT(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源地址转换</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第八步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离开本地</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br>
              <a:rPr lang="zh-CN" altLang="en-US" dirty="0"/>
            </a:b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2.3.3)</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经过本机转发的数据包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源地址</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目标地址都不是本机</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第一步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数据包进入网络接口</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第二步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在这里可以根据需要修改数据包头内容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如</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TTL</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值</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第三步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第四步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进入路由判断</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进入本地还要转发</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第五步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FORWARD</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在这里数据包头内容被修改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这次</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发生在最初的路由判断之后</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在最后一次更改数据包的目标之前</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第六步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filter</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FROWARD</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只有需要转发的数据包才会到达这里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并且针对这些数据包的所有过滤也在这里进行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即所有转发的数据都要经过这里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第七步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这个链也是针对一些特殊类型的数据包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这一步修改数据包内容是在所有包的目的地址的操作完成之后才进行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第八步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SNAT,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当然也包括</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Masquerade(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伪装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但不进行过滤</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第九步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离开网络接口</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34</a:t>
            </a:fld>
            <a:endParaRPr lang="en-US" altLang="zh-CN"/>
          </a:p>
        </p:txBody>
      </p:sp>
    </p:spTree>
    <p:extLst>
      <p:ext uri="{BB962C8B-B14F-4D97-AF65-F5344CB8AC3E}">
        <p14:creationId xmlns:p14="http://schemas.microsoft.com/office/powerpoint/2010/main" val="3516071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Calibri" panose="020F0502020204030204" pitchFamily="34" charset="0"/>
                <a:ea typeface="宋体" panose="02010600030101010101" pitchFamily="2" charset="-122"/>
                <a:cs typeface="+mn-cs"/>
              </a:rPr>
              <a:t>2.3.1)</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当数据包的目标地址是本机时</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第一步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数据包进入网络接口</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第二步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在这里可以根据需要改变数据包头内容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比如数据包的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TTL</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值</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第三步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目标地址转换</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第四步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进行路由判断</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进入本地还是要转发</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第五步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INPUT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在路由之后到达本地程序之前修改数据包头内容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第六步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filter</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INPUT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所有目标地址是本机的数据包都会经过这里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可以在这里对数据包的过滤条件进行设置</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第七步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到达本地应用程序处理</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br>
              <a:rPr lang="zh-CN" altLang="en-US" dirty="0"/>
            </a:b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2.3.2)</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当数据包的源地址是本机是</a:t>
            </a:r>
            <a:br>
              <a:rPr lang="zh-CN" altLang="en-US" dirty="0"/>
            </a:b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第一步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本地应用程序产生数据包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第二步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路由判断</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第三步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OUTPUT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在这里可以根据需要改变包头内容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第四步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OUTPUT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在这里可以根据需要对防火墙产生的数据包做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第五步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filter</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OUTPUT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在这里可以对数据包的过滤条件进行设置</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第六步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这里主要对数据包做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操作</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数据包离开本机之前修改数据包头内容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第七步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SNAT(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源地址转换</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第八步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离开本地</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br>
              <a:rPr lang="zh-CN" altLang="en-US" dirty="0"/>
            </a:b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2.3.3)</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经过本机转发的数据包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源地址</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目标地址都不是本机</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第一步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数据包进入网络接口</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第二步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在这里可以根据需要修改数据包头内容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如</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TTL</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值</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第三步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第四步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进入路由判断</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进入本地还要转发</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第五步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FORWARD</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在这里数据包头内容被修改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这次</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发生在最初的路由判断之后</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在最后一次更改数据包的目标之前</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第六步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filter</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FROWARD</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只有需要转发的数据包才会到达这里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并且针对这些数据包的所有过滤也在这里进行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即所有转发的数据都要经过这里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第七步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这个链也是针对一些特殊类型的数据包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这一步修改数据包内容是在所有包的目的地址的操作完成之后才进行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第八步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SNAT,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当然也包括</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Masquerade(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伪装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但不进行过滤</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第九步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离开网络接口</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35</a:t>
            </a:fld>
            <a:endParaRPr lang="en-US" altLang="zh-CN"/>
          </a:p>
        </p:txBody>
      </p:sp>
    </p:spTree>
    <p:extLst>
      <p:ext uri="{BB962C8B-B14F-4D97-AF65-F5344CB8AC3E}">
        <p14:creationId xmlns:p14="http://schemas.microsoft.com/office/powerpoint/2010/main" val="458605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Calibri" panose="020F0502020204030204" pitchFamily="34" charset="0"/>
                <a:ea typeface="宋体" panose="02010600030101010101" pitchFamily="2" charset="-122"/>
                <a:cs typeface="+mn-cs"/>
              </a:rPr>
              <a:t>2.3.1)</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当数据包的目标地址是本机时</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第一步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数据包进入网络接口</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第二步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在这里可以根据需要改变数据包头内容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比如数据包的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TTL</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值</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第三步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目标地址转换</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第四步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进行路由判断</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进入本地还是要转发</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第五步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INPUT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在路由之后到达本地程序之前修改数据包头内容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第六步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filter</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INPUT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所有目标地址是本机的数据包都会经过这里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可以在这里对数据包的过滤条件进行设置</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第七步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到达本地应用程序处理</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br>
              <a:rPr lang="zh-CN" altLang="en-US" dirty="0"/>
            </a:b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2.3.2)</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当数据包的源地址是本机是</a:t>
            </a:r>
            <a:br>
              <a:rPr lang="zh-CN" altLang="en-US" dirty="0"/>
            </a:b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第一步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本地应用程序产生数据包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第二步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路由判断</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第三步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OUTPUT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在这里可以根据需要改变包头内容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第四步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OUTPUT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在这里可以根据需要对防火墙产生的数据包做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第五步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filter</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OUTPUT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在这里可以对数据包的过滤条件进行设置</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第六步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这里主要对数据包做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操作</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数据包离开本机之前修改数据包头内容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第七步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SNAT(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源地址转换</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第八步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离开本地</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br>
              <a:rPr lang="zh-CN" altLang="en-US" dirty="0"/>
            </a:br>
            <a:br>
              <a:rPr lang="zh-CN" altLang="en-US" dirty="0"/>
            </a:br>
            <a:r>
              <a:rPr lang="en-US" altLang="zh-CN" sz="1200" b="0" i="0" kern="1200" dirty="0">
                <a:solidFill>
                  <a:schemeClr val="tx1"/>
                </a:solidFill>
                <a:effectLst/>
                <a:latin typeface="Calibri" panose="020F0502020204030204" pitchFamily="34" charset="0"/>
                <a:ea typeface="宋体" panose="02010600030101010101" pitchFamily="2" charset="-122"/>
                <a:cs typeface="+mn-cs"/>
              </a:rPr>
              <a:t>2.3.3)</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经过本机转发的数据包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源地址</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目标地址都不是本机</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第一步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数据包进入网络接口</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第二步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在这里可以根据需要修改数据包头内容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如</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TTL</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值</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第三步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PREROUTING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DNAT.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第四步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进入路由判断</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进入本地还要转发</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第五步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FORWARD</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在这里数据包头内容被修改</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这次</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发生在最初的路由判断之后</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在最后一次更改数据包的目标之前</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第六步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filter</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FROWARD</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只有需要转发的数据包才会到达这里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并且针对这些数据包的所有过滤也在这里进行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即所有转发的数据都要经过这里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第七步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mangle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这个链也是针对一些特殊类型的数据包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这一步修改数据包内容是在所有包的目的地址的操作完成之后才进行</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第八步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进入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表的</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POSTROUTING</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链</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在这里可以根据需要对数据包做</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SNAT,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当然也包括</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Masquerade(</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伪装</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但不进行过滤</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r>
              <a:rPr lang="zh-CN" altLang="en-US" sz="1200" b="0" i="0" kern="1200" dirty="0">
                <a:solidFill>
                  <a:schemeClr val="tx1"/>
                </a:solidFill>
                <a:effectLst/>
                <a:latin typeface="Calibri" panose="020F0502020204030204" pitchFamily="34" charset="0"/>
                <a:ea typeface="宋体" panose="02010600030101010101" pitchFamily="2" charset="-122"/>
                <a:cs typeface="+mn-cs"/>
              </a:rPr>
              <a:t>第九步</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r>
              <a:rPr lang="zh-CN" altLang="en-US" sz="1200" b="0" i="0" kern="1200" dirty="0">
                <a:solidFill>
                  <a:schemeClr val="tx1"/>
                </a:solidFill>
                <a:effectLst/>
                <a:latin typeface="Calibri" panose="020F0502020204030204" pitchFamily="34" charset="0"/>
                <a:ea typeface="宋体" panose="02010600030101010101" pitchFamily="2" charset="-122"/>
                <a:cs typeface="+mn-cs"/>
              </a:rPr>
              <a:t>离开网络接口</a:t>
            </a:r>
            <a:r>
              <a:rPr lang="en-US" altLang="zh-CN" sz="1200" b="0" i="0" kern="1200" dirty="0">
                <a:solidFill>
                  <a:schemeClr val="tx1"/>
                </a:solidFill>
                <a:effectLst/>
                <a:latin typeface="Calibri" panose="020F0502020204030204" pitchFamily="34" charset="0"/>
                <a:ea typeface="宋体" panose="02010600030101010101" pitchFamily="2" charset="-122"/>
                <a:cs typeface="+mn-cs"/>
              </a:rPr>
              <a:t>.</a:t>
            </a: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36</a:t>
            </a:fld>
            <a:endParaRPr lang="en-US" altLang="zh-CN"/>
          </a:p>
        </p:txBody>
      </p:sp>
    </p:spTree>
    <p:extLst>
      <p:ext uri="{BB962C8B-B14F-4D97-AF65-F5344CB8AC3E}">
        <p14:creationId xmlns:p14="http://schemas.microsoft.com/office/powerpoint/2010/main" val="2620038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To understand how iptables work, let’s take a look at a real example with the filter table. For the sake of simplicity,</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let’s assume that the filter table is the only one that is built, and also that the LOG target is supported; the only rule I</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am using is for logging, as you will shortly see. </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37</a:t>
            </a:fld>
            <a:endParaRPr lang="en-US" altLang="zh-CN"/>
          </a:p>
        </p:txBody>
      </p:sp>
    </p:spTree>
    <p:extLst>
      <p:ext uri="{BB962C8B-B14F-4D97-AF65-F5344CB8AC3E}">
        <p14:creationId xmlns:p14="http://schemas.microsoft.com/office/powerpoint/2010/main" val="1234094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First, let’s take a look at the definition of the filter table</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38</a:t>
            </a:fld>
            <a:endParaRPr lang="en-US" altLang="zh-CN"/>
          </a:p>
        </p:txBody>
      </p:sp>
    </p:spTree>
    <p:extLst>
      <p:ext uri="{BB962C8B-B14F-4D97-AF65-F5344CB8AC3E}">
        <p14:creationId xmlns:p14="http://schemas.microsoft.com/office/powerpoint/2010/main" val="1056928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Initialization of the table is done first by calling the </a:t>
            </a:r>
            <a:r>
              <a:rPr lang="en-US" altLang="zh-CN" sz="1200" b="0" i="0" u="none" strike="noStrike" kern="1200" baseline="0" dirty="0" err="1">
                <a:solidFill>
                  <a:schemeClr val="tx1"/>
                </a:solidFill>
                <a:latin typeface="Calibri" panose="020F0502020204030204" pitchFamily="34" charset="0"/>
                <a:ea typeface="宋体" panose="02010600030101010101" pitchFamily="2" charset="-122"/>
                <a:cs typeface="+mn-cs"/>
              </a:rPr>
              <a:t>xt_hook_link</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method, which sets the </a:t>
            </a:r>
            <a:r>
              <a:rPr lang="en-US" altLang="zh-CN" sz="1200" b="0" i="0" u="none" strike="noStrike" kern="1200" baseline="0" dirty="0" err="1">
                <a:solidFill>
                  <a:schemeClr val="tx1"/>
                </a:solidFill>
                <a:latin typeface="Calibri" panose="020F0502020204030204" pitchFamily="34" charset="0"/>
                <a:ea typeface="宋体" panose="02010600030101010101" pitchFamily="2" charset="-122"/>
                <a:cs typeface="+mn-cs"/>
              </a:rPr>
              <a:t>iptable_filter_hook</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method as the hook callback of the </a:t>
            </a:r>
            <a:r>
              <a:rPr lang="en-US" altLang="zh-CN" sz="1200" b="0" i="0" u="none" strike="noStrike" kern="1200" baseline="0" dirty="0" err="1">
                <a:solidFill>
                  <a:schemeClr val="tx1"/>
                </a:solidFill>
                <a:latin typeface="Calibri" panose="020F0502020204030204" pitchFamily="34" charset="0"/>
                <a:ea typeface="宋体" panose="02010600030101010101" pitchFamily="2" charset="-122"/>
                <a:cs typeface="+mn-cs"/>
              </a:rPr>
              <a:t>nf_hook_ops</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object of the </a:t>
            </a:r>
            <a:r>
              <a:rPr lang="en-US" altLang="zh-CN" sz="1200" b="0" i="0" u="none" strike="noStrike" kern="1200" baseline="0" dirty="0" err="1">
                <a:solidFill>
                  <a:schemeClr val="tx1"/>
                </a:solidFill>
                <a:latin typeface="Calibri" panose="020F0502020204030204" pitchFamily="34" charset="0"/>
                <a:ea typeface="宋体" panose="02010600030101010101" pitchFamily="2" charset="-122"/>
                <a:cs typeface="+mn-cs"/>
              </a:rPr>
              <a:t>packet_filter</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table</a:t>
            </a:r>
          </a:p>
          <a:p>
            <a:endPar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endParaRP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Then you call the </a:t>
            </a:r>
            <a:r>
              <a:rPr lang="en-US" altLang="zh-CN" sz="1200" b="0" i="0" u="none" strike="noStrike" kern="1200" baseline="0" dirty="0" err="1">
                <a:solidFill>
                  <a:schemeClr val="tx1"/>
                </a:solidFill>
                <a:latin typeface="Calibri" panose="020F0502020204030204" pitchFamily="34" charset="0"/>
                <a:ea typeface="宋体" panose="02010600030101010101" pitchFamily="2" charset="-122"/>
                <a:cs typeface="+mn-cs"/>
              </a:rPr>
              <a:t>ipt_register_table</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method (note that the IPv4 </a:t>
            </a:r>
            <a:r>
              <a:rPr lang="en-US" altLang="zh-CN" sz="1200" b="0" i="0" u="none" strike="noStrike" kern="1200" baseline="0" dirty="0" err="1">
                <a:solidFill>
                  <a:schemeClr val="tx1"/>
                </a:solidFill>
                <a:latin typeface="Calibri" panose="020F0502020204030204" pitchFamily="34" charset="0"/>
                <a:ea typeface="宋体" panose="02010600030101010101" pitchFamily="2" charset="-122"/>
                <a:cs typeface="+mn-cs"/>
              </a:rPr>
              <a:t>netns</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object, net-&gt;ipv4, keeps a pointer to the filter table, </a:t>
            </a:r>
            <a:r>
              <a:rPr lang="en-US" altLang="zh-CN" sz="1200" b="0" i="0" u="none" strike="noStrike" kern="1200" baseline="0" dirty="0" err="1">
                <a:solidFill>
                  <a:schemeClr val="tx1"/>
                </a:solidFill>
                <a:latin typeface="Calibri" panose="020F0502020204030204" pitchFamily="34" charset="0"/>
                <a:ea typeface="宋体" panose="02010600030101010101" pitchFamily="2" charset="-122"/>
                <a:cs typeface="+mn-cs"/>
              </a:rPr>
              <a:t>iptable_filter</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a:t>
            </a:r>
            <a:endParaRPr lang="zh-CN" altLang="en-US" dirty="0"/>
          </a:p>
          <a:p>
            <a:r>
              <a:rPr kumimoji="1" lang="zh-CN" altLang="en-US" sz="1200" b="0" i="0" kern="1200" dirty="0">
                <a:solidFill>
                  <a:schemeClr val="tx1"/>
                </a:solidFill>
                <a:effectLst/>
                <a:latin typeface="Times New Roman" pitchFamily="18" charset="0"/>
                <a:ea typeface="宋体" pitchFamily="2" charset="-122"/>
                <a:cs typeface="+mn-cs"/>
              </a:rPr>
              <a:t>注册</a:t>
            </a:r>
            <a:r>
              <a:rPr kumimoji="1" lang="en-US" altLang="zh-CN" sz="1200" b="0" i="0" kern="1200" dirty="0">
                <a:solidFill>
                  <a:schemeClr val="tx1"/>
                </a:solidFill>
                <a:effectLst/>
                <a:latin typeface="Times New Roman" pitchFamily="18" charset="0"/>
                <a:ea typeface="宋体" pitchFamily="2" charset="-122"/>
                <a:cs typeface="+mn-cs"/>
              </a:rPr>
              <a:t>filter</a:t>
            </a:r>
            <a:r>
              <a:rPr kumimoji="1" lang="zh-CN" altLang="en-US" sz="1200" b="0" i="0" kern="1200" dirty="0">
                <a:solidFill>
                  <a:schemeClr val="tx1"/>
                </a:solidFill>
                <a:effectLst/>
                <a:latin typeface="Times New Roman" pitchFamily="18" charset="0"/>
                <a:ea typeface="宋体" pitchFamily="2" charset="-122"/>
                <a:cs typeface="+mn-cs"/>
              </a:rPr>
              <a:t>表，注册后，</a:t>
            </a:r>
            <a:r>
              <a:rPr kumimoji="1" lang="en-US" altLang="zh-CN" sz="1200" b="0" i="0" kern="1200" dirty="0">
                <a:solidFill>
                  <a:schemeClr val="tx1"/>
                </a:solidFill>
                <a:effectLst/>
                <a:latin typeface="Times New Roman" pitchFamily="18" charset="0"/>
                <a:ea typeface="宋体" pitchFamily="2" charset="-122"/>
                <a:cs typeface="+mn-cs"/>
              </a:rPr>
              <a:t>ipv4.iptable_filter</a:t>
            </a:r>
            <a:r>
              <a:rPr kumimoji="1" lang="zh-CN" altLang="en-US" sz="1200" b="0" i="0" kern="1200" dirty="0">
                <a:solidFill>
                  <a:schemeClr val="tx1"/>
                </a:solidFill>
                <a:effectLst/>
                <a:latin typeface="Times New Roman" pitchFamily="18" charset="0"/>
                <a:ea typeface="宋体" pitchFamily="2" charset="-122"/>
                <a:cs typeface="+mn-cs"/>
              </a:rPr>
              <a:t>保存了注册后的新表</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39</a:t>
            </a:fld>
            <a:endParaRPr lang="en-US" altLang="zh-CN"/>
          </a:p>
        </p:txBody>
      </p:sp>
    </p:spTree>
    <p:extLst>
      <p:ext uri="{BB962C8B-B14F-4D97-AF65-F5344CB8AC3E}">
        <p14:creationId xmlns:p14="http://schemas.microsoft.com/office/powerpoint/2010/main" val="986592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Note that there are three hooks in the filter table:</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NF_INET_LOCAL_IN</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NF_INET_FORWARD</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NF_INET_LOCAL_OUT</a:t>
            </a:r>
          </a:p>
          <a:p>
            <a:endPar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endParaRPr>
          </a:p>
          <a:p>
            <a:r>
              <a:rPr lang="zh-CN" altLang="en-US" sz="1200" b="0" i="0" u="none" strike="noStrike" kern="1200" baseline="0" dirty="0">
                <a:solidFill>
                  <a:schemeClr val="tx1"/>
                </a:solidFill>
                <a:latin typeface="Calibri" panose="020F0502020204030204" pitchFamily="34" charset="0"/>
                <a:ea typeface="宋体" panose="02010600030101010101" pitchFamily="2" charset="-122"/>
                <a:cs typeface="+mn-cs"/>
              </a:rPr>
              <a:t>将目标端口号是</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5001</a:t>
            </a:r>
            <a:r>
              <a:rPr lang="zh-CN" altLang="en-US" sz="1200" b="0" i="0" u="none" strike="noStrike" kern="1200" baseline="0" dirty="0">
                <a:solidFill>
                  <a:schemeClr val="tx1"/>
                </a:solidFill>
                <a:latin typeface="Calibri" panose="020F0502020204030204" pitchFamily="34" charset="0"/>
                <a:ea typeface="宋体" panose="02010600030101010101" pitchFamily="2" charset="-122"/>
                <a:cs typeface="+mn-cs"/>
              </a:rPr>
              <a:t>的</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UDP</a:t>
            </a:r>
            <a:r>
              <a:rPr lang="zh-CN" altLang="en-US" sz="1200" b="0" i="0" u="none" strike="noStrike" kern="1200" baseline="0" dirty="0">
                <a:solidFill>
                  <a:schemeClr val="tx1"/>
                </a:solidFill>
                <a:latin typeface="Calibri" panose="020F0502020204030204" pitchFamily="34" charset="0"/>
                <a:ea typeface="宋体" panose="02010600030101010101" pitchFamily="2" charset="-122"/>
                <a:cs typeface="+mn-cs"/>
              </a:rPr>
              <a:t>数据包记录到系统日志中</a:t>
            </a:r>
            <a:endPar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endParaRPr>
          </a:p>
          <a:p>
            <a:endPar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endParaRP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The meaning of this rule is that you will dump into the syslog incoming UDP packets with destination port 5001.</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The log-level modifier is the standard syslog level in the range 0 through 7; 0 is emergency and 7 is debug. </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40</a:t>
            </a:fld>
            <a:endParaRPr lang="en-US" altLang="zh-CN"/>
          </a:p>
        </p:txBody>
      </p:sp>
    </p:spTree>
    <p:extLst>
      <p:ext uri="{BB962C8B-B14F-4D97-AF65-F5344CB8AC3E}">
        <p14:creationId xmlns:p14="http://schemas.microsoft.com/office/powerpoint/2010/main" val="3136105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a:t>
            </a:fld>
            <a:endParaRPr lang="en-US" altLang="zh-CN"/>
          </a:p>
        </p:txBody>
      </p:sp>
    </p:spTree>
    <p:extLst>
      <p:ext uri="{BB962C8B-B14F-4D97-AF65-F5344CB8AC3E}">
        <p14:creationId xmlns:p14="http://schemas.microsoft.com/office/powerpoint/2010/main" val="3717917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t>iptables [-t</a:t>
            </a:r>
            <a:r>
              <a:rPr lang="zh-CN" altLang="en-US" dirty="0"/>
              <a:t>表名</a:t>
            </a:r>
            <a:r>
              <a:rPr lang="en-US" altLang="zh-CN" dirty="0"/>
              <a:t>]  &lt;</a:t>
            </a:r>
            <a:r>
              <a:rPr lang="zh-CN" altLang="en-US" dirty="0"/>
              <a:t>链名</a:t>
            </a:r>
            <a:r>
              <a:rPr lang="en-US" altLang="zh-CN" dirty="0"/>
              <a:t>&gt; &lt;</a:t>
            </a:r>
            <a:r>
              <a:rPr lang="zh-CN" altLang="en-US" dirty="0"/>
              <a:t>动作</a:t>
            </a:r>
            <a:r>
              <a:rPr lang="en-US" altLang="zh-CN" dirty="0"/>
              <a:t>&gt;</a:t>
            </a:r>
          </a:p>
          <a:p>
            <a:r>
              <a:rPr lang="en-US" altLang="zh-CN" dirty="0"/>
              <a:t>-t table </a:t>
            </a:r>
            <a:r>
              <a:rPr lang="zh-CN" altLang="en-US" dirty="0"/>
              <a:t>：指定设置的表：</a:t>
            </a:r>
            <a:r>
              <a:rPr lang="en-US" altLang="zh-CN" dirty="0"/>
              <a:t>filter nat mangle  </a:t>
            </a:r>
            <a:r>
              <a:rPr lang="zh-CN" altLang="en-US" dirty="0"/>
              <a:t>不指定默认为</a:t>
            </a:r>
            <a:r>
              <a:rPr lang="en-US" altLang="zh-CN" dirty="0"/>
              <a:t>filter</a:t>
            </a:r>
          </a:p>
          <a:p>
            <a:r>
              <a:rPr lang="en-US" altLang="zh-CN" dirty="0"/>
              <a:t>COMMAND</a:t>
            </a:r>
            <a:r>
              <a:rPr lang="zh-CN" altLang="en-US" dirty="0"/>
              <a:t>：定义如何对规则进行管理</a:t>
            </a:r>
          </a:p>
          <a:p>
            <a:r>
              <a:rPr lang="en-US" altLang="zh-CN" dirty="0"/>
              <a:t>chain</a:t>
            </a:r>
            <a:r>
              <a:rPr lang="zh-CN" altLang="en-US" dirty="0"/>
              <a:t>：指定你接下来的规则到底是在哪个链上操作的，当定义策略的时候，可以省略</a:t>
            </a:r>
          </a:p>
          <a:p>
            <a:r>
              <a:rPr lang="en-US" altLang="zh-CN" dirty="0"/>
              <a:t>CRITERIA:</a:t>
            </a:r>
            <a:r>
              <a:rPr lang="zh-CN" altLang="en-US" dirty="0"/>
              <a:t>指定匹配标准</a:t>
            </a:r>
          </a:p>
          <a:p>
            <a:r>
              <a:rPr lang="en-US" altLang="zh-CN" dirty="0"/>
              <a:t>-j ACTION :</a:t>
            </a:r>
            <a:r>
              <a:rPr lang="zh-CN" altLang="en-US" dirty="0"/>
              <a:t>指定如何进行处理</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41</a:t>
            </a:fld>
            <a:endParaRPr lang="en-US" altLang="zh-CN"/>
          </a:p>
        </p:txBody>
      </p:sp>
    </p:spTree>
    <p:extLst>
      <p:ext uri="{BB962C8B-B14F-4D97-AF65-F5344CB8AC3E}">
        <p14:creationId xmlns:p14="http://schemas.microsoft.com/office/powerpoint/2010/main" val="2120824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CRITERIA</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详解：</a:t>
            </a:r>
          </a:p>
          <a:p>
            <a:r>
              <a:rPr kumimoji="1" lang="en-US" altLang="zh-CN" sz="1200" b="0" i="0" kern="1200" dirty="0">
                <a:solidFill>
                  <a:schemeClr val="tx1"/>
                </a:solidFill>
                <a:effectLst/>
                <a:latin typeface="Times New Roman" pitchFamily="18" charset="0"/>
                <a:ea typeface="宋体" pitchFamily="2" charset="-122"/>
                <a:cs typeface="+mn-cs"/>
              </a:rPr>
              <a:t>1.</a:t>
            </a:r>
            <a:r>
              <a:rPr kumimoji="1" lang="zh-CN" altLang="en-US" sz="1200" b="0" i="0" kern="1200" dirty="0">
                <a:solidFill>
                  <a:schemeClr val="tx1"/>
                </a:solidFill>
                <a:effectLst/>
                <a:latin typeface="Times New Roman" pitchFamily="18" charset="0"/>
                <a:ea typeface="宋体" pitchFamily="2" charset="-122"/>
                <a:cs typeface="+mn-cs"/>
              </a:rPr>
              <a:t>通用匹配：源地址目标地址的匹配</a:t>
            </a:r>
          </a:p>
          <a:p>
            <a:r>
              <a:rPr kumimoji="1" lang="en-US" altLang="zh-CN" sz="1200" b="0" i="0" kern="1200" dirty="0">
                <a:solidFill>
                  <a:schemeClr val="tx1"/>
                </a:solidFill>
                <a:effectLst/>
                <a:latin typeface="Times New Roman" pitchFamily="18" charset="0"/>
                <a:ea typeface="宋体" pitchFamily="2" charset="-122"/>
                <a:cs typeface="+mn-cs"/>
              </a:rPr>
              <a:t>-s</a:t>
            </a:r>
            <a:r>
              <a:rPr kumimoji="1" lang="zh-CN" altLang="en-US" sz="1200" b="0" i="0" kern="1200" dirty="0">
                <a:solidFill>
                  <a:schemeClr val="tx1"/>
                </a:solidFill>
                <a:effectLst/>
                <a:latin typeface="Times New Roman" pitchFamily="18" charset="0"/>
                <a:ea typeface="宋体" pitchFamily="2" charset="-122"/>
                <a:cs typeface="+mn-cs"/>
              </a:rPr>
              <a:t>：指定作为源地址匹配，这里不能指定主机名称，必须是</a:t>
            </a:r>
            <a:r>
              <a:rPr kumimoji="1" lang="en-US" altLang="zh-CN" sz="1200" b="0" i="0" kern="1200" dirty="0">
                <a:solidFill>
                  <a:schemeClr val="tx1"/>
                </a:solidFill>
                <a:effectLst/>
                <a:latin typeface="Times New Roman" pitchFamily="18" charset="0"/>
                <a:ea typeface="宋体" pitchFamily="2" charset="-122"/>
                <a:cs typeface="+mn-cs"/>
              </a:rPr>
              <a:t>IP</a:t>
            </a:r>
            <a:r>
              <a:rPr kumimoji="1" lang="zh-CN" altLang="en-US" sz="1200" b="0" i="0" kern="1200" dirty="0">
                <a:solidFill>
                  <a:schemeClr val="tx1"/>
                </a:solidFill>
                <a:effectLst/>
                <a:latin typeface="Times New Roman" pitchFamily="18" charset="0"/>
                <a:ea typeface="宋体" pitchFamily="2" charset="-122"/>
                <a:cs typeface="+mn-cs"/>
              </a:rPr>
              <a:t>，地址可以取反，加一个“</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表示除了哪个</a:t>
            </a:r>
            <a:r>
              <a:rPr kumimoji="1" lang="en-US" altLang="zh-CN" sz="1200" b="0" i="0" kern="1200" dirty="0">
                <a:solidFill>
                  <a:schemeClr val="tx1"/>
                </a:solidFill>
                <a:effectLst/>
                <a:latin typeface="Times New Roman" pitchFamily="18" charset="0"/>
                <a:ea typeface="宋体" pitchFamily="2" charset="-122"/>
                <a:cs typeface="+mn-cs"/>
              </a:rPr>
              <a:t>IP</a:t>
            </a:r>
            <a:r>
              <a:rPr kumimoji="1" lang="zh-CN" altLang="en-US" sz="1200" b="0" i="0" kern="1200" dirty="0">
                <a:solidFill>
                  <a:schemeClr val="tx1"/>
                </a:solidFill>
                <a:effectLst/>
                <a:latin typeface="Times New Roman" pitchFamily="18" charset="0"/>
                <a:ea typeface="宋体" pitchFamily="2" charset="-122"/>
                <a:cs typeface="+mn-cs"/>
              </a:rPr>
              <a:t>之外</a:t>
            </a:r>
          </a:p>
          <a:p>
            <a:r>
              <a:rPr kumimoji="1" lang="en-US" altLang="zh-CN" sz="1200" b="0" i="0" kern="1200" dirty="0">
                <a:solidFill>
                  <a:schemeClr val="tx1"/>
                </a:solidFill>
                <a:effectLst/>
                <a:latin typeface="Times New Roman" pitchFamily="18" charset="0"/>
                <a:ea typeface="宋体" pitchFamily="2" charset="-122"/>
                <a:cs typeface="+mn-cs"/>
              </a:rPr>
              <a:t>-d</a:t>
            </a:r>
            <a:r>
              <a:rPr kumimoji="1" lang="zh-CN" altLang="en-US" sz="1200" b="0" i="0" kern="1200" dirty="0">
                <a:solidFill>
                  <a:schemeClr val="tx1"/>
                </a:solidFill>
                <a:effectLst/>
                <a:latin typeface="Times New Roman" pitchFamily="18" charset="0"/>
                <a:ea typeface="宋体" pitchFamily="2" charset="-122"/>
                <a:cs typeface="+mn-cs"/>
              </a:rPr>
              <a:t>：表示匹配目标地址</a:t>
            </a:r>
          </a:p>
          <a:p>
            <a:r>
              <a:rPr kumimoji="1" lang="en-US" altLang="zh-CN" sz="1200" b="0" i="0" kern="1200" dirty="0">
                <a:solidFill>
                  <a:schemeClr val="tx1"/>
                </a:solidFill>
                <a:effectLst/>
                <a:latin typeface="Times New Roman" pitchFamily="18" charset="0"/>
                <a:ea typeface="宋体" pitchFamily="2" charset="-122"/>
                <a:cs typeface="+mn-cs"/>
              </a:rPr>
              <a:t>-p</a:t>
            </a:r>
            <a:r>
              <a:rPr kumimoji="1" lang="zh-CN" altLang="en-US" sz="1200" b="0" i="0" kern="1200" dirty="0">
                <a:solidFill>
                  <a:schemeClr val="tx1"/>
                </a:solidFill>
                <a:effectLst/>
                <a:latin typeface="Times New Roman" pitchFamily="18" charset="0"/>
                <a:ea typeface="宋体" pitchFamily="2" charset="-122"/>
                <a:cs typeface="+mn-cs"/>
              </a:rPr>
              <a:t>：用于匹配协议的（这里的协议通常有</a:t>
            </a:r>
            <a:r>
              <a:rPr kumimoji="1" lang="en-US" altLang="zh-CN" sz="1200" b="0" i="0" kern="1200" dirty="0">
                <a:solidFill>
                  <a:schemeClr val="tx1"/>
                </a:solidFill>
                <a:effectLst/>
                <a:latin typeface="Times New Roman" pitchFamily="18" charset="0"/>
                <a:ea typeface="宋体" pitchFamily="2" charset="-122"/>
                <a:cs typeface="+mn-cs"/>
              </a:rPr>
              <a:t>3</a:t>
            </a:r>
            <a:r>
              <a:rPr kumimoji="1" lang="zh-CN" altLang="en-US" sz="1200" b="0" i="0" kern="1200" dirty="0">
                <a:solidFill>
                  <a:schemeClr val="tx1"/>
                </a:solidFill>
                <a:effectLst/>
                <a:latin typeface="Times New Roman" pitchFamily="18" charset="0"/>
                <a:ea typeface="宋体" pitchFamily="2" charset="-122"/>
                <a:cs typeface="+mn-cs"/>
              </a:rPr>
              <a:t>种，</a:t>
            </a:r>
            <a:r>
              <a:rPr kumimoji="1" lang="en-US" altLang="zh-CN" sz="1200" b="0" i="0" kern="1200" dirty="0">
                <a:solidFill>
                  <a:schemeClr val="tx1"/>
                </a:solidFill>
                <a:effectLst/>
                <a:latin typeface="Times New Roman" pitchFamily="18" charset="0"/>
                <a:ea typeface="宋体" pitchFamily="2" charset="-122"/>
                <a:cs typeface="+mn-cs"/>
              </a:rPr>
              <a:t>TCP/UDP/ICMP</a:t>
            </a:r>
            <a:r>
              <a:rPr kumimoji="1" lang="zh-CN" altLang="en-US" sz="1200" b="0" i="0" kern="1200" dirty="0">
                <a:solidFill>
                  <a:schemeClr val="tx1"/>
                </a:solidFill>
                <a:effectLst/>
                <a:latin typeface="Times New Roman" pitchFamily="18" charset="0"/>
                <a:ea typeface="宋体" pitchFamily="2" charset="-122"/>
                <a:cs typeface="+mn-cs"/>
              </a:rPr>
              <a:t>）</a:t>
            </a:r>
          </a:p>
          <a:p>
            <a:r>
              <a:rPr kumimoji="1" lang="en-US" altLang="zh-CN"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i</a:t>
            </a:r>
            <a:r>
              <a:rPr kumimoji="1" lang="en-US" altLang="zh-CN" sz="1200" b="0" i="0" kern="1200" dirty="0">
                <a:solidFill>
                  <a:schemeClr val="tx1"/>
                </a:solidFill>
                <a:effectLst/>
                <a:latin typeface="Times New Roman" pitchFamily="18" charset="0"/>
                <a:ea typeface="宋体" pitchFamily="2" charset="-122"/>
                <a:cs typeface="+mn-cs"/>
              </a:rPr>
              <a:t> eth0</a:t>
            </a:r>
            <a:r>
              <a:rPr kumimoji="1" lang="zh-CN" altLang="en-US" sz="1200" b="0" i="0" kern="1200" dirty="0">
                <a:solidFill>
                  <a:schemeClr val="tx1"/>
                </a:solidFill>
                <a:effectLst/>
                <a:latin typeface="Times New Roman" pitchFamily="18" charset="0"/>
                <a:ea typeface="宋体" pitchFamily="2" charset="-122"/>
                <a:cs typeface="+mn-cs"/>
              </a:rPr>
              <a:t>：从这块网卡流入的数据 （流入一般用在</a:t>
            </a:r>
            <a:r>
              <a:rPr kumimoji="1" lang="en-US" altLang="zh-CN" sz="1200" b="0" i="0" kern="1200" dirty="0">
                <a:solidFill>
                  <a:schemeClr val="tx1"/>
                </a:solidFill>
                <a:effectLst/>
                <a:latin typeface="Times New Roman" pitchFamily="18" charset="0"/>
                <a:ea typeface="宋体" pitchFamily="2" charset="-122"/>
                <a:cs typeface="+mn-cs"/>
              </a:rPr>
              <a:t>INPUT</a:t>
            </a:r>
            <a:r>
              <a:rPr kumimoji="1" lang="zh-CN" altLang="en-US" sz="1200" b="0" i="0" kern="1200" dirty="0">
                <a:solidFill>
                  <a:schemeClr val="tx1"/>
                </a:solidFill>
                <a:effectLst/>
                <a:latin typeface="Times New Roman" pitchFamily="18" charset="0"/>
                <a:ea typeface="宋体" pitchFamily="2" charset="-122"/>
                <a:cs typeface="+mn-cs"/>
              </a:rPr>
              <a:t>和</a:t>
            </a:r>
            <a:r>
              <a:rPr kumimoji="1" lang="en-US" altLang="zh-CN" sz="1200" b="0" i="0" kern="1200" dirty="0">
                <a:solidFill>
                  <a:schemeClr val="tx1"/>
                </a:solidFill>
                <a:effectLst/>
                <a:latin typeface="Times New Roman" pitchFamily="18" charset="0"/>
                <a:ea typeface="宋体" pitchFamily="2" charset="-122"/>
                <a:cs typeface="+mn-cs"/>
              </a:rPr>
              <a:t>PREROUTING</a:t>
            </a:r>
            <a:r>
              <a:rPr kumimoji="1" lang="zh-CN" altLang="en-US" sz="1200" b="0" i="0" kern="1200" dirty="0">
                <a:solidFill>
                  <a:schemeClr val="tx1"/>
                </a:solidFill>
                <a:effectLst/>
                <a:latin typeface="Times New Roman" pitchFamily="18" charset="0"/>
                <a:ea typeface="宋体" pitchFamily="2" charset="-122"/>
                <a:cs typeface="+mn-cs"/>
              </a:rPr>
              <a:t>上）</a:t>
            </a:r>
          </a:p>
          <a:p>
            <a:r>
              <a:rPr kumimoji="1" lang="en-US" altLang="zh-CN" sz="1200" b="0" i="0" kern="1200" dirty="0">
                <a:solidFill>
                  <a:schemeClr val="tx1"/>
                </a:solidFill>
                <a:effectLst/>
                <a:latin typeface="Times New Roman" pitchFamily="18" charset="0"/>
                <a:ea typeface="宋体" pitchFamily="2" charset="-122"/>
                <a:cs typeface="+mn-cs"/>
              </a:rPr>
              <a:t>-o eth0</a:t>
            </a:r>
            <a:r>
              <a:rPr kumimoji="1" lang="zh-CN" altLang="en-US" sz="1200" b="0" i="0" kern="1200" dirty="0">
                <a:solidFill>
                  <a:schemeClr val="tx1"/>
                </a:solidFill>
                <a:effectLst/>
                <a:latin typeface="Times New Roman" pitchFamily="18" charset="0"/>
                <a:ea typeface="宋体" pitchFamily="2" charset="-122"/>
                <a:cs typeface="+mn-cs"/>
              </a:rPr>
              <a:t>：从这块网卡流出的数据 （流出一般在</a:t>
            </a:r>
            <a:r>
              <a:rPr kumimoji="1" lang="en-US" altLang="zh-CN" sz="1200" b="0" i="0" kern="1200" dirty="0">
                <a:solidFill>
                  <a:schemeClr val="tx1"/>
                </a:solidFill>
                <a:effectLst/>
                <a:latin typeface="Times New Roman" pitchFamily="18" charset="0"/>
                <a:ea typeface="宋体" pitchFamily="2" charset="-122"/>
                <a:cs typeface="+mn-cs"/>
              </a:rPr>
              <a:t>OUTPUT</a:t>
            </a:r>
            <a:r>
              <a:rPr kumimoji="1" lang="zh-CN" altLang="en-US" sz="1200" b="0" i="0" kern="1200" dirty="0">
                <a:solidFill>
                  <a:schemeClr val="tx1"/>
                </a:solidFill>
                <a:effectLst/>
                <a:latin typeface="Times New Roman" pitchFamily="18" charset="0"/>
                <a:ea typeface="宋体" pitchFamily="2" charset="-122"/>
                <a:cs typeface="+mn-cs"/>
              </a:rPr>
              <a:t>和</a:t>
            </a:r>
            <a:r>
              <a:rPr kumimoji="1" lang="en-US" altLang="zh-CN" sz="1200" b="0" i="0" kern="1200" dirty="0">
                <a:solidFill>
                  <a:schemeClr val="tx1"/>
                </a:solidFill>
                <a:effectLst/>
                <a:latin typeface="Times New Roman" pitchFamily="18" charset="0"/>
                <a:ea typeface="宋体" pitchFamily="2" charset="-122"/>
                <a:cs typeface="+mn-cs"/>
              </a:rPr>
              <a:t>POSTROUTING</a:t>
            </a:r>
            <a:r>
              <a:rPr kumimoji="1" lang="zh-CN" altLang="en-US" sz="1200" b="0" i="0" kern="1200" dirty="0">
                <a:solidFill>
                  <a:schemeClr val="tx1"/>
                </a:solidFill>
                <a:effectLst/>
                <a:latin typeface="Times New Roman" pitchFamily="18" charset="0"/>
                <a:ea typeface="宋体" pitchFamily="2" charset="-122"/>
                <a:cs typeface="+mn-cs"/>
              </a:rPr>
              <a:t>上）</a:t>
            </a:r>
          </a:p>
          <a:p>
            <a:r>
              <a:rPr kumimoji="1" lang="en-US" altLang="zh-CN" sz="1200" b="0" i="0" kern="1200" dirty="0">
                <a:solidFill>
                  <a:schemeClr val="tx1"/>
                </a:solidFill>
                <a:effectLst/>
                <a:latin typeface="Times New Roman" pitchFamily="18" charset="0"/>
                <a:ea typeface="宋体" pitchFamily="2" charset="-122"/>
                <a:cs typeface="+mn-cs"/>
              </a:rPr>
              <a:t>2.</a:t>
            </a:r>
            <a:r>
              <a:rPr kumimoji="1" lang="zh-CN" altLang="en-US" sz="1200" b="0" i="0" kern="1200" dirty="0">
                <a:solidFill>
                  <a:schemeClr val="tx1"/>
                </a:solidFill>
                <a:effectLst/>
                <a:latin typeface="Times New Roman" pitchFamily="18" charset="0"/>
                <a:ea typeface="宋体" pitchFamily="2" charset="-122"/>
                <a:cs typeface="+mn-cs"/>
              </a:rPr>
              <a:t>扩展匹配（隐含扩展：对协议的扩展 和显式扩展（</a:t>
            </a:r>
            <a:r>
              <a:rPr kumimoji="1" lang="en-US" altLang="zh-CN" sz="1200" b="0" i="0" kern="1200" dirty="0">
                <a:solidFill>
                  <a:schemeClr val="tx1"/>
                </a:solidFill>
                <a:effectLst/>
                <a:latin typeface="Times New Roman" pitchFamily="18" charset="0"/>
                <a:ea typeface="宋体" pitchFamily="2" charset="-122"/>
                <a:cs typeface="+mn-cs"/>
              </a:rPr>
              <a:t>-m</a:t>
            </a:r>
            <a:r>
              <a:rPr kumimoji="1" lang="zh-CN" altLang="en-US" sz="1200" b="0" i="0" kern="1200" dirty="0">
                <a:solidFill>
                  <a:schemeClr val="tx1"/>
                </a:solidFill>
                <a:effectLst/>
                <a:latin typeface="Times New Roman" pitchFamily="18" charset="0"/>
                <a:ea typeface="宋体" pitchFamily="2" charset="-122"/>
                <a:cs typeface="+mn-cs"/>
              </a:rPr>
              <a:t>））</a:t>
            </a:r>
          </a:p>
          <a:p>
            <a:r>
              <a:rPr kumimoji="1" lang="en-US" altLang="zh-CN" sz="1200" b="0" i="0" kern="1200" dirty="0">
                <a:solidFill>
                  <a:schemeClr val="tx1"/>
                </a:solidFill>
                <a:effectLst/>
                <a:latin typeface="Times New Roman" pitchFamily="18" charset="0"/>
                <a:ea typeface="宋体" pitchFamily="2" charset="-122"/>
                <a:cs typeface="+mn-cs"/>
              </a:rPr>
              <a:t>-p </a:t>
            </a:r>
            <a:r>
              <a:rPr kumimoji="1" lang="en-US" altLang="zh-CN" sz="1200" b="0" i="0" kern="1200" dirty="0" err="1">
                <a:solidFill>
                  <a:schemeClr val="tx1"/>
                </a:solidFill>
                <a:effectLst/>
                <a:latin typeface="Times New Roman" pitchFamily="18" charset="0"/>
                <a:ea typeface="宋体" pitchFamily="2" charset="-122"/>
                <a:cs typeface="+mn-cs"/>
              </a:rPr>
              <a:t>tcp</a:t>
            </a:r>
            <a:r>
              <a:rPr kumimoji="1" lang="en-US" altLang="zh-CN" sz="1200" b="0" i="0" kern="1200" dirty="0">
                <a:solidFill>
                  <a:schemeClr val="tx1"/>
                </a:solidFill>
                <a:effectLst/>
                <a:latin typeface="Times New Roman" pitchFamily="18" charset="0"/>
                <a:ea typeface="宋体" pitchFamily="2" charset="-122"/>
                <a:cs typeface="+mn-cs"/>
              </a:rPr>
              <a:t> :TCP</a:t>
            </a:r>
            <a:r>
              <a:rPr kumimoji="1" lang="zh-CN" altLang="en-US" sz="1200" b="0" i="0" kern="1200" dirty="0">
                <a:solidFill>
                  <a:schemeClr val="tx1"/>
                </a:solidFill>
                <a:effectLst/>
                <a:latin typeface="Times New Roman" pitchFamily="18" charset="0"/>
                <a:ea typeface="宋体" pitchFamily="2" charset="-122"/>
                <a:cs typeface="+mn-cs"/>
              </a:rPr>
              <a:t>协议的扩展</a:t>
            </a:r>
          </a:p>
          <a:p>
            <a:r>
              <a:rPr kumimoji="1" lang="en-US" altLang="zh-CN"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dport</a:t>
            </a:r>
            <a:r>
              <a:rPr kumimoji="1" lang="en-US" altLang="zh-CN" sz="1200" b="0" i="0" kern="1200" dirty="0">
                <a:solidFill>
                  <a:schemeClr val="tx1"/>
                </a:solidFill>
                <a:effectLst/>
                <a:latin typeface="Times New Roman" pitchFamily="18" charset="0"/>
                <a:ea typeface="宋体" pitchFamily="2" charset="-122"/>
                <a:cs typeface="+mn-cs"/>
              </a:rPr>
              <a:t> XX-XX</a:t>
            </a:r>
            <a:r>
              <a:rPr kumimoji="1" lang="zh-CN" altLang="en-US" sz="1200" b="0" i="0" kern="1200" dirty="0">
                <a:solidFill>
                  <a:schemeClr val="tx1"/>
                </a:solidFill>
                <a:effectLst/>
                <a:latin typeface="Times New Roman" pitchFamily="18" charset="0"/>
                <a:ea typeface="宋体" pitchFamily="2" charset="-122"/>
                <a:cs typeface="+mn-cs"/>
              </a:rPr>
              <a:t>：指定目标端口</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不能指定多个非连续端口</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只能指定单个端口</a:t>
            </a:r>
          </a:p>
          <a:p>
            <a:r>
              <a:rPr kumimoji="1" lang="en-US" altLang="zh-CN" sz="1200" b="0" i="0" kern="1200" dirty="0">
                <a:solidFill>
                  <a:schemeClr val="tx1"/>
                </a:solidFill>
                <a:effectLst/>
                <a:latin typeface="Times New Roman" pitchFamily="18" charset="0"/>
                <a:ea typeface="宋体" pitchFamily="2" charset="-122"/>
                <a:cs typeface="+mn-cs"/>
              </a:rPr>
              <a:t>--sport</a:t>
            </a:r>
            <a:r>
              <a:rPr kumimoji="1" lang="zh-CN" altLang="en-US" sz="1200" b="0" i="0" kern="1200" dirty="0">
                <a:solidFill>
                  <a:schemeClr val="tx1"/>
                </a:solidFill>
                <a:effectLst/>
                <a:latin typeface="Times New Roman" pitchFamily="18" charset="0"/>
                <a:ea typeface="宋体" pitchFamily="2" charset="-122"/>
                <a:cs typeface="+mn-cs"/>
              </a:rPr>
              <a:t>：指定源端口</a:t>
            </a:r>
          </a:p>
          <a:p>
            <a:r>
              <a:rPr kumimoji="1" lang="en-US" altLang="zh-CN"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tcp-fiags</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TCP</a:t>
            </a:r>
            <a:r>
              <a:rPr kumimoji="1" lang="zh-CN" altLang="en-US" sz="1200" b="0" i="0" kern="1200" dirty="0">
                <a:solidFill>
                  <a:schemeClr val="tx1"/>
                </a:solidFill>
                <a:effectLst/>
                <a:latin typeface="Times New Roman" pitchFamily="18" charset="0"/>
                <a:ea typeface="宋体" pitchFamily="2" charset="-122"/>
                <a:cs typeface="+mn-cs"/>
              </a:rPr>
              <a:t>的标志位匹配（</a:t>
            </a:r>
            <a:r>
              <a:rPr kumimoji="1" lang="en-US" altLang="zh-CN" sz="1200" b="0" i="0" kern="1200" dirty="0">
                <a:solidFill>
                  <a:schemeClr val="tx1"/>
                </a:solidFill>
                <a:effectLst/>
                <a:latin typeface="Times New Roman" pitchFamily="18" charset="0"/>
                <a:ea typeface="宋体" pitchFamily="2" charset="-122"/>
                <a:cs typeface="+mn-cs"/>
              </a:rPr>
              <a:t>SYN,ACK</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FIN,PSH</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RST,URG</a:t>
            </a:r>
            <a:r>
              <a:rPr kumimoji="1" lang="zh-CN" altLang="en-US" sz="1200" b="0" i="0" kern="1200" dirty="0">
                <a:solidFill>
                  <a:schemeClr val="tx1"/>
                </a:solidFill>
                <a:effectLst/>
                <a:latin typeface="Times New Roman" pitchFamily="18" charset="0"/>
                <a:ea typeface="宋体" pitchFamily="2" charset="-122"/>
                <a:cs typeface="+mn-cs"/>
              </a:rPr>
              <a:t>）（使用相对较少）</a:t>
            </a:r>
          </a:p>
          <a:p>
            <a:r>
              <a:rPr kumimoji="1" lang="en-US" altLang="zh-CN"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tcpflags</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syn,ack,fin,rst</a:t>
            </a:r>
            <a:r>
              <a:rPr kumimoji="1" lang="en-US" altLang="zh-CN" sz="1200" b="0" i="0" kern="1200" dirty="0">
                <a:solidFill>
                  <a:schemeClr val="tx1"/>
                </a:solidFill>
                <a:effectLst/>
                <a:latin typeface="Times New Roman" pitchFamily="18" charset="0"/>
                <a:ea typeface="宋体" pitchFamily="2" charset="-122"/>
                <a:cs typeface="+mn-cs"/>
              </a:rPr>
              <a:t> syn </a:t>
            </a:r>
            <a:r>
              <a:rPr kumimoji="1" lang="zh-CN" altLang="en-US" sz="1200" b="0" i="0" kern="1200" dirty="0">
                <a:solidFill>
                  <a:schemeClr val="tx1"/>
                </a:solidFill>
                <a:effectLst/>
                <a:latin typeface="Times New Roman" pitchFamily="18" charset="0"/>
                <a:ea typeface="宋体" pitchFamily="2" charset="-122"/>
                <a:cs typeface="+mn-cs"/>
              </a:rPr>
              <a:t>用于检测三次握手的第一次包，可简写为</a:t>
            </a:r>
            <a:r>
              <a:rPr kumimoji="1" lang="en-US" altLang="zh-CN" sz="1200" b="0" i="0" kern="1200" dirty="0">
                <a:solidFill>
                  <a:schemeClr val="tx1"/>
                </a:solidFill>
                <a:effectLst/>
                <a:latin typeface="Times New Roman" pitchFamily="18" charset="0"/>
                <a:ea typeface="宋体" pitchFamily="2" charset="-122"/>
                <a:cs typeface="+mn-cs"/>
              </a:rPr>
              <a:t>--syn</a:t>
            </a:r>
            <a:endParaRPr kumimoji="1" lang="zh-CN" altLang="en-US" sz="1200" b="0" i="0" kern="1200" dirty="0">
              <a:solidFill>
                <a:schemeClr val="tx1"/>
              </a:solidFill>
              <a:effectLst/>
              <a:latin typeface="Times New Roman" pitchFamily="18" charset="0"/>
              <a:ea typeface="宋体" pitchFamily="2" charset="-122"/>
              <a:cs typeface="+mn-cs"/>
            </a:endParaRPr>
          </a:p>
          <a:p>
            <a:r>
              <a:rPr kumimoji="1" lang="en-US" altLang="zh-CN" sz="1200" b="0" i="0" kern="1200" dirty="0">
                <a:solidFill>
                  <a:schemeClr val="tx1"/>
                </a:solidFill>
                <a:effectLst/>
                <a:latin typeface="Times New Roman" pitchFamily="18" charset="0"/>
                <a:ea typeface="宋体" pitchFamily="2" charset="-122"/>
                <a:cs typeface="+mn-cs"/>
              </a:rPr>
              <a:t>-p </a:t>
            </a:r>
            <a:r>
              <a:rPr kumimoji="1" lang="en-US" altLang="zh-CN" sz="1200" b="0" i="0" kern="1200" dirty="0" err="1">
                <a:solidFill>
                  <a:schemeClr val="tx1"/>
                </a:solidFill>
                <a:effectLst/>
                <a:latin typeface="Times New Roman" pitchFamily="18" charset="0"/>
                <a:ea typeface="宋体" pitchFamily="2" charset="-122"/>
                <a:cs typeface="+mn-cs"/>
              </a:rPr>
              <a:t>udp</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UDP</a:t>
            </a:r>
            <a:r>
              <a:rPr kumimoji="1" lang="zh-CN" altLang="en-US" sz="1200" b="0" i="0" kern="1200" dirty="0">
                <a:solidFill>
                  <a:schemeClr val="tx1"/>
                </a:solidFill>
                <a:effectLst/>
                <a:latin typeface="Times New Roman" pitchFamily="18" charset="0"/>
                <a:ea typeface="宋体" pitchFamily="2" charset="-122"/>
                <a:cs typeface="+mn-cs"/>
              </a:rPr>
              <a:t>协议的扩展 （与</a:t>
            </a:r>
            <a:r>
              <a:rPr kumimoji="1" lang="en-US" altLang="zh-CN" sz="1200" b="0" i="0" kern="1200" dirty="0" err="1">
                <a:solidFill>
                  <a:schemeClr val="tx1"/>
                </a:solidFill>
                <a:effectLst/>
                <a:latin typeface="Times New Roman" pitchFamily="18" charset="0"/>
                <a:ea typeface="宋体" pitchFamily="2" charset="-122"/>
                <a:cs typeface="+mn-cs"/>
              </a:rPr>
              <a:t>tcp</a:t>
            </a:r>
            <a:r>
              <a:rPr kumimoji="1" lang="zh-CN" altLang="en-US" sz="1200" b="0" i="0" kern="1200" dirty="0">
                <a:solidFill>
                  <a:schemeClr val="tx1"/>
                </a:solidFill>
                <a:effectLst/>
                <a:latin typeface="Times New Roman" pitchFamily="18" charset="0"/>
                <a:ea typeface="宋体" pitchFamily="2" charset="-122"/>
                <a:cs typeface="+mn-cs"/>
              </a:rPr>
              <a:t>相似）</a:t>
            </a:r>
          </a:p>
          <a:p>
            <a:r>
              <a:rPr kumimoji="1" lang="en-US" altLang="zh-CN" sz="1200" b="0" i="0" kern="1200" dirty="0">
                <a:solidFill>
                  <a:schemeClr val="tx1"/>
                </a:solidFill>
                <a:effectLst/>
                <a:latin typeface="Times New Roman" pitchFamily="18" charset="0"/>
                <a:ea typeface="宋体" pitchFamily="2" charset="-122"/>
                <a:cs typeface="+mn-cs"/>
              </a:rPr>
              <a:t>-p </a:t>
            </a:r>
            <a:r>
              <a:rPr kumimoji="1" lang="en-US" altLang="zh-CN" sz="1200" b="0" i="0" kern="1200" dirty="0" err="1">
                <a:solidFill>
                  <a:schemeClr val="tx1"/>
                </a:solidFill>
                <a:effectLst/>
                <a:latin typeface="Times New Roman" pitchFamily="18" charset="0"/>
                <a:ea typeface="宋体" pitchFamily="2" charset="-122"/>
                <a:cs typeface="+mn-cs"/>
              </a:rPr>
              <a:t>icmp</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icmp</a:t>
            </a:r>
            <a:r>
              <a:rPr kumimoji="1" lang="zh-CN" altLang="en-US" sz="1200" b="0" i="0" kern="1200" dirty="0">
                <a:solidFill>
                  <a:schemeClr val="tx1"/>
                </a:solidFill>
                <a:effectLst/>
                <a:latin typeface="Times New Roman" pitchFamily="18" charset="0"/>
                <a:ea typeface="宋体" pitchFamily="2" charset="-122"/>
                <a:cs typeface="+mn-cs"/>
              </a:rPr>
              <a:t>数据报文的扩展</a:t>
            </a:r>
          </a:p>
          <a:p>
            <a:r>
              <a:rPr kumimoji="1" lang="en-US" altLang="zh-CN" sz="1200" b="0" i="0" kern="1200" dirty="0">
                <a:solidFill>
                  <a:schemeClr val="tx1"/>
                </a:solidFill>
                <a:effectLst/>
                <a:latin typeface="Times New Roman" pitchFamily="18" charset="0"/>
                <a:ea typeface="宋体" pitchFamily="2" charset="-122"/>
                <a:cs typeface="+mn-cs"/>
              </a:rPr>
              <a:t>-m multiport</a:t>
            </a:r>
            <a:r>
              <a:rPr kumimoji="1" lang="zh-CN" altLang="en-US" sz="1200" b="0" i="0" kern="1200" dirty="0">
                <a:solidFill>
                  <a:schemeClr val="tx1"/>
                </a:solidFill>
                <a:effectLst/>
                <a:latin typeface="Times New Roman" pitchFamily="18" charset="0"/>
                <a:ea typeface="宋体" pitchFamily="2" charset="-122"/>
                <a:cs typeface="+mn-cs"/>
              </a:rPr>
              <a:t>：表示启用多端口扩展 </a:t>
            </a:r>
            <a:r>
              <a:rPr kumimoji="1" lang="en-US" altLang="zh-CN"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dports</a:t>
            </a:r>
            <a:r>
              <a:rPr kumimoji="1" lang="en-US" altLang="zh-CN" sz="1200" b="0" i="0" kern="1200" dirty="0">
                <a:solidFill>
                  <a:schemeClr val="tx1"/>
                </a:solidFill>
                <a:effectLst/>
                <a:latin typeface="Times New Roman" pitchFamily="18" charset="0"/>
                <a:ea typeface="宋体" pitchFamily="2" charset="-122"/>
                <a:cs typeface="+mn-cs"/>
              </a:rPr>
              <a:t> 21,23,80</a:t>
            </a:r>
            <a:endParaRPr kumimoji="1" lang="zh-CN" altLang="en-US" sz="1200" b="0" i="0" kern="1200" dirty="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42</a:t>
            </a:fld>
            <a:endParaRPr lang="en-US" altLang="zh-CN"/>
          </a:p>
        </p:txBody>
      </p:sp>
    </p:spTree>
    <p:extLst>
      <p:ext uri="{BB962C8B-B14F-4D97-AF65-F5344CB8AC3E}">
        <p14:creationId xmlns:p14="http://schemas.microsoft.com/office/powerpoint/2010/main" val="2252861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pitchFamily="2" charset="-122"/>
                <a:cs typeface="+mn-cs"/>
              </a:rPr>
              <a:t>-j ACTION </a:t>
            </a:r>
            <a:r>
              <a:rPr kumimoji="1" lang="zh-CN" altLang="en-US" sz="1200" b="0" i="0" kern="1200" dirty="0">
                <a:solidFill>
                  <a:schemeClr val="tx1"/>
                </a:solidFill>
                <a:effectLst/>
                <a:latin typeface="Times New Roman" pitchFamily="18" charset="0"/>
                <a:ea typeface="宋体" pitchFamily="2" charset="-122"/>
                <a:cs typeface="+mn-cs"/>
              </a:rPr>
              <a:t>详解：</a:t>
            </a:r>
          </a:p>
          <a:p>
            <a:r>
              <a:rPr kumimoji="1" lang="en-US" altLang="zh-CN" sz="1200" b="0" i="0" kern="1200" dirty="0">
                <a:solidFill>
                  <a:schemeClr val="tx1"/>
                </a:solidFill>
                <a:effectLst/>
                <a:latin typeface="Times New Roman" pitchFamily="18" charset="0"/>
                <a:ea typeface="宋体" pitchFamily="2" charset="-122"/>
                <a:cs typeface="+mn-cs"/>
              </a:rPr>
              <a:t>DROP</a:t>
            </a:r>
            <a:r>
              <a:rPr kumimoji="1" lang="zh-CN" altLang="en-US" sz="1200" b="0" i="0" kern="1200" dirty="0">
                <a:solidFill>
                  <a:schemeClr val="tx1"/>
                </a:solidFill>
                <a:effectLst/>
                <a:latin typeface="Times New Roman" pitchFamily="18" charset="0"/>
                <a:ea typeface="宋体" pitchFamily="2" charset="-122"/>
                <a:cs typeface="+mn-cs"/>
              </a:rPr>
              <a:t>：表示丢弃</a:t>
            </a:r>
          </a:p>
          <a:p>
            <a:r>
              <a:rPr kumimoji="1" lang="en-US" altLang="zh-CN" sz="1200" b="0" i="0" kern="1200" dirty="0">
                <a:solidFill>
                  <a:schemeClr val="tx1"/>
                </a:solidFill>
                <a:effectLst/>
                <a:latin typeface="Times New Roman" pitchFamily="18" charset="0"/>
                <a:ea typeface="宋体" pitchFamily="2" charset="-122"/>
                <a:cs typeface="+mn-cs"/>
              </a:rPr>
              <a:t>REJECT</a:t>
            </a:r>
            <a:r>
              <a:rPr kumimoji="1" lang="zh-CN" altLang="en-US" sz="1200" b="0" i="0" kern="1200" dirty="0">
                <a:solidFill>
                  <a:schemeClr val="tx1"/>
                </a:solidFill>
                <a:effectLst/>
                <a:latin typeface="Times New Roman" pitchFamily="18" charset="0"/>
                <a:ea typeface="宋体" pitchFamily="2" charset="-122"/>
                <a:cs typeface="+mn-cs"/>
              </a:rPr>
              <a:t>：明示拒绝</a:t>
            </a:r>
          </a:p>
          <a:p>
            <a:r>
              <a:rPr kumimoji="1" lang="en-US" altLang="zh-CN" sz="1200" b="0" i="0" kern="1200" dirty="0">
                <a:solidFill>
                  <a:schemeClr val="tx1"/>
                </a:solidFill>
                <a:effectLst/>
                <a:latin typeface="Times New Roman" pitchFamily="18" charset="0"/>
                <a:ea typeface="宋体" pitchFamily="2" charset="-122"/>
                <a:cs typeface="+mn-cs"/>
              </a:rPr>
              <a:t>ACCEPT</a:t>
            </a:r>
            <a:r>
              <a:rPr kumimoji="1" lang="zh-CN" altLang="en-US" sz="1200" b="0" i="0" kern="1200" dirty="0">
                <a:solidFill>
                  <a:schemeClr val="tx1"/>
                </a:solidFill>
                <a:effectLst/>
                <a:latin typeface="Times New Roman" pitchFamily="18" charset="0"/>
                <a:ea typeface="宋体" pitchFamily="2" charset="-122"/>
                <a:cs typeface="+mn-cs"/>
              </a:rPr>
              <a:t>：接受</a:t>
            </a:r>
          </a:p>
          <a:p>
            <a:r>
              <a:rPr kumimoji="1" lang="en-US" altLang="zh-CN" sz="1200" b="0" i="0" kern="1200" dirty="0" err="1">
                <a:solidFill>
                  <a:schemeClr val="tx1"/>
                </a:solidFill>
                <a:effectLst/>
                <a:latin typeface="Times New Roman" pitchFamily="18" charset="0"/>
                <a:ea typeface="宋体" pitchFamily="2" charset="-122"/>
                <a:cs typeface="+mn-cs"/>
              </a:rPr>
              <a:t>custom_chain</a:t>
            </a:r>
            <a:r>
              <a:rPr kumimoji="1" lang="zh-CN" altLang="en-US" sz="1200" b="0" i="0" kern="1200" dirty="0">
                <a:solidFill>
                  <a:schemeClr val="tx1"/>
                </a:solidFill>
                <a:effectLst/>
                <a:latin typeface="Times New Roman" pitchFamily="18" charset="0"/>
                <a:ea typeface="宋体" pitchFamily="2" charset="-122"/>
                <a:cs typeface="+mn-cs"/>
              </a:rPr>
              <a:t>：转向一个自定义的链</a:t>
            </a:r>
          </a:p>
          <a:p>
            <a:r>
              <a:rPr kumimoji="1" lang="en-US" altLang="zh-CN" sz="1200" b="0" i="0" kern="1200" dirty="0">
                <a:solidFill>
                  <a:schemeClr val="tx1"/>
                </a:solidFill>
                <a:effectLst/>
                <a:latin typeface="Times New Roman" pitchFamily="18" charset="0"/>
                <a:ea typeface="宋体" pitchFamily="2" charset="-122"/>
                <a:cs typeface="+mn-cs"/>
              </a:rPr>
              <a:t>MASQUERADE</a:t>
            </a:r>
            <a:r>
              <a:rPr kumimoji="1" lang="zh-CN" altLang="en-US" sz="1200" b="0" i="0" kern="1200" dirty="0">
                <a:solidFill>
                  <a:schemeClr val="tx1"/>
                </a:solidFill>
                <a:effectLst/>
                <a:latin typeface="Times New Roman" pitchFamily="18" charset="0"/>
                <a:ea typeface="宋体" pitchFamily="2" charset="-122"/>
                <a:cs typeface="+mn-cs"/>
              </a:rPr>
              <a:t>：源地址伪装</a:t>
            </a:r>
          </a:p>
          <a:p>
            <a:r>
              <a:rPr kumimoji="1" lang="en-US" altLang="zh-CN" sz="1200" b="0" i="0" kern="1200" dirty="0">
                <a:solidFill>
                  <a:schemeClr val="tx1"/>
                </a:solidFill>
                <a:effectLst/>
                <a:latin typeface="Times New Roman" pitchFamily="18" charset="0"/>
                <a:ea typeface="宋体" pitchFamily="2" charset="-122"/>
                <a:cs typeface="+mn-cs"/>
              </a:rPr>
              <a:t>REDIRECT</a:t>
            </a:r>
            <a:r>
              <a:rPr kumimoji="1" lang="zh-CN" altLang="en-US" sz="1200" b="0" i="0" kern="1200" dirty="0">
                <a:solidFill>
                  <a:schemeClr val="tx1"/>
                </a:solidFill>
                <a:effectLst/>
                <a:latin typeface="Times New Roman" pitchFamily="18" charset="0"/>
                <a:ea typeface="宋体" pitchFamily="2" charset="-122"/>
                <a:cs typeface="+mn-cs"/>
              </a:rPr>
              <a:t>：重定向：主要用于实现端口重定向</a:t>
            </a:r>
          </a:p>
          <a:p>
            <a:r>
              <a:rPr kumimoji="1" lang="en-US" altLang="zh-CN" sz="1200" b="0" i="0" kern="1200" dirty="0">
                <a:solidFill>
                  <a:schemeClr val="tx1"/>
                </a:solidFill>
                <a:effectLst/>
                <a:latin typeface="Times New Roman" pitchFamily="18" charset="0"/>
                <a:ea typeface="宋体" pitchFamily="2" charset="-122"/>
                <a:cs typeface="+mn-cs"/>
              </a:rPr>
              <a:t>RETURN</a:t>
            </a:r>
            <a:r>
              <a:rPr kumimoji="1" lang="zh-CN" altLang="en-US" sz="1200" b="0" i="0" kern="1200" dirty="0">
                <a:solidFill>
                  <a:schemeClr val="tx1"/>
                </a:solidFill>
                <a:effectLst/>
                <a:latin typeface="Times New Roman" pitchFamily="18" charset="0"/>
                <a:ea typeface="宋体" pitchFamily="2" charset="-122"/>
                <a:cs typeface="+mn-cs"/>
              </a:rPr>
              <a:t>：返回：在自定义链执行完毕后使用返回，来返回原规则链</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43</a:t>
            </a:fld>
            <a:endParaRPr lang="en-US" altLang="zh-CN"/>
          </a:p>
        </p:txBody>
      </p:sp>
    </p:spTree>
    <p:extLst>
      <p:ext uri="{BB962C8B-B14F-4D97-AF65-F5344CB8AC3E}">
        <p14:creationId xmlns:p14="http://schemas.microsoft.com/office/powerpoint/2010/main" val="2980352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When a UDP packet with destination port 5001 reaches the network driver and goes up to the network layer (L3),</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the first hook it encounters is the NF_INET_PRE_ROUTING hook; the filter table callback does not register a hook</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in NF_INET_PRE_ROUTING. It has only three hooks: NF_INET_LOCAL_IN, NF_INET_FORWARD, and NF_INET_</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LOCAL_OUT, as mentioned earlier. </a:t>
            </a:r>
            <a:endParaRPr lang="zh-CN" altLang="en-US" dirty="0"/>
          </a:p>
          <a:p>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44</a:t>
            </a:fld>
            <a:endParaRPr lang="en-US" altLang="zh-CN"/>
          </a:p>
        </p:txBody>
      </p:sp>
    </p:spTree>
    <p:extLst>
      <p:ext uri="{BB962C8B-B14F-4D97-AF65-F5344CB8AC3E}">
        <p14:creationId xmlns:p14="http://schemas.microsoft.com/office/powerpoint/2010/main" val="3054419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So you continue to the </a:t>
            </a:r>
            <a:r>
              <a:rPr lang="en-US" altLang="zh-CN" sz="1200" b="0" i="0" u="none" strike="noStrike" kern="1200" baseline="0" dirty="0" err="1">
                <a:solidFill>
                  <a:schemeClr val="tx1"/>
                </a:solidFill>
                <a:latin typeface="Calibri" panose="020F0502020204030204" pitchFamily="34" charset="0"/>
                <a:ea typeface="宋体" panose="02010600030101010101" pitchFamily="2" charset="-122"/>
                <a:cs typeface="+mn-cs"/>
              </a:rPr>
              <a:t>ip_rcv_finish</a:t>
            </a:r>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 method and perform a lookup in the</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routing subsystem. Now there are two cases: the packet is intended to be delivered to the local host or intended to</a:t>
            </a:r>
          </a:p>
          <a:p>
            <a:r>
              <a:rPr lang="en-US" altLang="zh-CN" sz="1200" b="0" i="0" u="none" strike="noStrike" kern="1200" baseline="0" dirty="0">
                <a:solidFill>
                  <a:schemeClr val="tx1"/>
                </a:solidFill>
                <a:latin typeface="Calibri" panose="020F0502020204030204" pitchFamily="34" charset="0"/>
                <a:ea typeface="宋体" panose="02010600030101010101" pitchFamily="2" charset="-122"/>
                <a:cs typeface="+mn-cs"/>
              </a:rPr>
              <a:t>be forwarded (let’s ignore cases when the packet is to be discarded).</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45</a:t>
            </a:fld>
            <a:endParaRPr lang="en-US" altLang="zh-CN"/>
          </a:p>
        </p:txBody>
      </p:sp>
    </p:spTree>
    <p:extLst>
      <p:ext uri="{BB962C8B-B14F-4D97-AF65-F5344CB8AC3E}">
        <p14:creationId xmlns:p14="http://schemas.microsoft.com/office/powerpoint/2010/main" val="2895431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Calibri" panose="020F0502020204030204" pitchFamily="34" charset="0"/>
                <a:ea typeface="宋体" panose="02010600030101010101" pitchFamily="2" charset="-122"/>
                <a:cs typeface="+mn-cs"/>
              </a:rPr>
              <a:t>首先调用</a:t>
            </a:r>
            <a:r>
              <a:rPr lang="en-US" altLang="zh-CN" sz="1200" b="0" i="0" u="none" strike="noStrike" kern="1200" baseline="0" dirty="0" err="1">
                <a:solidFill>
                  <a:schemeClr val="tx1"/>
                </a:solidFill>
                <a:latin typeface="Calibri" panose="020F0502020204030204" pitchFamily="34" charset="0"/>
                <a:ea typeface="宋体" panose="02010600030101010101" pitchFamily="2" charset="-122"/>
                <a:cs typeface="+mn-cs"/>
              </a:rPr>
              <a:t>ip_local_deliver</a:t>
            </a:r>
            <a:r>
              <a:rPr lang="zh-CN" altLang="en-US" sz="1200" b="0" i="0" u="none" strike="noStrike" kern="1200" baseline="0" dirty="0">
                <a:solidFill>
                  <a:schemeClr val="tx1"/>
                </a:solidFill>
                <a:latin typeface="Calibri" panose="020F0502020204030204" pitchFamily="34" charset="0"/>
                <a:ea typeface="宋体" panose="02010600030101010101" pitchFamily="2" charset="-122"/>
                <a:cs typeface="+mn-cs"/>
              </a:rPr>
              <a:t>函数</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46</a:t>
            </a:fld>
            <a:endParaRPr lang="en-US" altLang="zh-CN"/>
          </a:p>
        </p:txBody>
      </p:sp>
    </p:spTree>
    <p:extLst>
      <p:ext uri="{BB962C8B-B14F-4D97-AF65-F5344CB8AC3E}">
        <p14:creationId xmlns:p14="http://schemas.microsoft.com/office/powerpoint/2010/main" val="3648712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我们可以看到，</a:t>
            </a:r>
            <a:r>
              <a:rPr lang="en-US" altLang="zh-CN" dirty="0" err="1"/>
              <a:t>ip_local_deliver</a:t>
            </a:r>
            <a:r>
              <a:rPr lang="en-US" altLang="zh-CN" dirty="0"/>
              <a:t>()</a:t>
            </a:r>
            <a:r>
              <a:rPr lang="zh-CN" altLang="en-US" dirty="0"/>
              <a:t>函数中有</a:t>
            </a:r>
            <a:r>
              <a:rPr lang="en-US" altLang="zh-CN" dirty="0"/>
              <a:t>NF_INET_LOCAL_IN</a:t>
            </a:r>
            <a:r>
              <a:rPr lang="zh-CN" altLang="en-US" dirty="0"/>
              <a:t>钩子，该钩子是</a:t>
            </a:r>
            <a:r>
              <a:rPr lang="en-US" altLang="zh-CN" dirty="0"/>
              <a:t>filter</a:t>
            </a:r>
            <a:r>
              <a:rPr lang="zh-CN" altLang="en-US" dirty="0"/>
              <a:t>表的钩子之一，所以</a:t>
            </a:r>
            <a:r>
              <a:rPr lang="en-US" altLang="zh-CN" dirty="0"/>
              <a:t>NF_HOOK</a:t>
            </a:r>
            <a:r>
              <a:rPr lang="zh-CN" altLang="en-US" dirty="0"/>
              <a:t>宏会调用</a:t>
            </a:r>
            <a:r>
              <a:rPr lang="en-US" altLang="zh-CN" dirty="0" err="1"/>
              <a:t>iptable_filter_hook</a:t>
            </a:r>
            <a:r>
              <a:rPr lang="en-US" altLang="zh-CN" dirty="0"/>
              <a:t>()</a:t>
            </a:r>
            <a:r>
              <a:rPr lang="zh-CN" altLang="en-US" dirty="0"/>
              <a:t>函数</a:t>
            </a:r>
          </a:p>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47</a:t>
            </a:fld>
            <a:endParaRPr lang="en-US" altLang="zh-CN"/>
          </a:p>
        </p:txBody>
      </p:sp>
    </p:spTree>
    <p:extLst>
      <p:ext uri="{BB962C8B-B14F-4D97-AF65-F5344CB8AC3E}">
        <p14:creationId xmlns:p14="http://schemas.microsoft.com/office/powerpoint/2010/main" val="41470695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err="1"/>
              <a:t>ipt_do_table</a:t>
            </a:r>
            <a:r>
              <a:rPr lang="en-US" altLang="zh-CN" dirty="0"/>
              <a:t>()</a:t>
            </a:r>
            <a:r>
              <a:rPr lang="zh-CN" altLang="en-US" dirty="0"/>
              <a:t>调用</a:t>
            </a:r>
            <a:r>
              <a:rPr lang="en-US" altLang="zh-CN" dirty="0"/>
              <a:t>LOG</a:t>
            </a:r>
            <a:r>
              <a:rPr lang="zh-CN" altLang="en-US" dirty="0"/>
              <a:t>操作函数</a:t>
            </a:r>
            <a:r>
              <a:rPr lang="en-US" altLang="zh-CN" dirty="0" err="1"/>
              <a:t>ipt_log_packet</a:t>
            </a:r>
            <a:r>
              <a:rPr lang="en-US" altLang="zh-CN" dirty="0"/>
              <a:t>()</a:t>
            </a:r>
            <a:r>
              <a:rPr lang="zh-CN" altLang="en-US" dirty="0"/>
              <a:t>，该函数将包头写入</a:t>
            </a:r>
            <a:r>
              <a:rPr lang="en-US" altLang="zh-CN" dirty="0"/>
              <a:t>syslog</a:t>
            </a:r>
            <a:r>
              <a:rPr lang="zh-CN" altLang="en-US" dirty="0"/>
              <a:t>中如果有更多的规则，则在这里被调用</a:t>
            </a:r>
          </a:p>
          <a:p>
            <a:r>
              <a:rPr lang="zh-CN" altLang="en-US" dirty="0"/>
              <a:t>如果有更多的规则，则在这里被调用</a:t>
            </a:r>
          </a:p>
          <a:p>
            <a:r>
              <a:rPr lang="zh-CN" altLang="en-US" dirty="0"/>
              <a:t>在我们的例子中没有其他规则，则继续执行</a:t>
            </a:r>
            <a:r>
              <a:rPr lang="en-US" altLang="zh-CN" dirty="0" err="1"/>
              <a:t>ip_local_deliver_finish</a:t>
            </a:r>
            <a:r>
              <a:rPr lang="en-US" altLang="zh-CN" dirty="0"/>
              <a:t>()</a:t>
            </a:r>
            <a:r>
              <a:rPr lang="zh-CN" altLang="en-US" dirty="0"/>
              <a:t>函数，并将包传递给传输层（</a:t>
            </a:r>
            <a:r>
              <a:rPr lang="en-US" altLang="zh-CN" dirty="0"/>
              <a:t>L4</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48</a:t>
            </a:fld>
            <a:endParaRPr lang="en-US" altLang="zh-CN"/>
          </a:p>
        </p:txBody>
      </p:sp>
    </p:spTree>
    <p:extLst>
      <p:ext uri="{BB962C8B-B14F-4D97-AF65-F5344CB8AC3E}">
        <p14:creationId xmlns:p14="http://schemas.microsoft.com/office/powerpoint/2010/main" val="3056597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第二种情况是，在路由子系统中查找之后，您发现要转发数据包，因此调用了</a:t>
            </a:r>
            <a:r>
              <a:rPr lang="en-US" altLang="zh-CN" dirty="0" err="1"/>
              <a:t>ip_forward</a:t>
            </a:r>
            <a:r>
              <a:rPr lang="zh-CN" altLang="en-US" dirty="0"/>
              <a:t>（）方法。</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49</a:t>
            </a:fld>
            <a:endParaRPr lang="en-US" altLang="zh-CN"/>
          </a:p>
        </p:txBody>
      </p:sp>
    </p:spTree>
    <p:extLst>
      <p:ext uri="{BB962C8B-B14F-4D97-AF65-F5344CB8AC3E}">
        <p14:creationId xmlns:p14="http://schemas.microsoft.com/office/powerpoint/2010/main" val="16745724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由于</a:t>
            </a:r>
            <a:r>
              <a:rPr lang="en-US" altLang="zh-CN" dirty="0"/>
              <a:t>filter</a:t>
            </a:r>
            <a:r>
              <a:rPr lang="zh-CN" altLang="en-US" dirty="0"/>
              <a:t>表在</a:t>
            </a:r>
            <a:r>
              <a:rPr lang="en-US" altLang="zh-CN" dirty="0"/>
              <a:t>NF_INET_FORWARD</a:t>
            </a:r>
            <a:r>
              <a:rPr lang="zh-CN" altLang="en-US" dirty="0"/>
              <a:t>钩子点注册了回调函数，所以会调用</a:t>
            </a:r>
            <a:r>
              <a:rPr lang="en-US" altLang="zh-CN" dirty="0" err="1"/>
              <a:t>iptable_filter_hook</a:t>
            </a:r>
            <a:r>
              <a:rPr lang="en-US" altLang="zh-CN" dirty="0"/>
              <a:t>()</a:t>
            </a:r>
            <a:r>
              <a:rPr lang="zh-CN" altLang="en-US" dirty="0"/>
              <a:t>函数</a:t>
            </a:r>
          </a:p>
          <a:p>
            <a:r>
              <a:rPr lang="zh-CN" altLang="en-US" dirty="0"/>
              <a:t>所以，与前面的传送到本地的情况类似，会调用</a:t>
            </a:r>
            <a:r>
              <a:rPr lang="en-US" altLang="zh-CN" dirty="0" err="1"/>
              <a:t>ipt_do_tables</a:t>
            </a:r>
            <a:r>
              <a:rPr lang="en-US" altLang="zh-CN" dirty="0"/>
              <a:t>()</a:t>
            </a:r>
            <a:r>
              <a:rPr lang="zh-CN" altLang="en-US" dirty="0"/>
              <a:t>，</a:t>
            </a:r>
            <a:r>
              <a:rPr lang="en-US" altLang="zh-CN" dirty="0" err="1"/>
              <a:t>ipt_log_packet</a:t>
            </a:r>
            <a:r>
              <a:rPr lang="en-US" altLang="zh-CN" dirty="0"/>
              <a:t>()</a:t>
            </a:r>
            <a:r>
              <a:rPr lang="zh-CN" altLang="en-US" dirty="0"/>
              <a:t>，及</a:t>
            </a:r>
            <a:r>
              <a:rPr lang="en-US" altLang="zh-CN" dirty="0" err="1"/>
              <a:t>ip_forward_finish</a:t>
            </a:r>
            <a:r>
              <a:rPr lang="en-US" altLang="zh-CN" dirty="0"/>
              <a:t>()</a:t>
            </a:r>
            <a:r>
              <a:rPr lang="zh-CN" altLang="en-US" dirty="0"/>
              <a:t>函数</a:t>
            </a:r>
          </a:p>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50</a:t>
            </a:fld>
            <a:endParaRPr lang="en-US" altLang="zh-CN"/>
          </a:p>
        </p:txBody>
      </p:sp>
    </p:spTree>
    <p:extLst>
      <p:ext uri="{BB962C8B-B14F-4D97-AF65-F5344CB8AC3E}">
        <p14:creationId xmlns:p14="http://schemas.microsoft.com/office/powerpoint/2010/main" val="370534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a:t>
            </a:fld>
            <a:endParaRPr lang="en-US" altLang="zh-CN"/>
          </a:p>
        </p:txBody>
      </p:sp>
    </p:spTree>
    <p:extLst>
      <p:ext uri="{BB962C8B-B14F-4D97-AF65-F5344CB8AC3E}">
        <p14:creationId xmlns:p14="http://schemas.microsoft.com/office/powerpoint/2010/main" val="3134471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最后调用</a:t>
            </a:r>
            <a:r>
              <a:rPr lang="en-US" altLang="zh-CN" dirty="0" err="1"/>
              <a:t>ip_output</a:t>
            </a:r>
            <a:r>
              <a:rPr lang="en-US" altLang="zh-CN" dirty="0"/>
              <a:t>()</a:t>
            </a:r>
            <a:r>
              <a:rPr lang="zh-CN" altLang="en-US" dirty="0"/>
              <a:t>函数，由于</a:t>
            </a:r>
            <a:r>
              <a:rPr lang="en-US" altLang="zh-CN" dirty="0"/>
              <a:t>filter</a:t>
            </a:r>
            <a:r>
              <a:rPr lang="zh-CN" altLang="en-US" dirty="0"/>
              <a:t>表没有</a:t>
            </a:r>
            <a:r>
              <a:rPr lang="en-US" altLang="zh-CN" dirty="0"/>
              <a:t>NF_INET_POST_ROUTING</a:t>
            </a:r>
            <a:r>
              <a:rPr lang="zh-CN" altLang="en-US" dirty="0"/>
              <a:t>钩子，所以调用</a:t>
            </a:r>
            <a:r>
              <a:rPr lang="en-US" altLang="zh-CN" dirty="0" err="1"/>
              <a:t>ip_finish_output</a:t>
            </a:r>
            <a:r>
              <a:rPr lang="en-US" altLang="zh-CN" dirty="0"/>
              <a:t>()</a:t>
            </a:r>
            <a:r>
              <a:rPr lang="zh-CN" altLang="en-US" dirty="0"/>
              <a:t>函数</a:t>
            </a:r>
          </a:p>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51</a:t>
            </a:fld>
            <a:endParaRPr lang="en-US" altLang="zh-CN"/>
          </a:p>
        </p:txBody>
      </p:sp>
    </p:spTree>
    <p:extLst>
      <p:ext uri="{BB962C8B-B14F-4D97-AF65-F5344CB8AC3E}">
        <p14:creationId xmlns:p14="http://schemas.microsoft.com/office/powerpoint/2010/main" val="2011334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52</a:t>
            </a:fld>
            <a:endParaRPr lang="en-US" altLang="zh-CN"/>
          </a:p>
        </p:txBody>
      </p:sp>
    </p:spTree>
    <p:extLst>
      <p:ext uri="{BB962C8B-B14F-4D97-AF65-F5344CB8AC3E}">
        <p14:creationId xmlns:p14="http://schemas.microsoft.com/office/powerpoint/2010/main" val="588922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53</a:t>
            </a:fld>
            <a:endParaRPr lang="en-US" altLang="zh-CN"/>
          </a:p>
        </p:txBody>
      </p:sp>
    </p:spTree>
    <p:extLst>
      <p:ext uri="{BB962C8B-B14F-4D97-AF65-F5344CB8AC3E}">
        <p14:creationId xmlns:p14="http://schemas.microsoft.com/office/powerpoint/2010/main" val="2883937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en-US" altLang="zh-CN" sz="1200" b="0" i="0" kern="1200" dirty="0" err="1">
                <a:solidFill>
                  <a:schemeClr val="tx1"/>
                </a:solidFill>
                <a:effectLst/>
                <a:latin typeface="Times New Roman" pitchFamily="18" charset="0"/>
                <a:ea typeface="宋体" pitchFamily="2" charset="-122"/>
                <a:cs typeface="+mn-cs"/>
              </a:rPr>
              <a:t>nftables</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和 </a:t>
            </a:r>
            <a:r>
              <a:rPr kumimoji="1" lang="en-US" altLang="zh-CN" sz="1200" b="0" i="0" kern="1200" dirty="0">
                <a:solidFill>
                  <a:schemeClr val="tx1"/>
                </a:solidFill>
                <a:effectLst/>
                <a:latin typeface="Times New Roman" pitchFamily="18" charset="0"/>
                <a:ea typeface="宋体" pitchFamily="2" charset="-122"/>
                <a:cs typeface="+mn-cs"/>
              </a:rPr>
              <a:t>iptables </a:t>
            </a:r>
            <a:r>
              <a:rPr kumimoji="1" lang="zh-CN" altLang="en-US" sz="1200" b="0" i="0" kern="1200" dirty="0">
                <a:solidFill>
                  <a:schemeClr val="tx1"/>
                </a:solidFill>
                <a:effectLst/>
                <a:latin typeface="Times New Roman" pitchFamily="18" charset="0"/>
                <a:ea typeface="宋体" pitchFamily="2" charset="-122"/>
                <a:cs typeface="+mn-cs"/>
              </a:rPr>
              <a:t>一样，由表（</a:t>
            </a:r>
            <a:r>
              <a:rPr kumimoji="1" lang="en-US" altLang="zh-CN" sz="1200" b="0" i="0" kern="1200" dirty="0">
                <a:solidFill>
                  <a:schemeClr val="tx1"/>
                </a:solidFill>
                <a:effectLst/>
                <a:latin typeface="Times New Roman" pitchFamily="18" charset="0"/>
                <a:ea typeface="宋体" pitchFamily="2" charset="-122"/>
                <a:cs typeface="+mn-cs"/>
              </a:rPr>
              <a:t>table</a:t>
            </a:r>
            <a:r>
              <a:rPr kumimoji="1" lang="zh-CN" altLang="en-US" sz="1200" b="0" i="0" kern="1200" dirty="0">
                <a:solidFill>
                  <a:schemeClr val="tx1"/>
                </a:solidFill>
                <a:effectLst/>
                <a:latin typeface="Times New Roman" pitchFamily="18" charset="0"/>
                <a:ea typeface="宋体" pitchFamily="2" charset="-122"/>
                <a:cs typeface="+mn-cs"/>
              </a:rPr>
              <a:t>）、链（</a:t>
            </a:r>
            <a:r>
              <a:rPr kumimoji="1" lang="en-US" altLang="zh-CN" sz="1200" b="0" i="0" kern="1200" dirty="0">
                <a:solidFill>
                  <a:schemeClr val="tx1"/>
                </a:solidFill>
                <a:effectLst/>
                <a:latin typeface="Times New Roman" pitchFamily="18" charset="0"/>
                <a:ea typeface="宋体" pitchFamily="2" charset="-122"/>
                <a:cs typeface="+mn-cs"/>
              </a:rPr>
              <a:t>chain</a:t>
            </a:r>
            <a:r>
              <a:rPr kumimoji="1" lang="zh-CN" altLang="en-US" sz="1200" b="0" i="0" kern="1200" dirty="0">
                <a:solidFill>
                  <a:schemeClr val="tx1"/>
                </a:solidFill>
                <a:effectLst/>
                <a:latin typeface="Times New Roman" pitchFamily="18" charset="0"/>
                <a:ea typeface="宋体" pitchFamily="2" charset="-122"/>
                <a:cs typeface="+mn-cs"/>
              </a:rPr>
              <a:t>）和规则（</a:t>
            </a:r>
            <a:r>
              <a:rPr kumimoji="1" lang="en-US" altLang="zh-CN" sz="1200" b="0" i="0" kern="1200" dirty="0">
                <a:solidFill>
                  <a:schemeClr val="tx1"/>
                </a:solidFill>
                <a:effectLst/>
                <a:latin typeface="Times New Roman" pitchFamily="18" charset="0"/>
                <a:ea typeface="宋体" pitchFamily="2" charset="-122"/>
                <a:cs typeface="+mn-cs"/>
              </a:rPr>
              <a:t>rule</a:t>
            </a:r>
            <a:r>
              <a:rPr kumimoji="1" lang="zh-CN" altLang="en-US" sz="1200" b="0" i="0" kern="1200" dirty="0">
                <a:solidFill>
                  <a:schemeClr val="tx1"/>
                </a:solidFill>
                <a:effectLst/>
                <a:latin typeface="Times New Roman" pitchFamily="18" charset="0"/>
                <a:ea typeface="宋体" pitchFamily="2" charset="-122"/>
                <a:cs typeface="+mn-cs"/>
              </a:rPr>
              <a:t>）组成，其中表包含链，链包含规则，规则是真正的 </a:t>
            </a:r>
            <a:r>
              <a:rPr kumimoji="1" lang="en-US" altLang="zh-CN" sz="1200" b="0" i="0" kern="1200" dirty="0">
                <a:solidFill>
                  <a:schemeClr val="tx1"/>
                </a:solidFill>
                <a:effectLst/>
                <a:latin typeface="Times New Roman" pitchFamily="18" charset="0"/>
                <a:ea typeface="宋体" pitchFamily="2" charset="-122"/>
                <a:cs typeface="+mn-cs"/>
              </a:rPr>
              <a:t>action</a:t>
            </a:r>
            <a:r>
              <a:rPr kumimoji="1" lang="zh-CN" altLang="en-US" sz="1200" b="0" i="0" kern="1200" dirty="0">
                <a:solidFill>
                  <a:schemeClr val="tx1"/>
                </a:solidFill>
                <a:effectLst/>
                <a:latin typeface="Times New Roman" pitchFamily="18" charset="0"/>
                <a:ea typeface="宋体" pitchFamily="2" charset="-122"/>
                <a:cs typeface="+mn-cs"/>
              </a:rPr>
              <a:t>。与 </a:t>
            </a:r>
            <a:r>
              <a:rPr kumimoji="1" lang="en-US" altLang="zh-CN" sz="1200" b="0" i="0" kern="1200" dirty="0">
                <a:solidFill>
                  <a:schemeClr val="tx1"/>
                </a:solidFill>
                <a:effectLst/>
                <a:latin typeface="Times New Roman" pitchFamily="18" charset="0"/>
                <a:ea typeface="宋体" pitchFamily="2" charset="-122"/>
                <a:cs typeface="+mn-cs"/>
              </a:rPr>
              <a:t>iptables </a:t>
            </a:r>
            <a:r>
              <a:rPr kumimoji="1" lang="zh-CN" altLang="en-US" sz="1200" b="0" i="0" kern="1200" dirty="0">
                <a:solidFill>
                  <a:schemeClr val="tx1"/>
                </a:solidFill>
                <a:effectLst/>
                <a:latin typeface="Times New Roman" pitchFamily="18" charset="0"/>
                <a:ea typeface="宋体" pitchFamily="2" charset="-122"/>
                <a:cs typeface="+mn-cs"/>
              </a:rPr>
              <a:t>相比，</a:t>
            </a:r>
            <a:r>
              <a:rPr kumimoji="1" lang="en-US" altLang="zh-CN" sz="1200" b="0" i="0" kern="1200" dirty="0" err="1">
                <a:solidFill>
                  <a:schemeClr val="tx1"/>
                </a:solidFill>
                <a:effectLst/>
                <a:latin typeface="Times New Roman" pitchFamily="18" charset="0"/>
                <a:ea typeface="宋体" pitchFamily="2" charset="-122"/>
                <a:cs typeface="+mn-cs"/>
              </a:rPr>
              <a:t>nftables</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主要有以下几个变化：</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54</a:t>
            </a:fld>
            <a:endParaRPr lang="en-US" altLang="zh-CN"/>
          </a:p>
        </p:txBody>
      </p:sp>
    </p:spTree>
    <p:extLst>
      <p:ext uri="{BB962C8B-B14F-4D97-AF65-F5344CB8AC3E}">
        <p14:creationId xmlns:p14="http://schemas.microsoft.com/office/powerpoint/2010/main" val="1888327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举例说明</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55</a:t>
            </a:fld>
            <a:endParaRPr lang="en-US" altLang="zh-CN"/>
          </a:p>
        </p:txBody>
      </p:sp>
    </p:spTree>
    <p:extLst>
      <p:ext uri="{BB962C8B-B14F-4D97-AF65-F5344CB8AC3E}">
        <p14:creationId xmlns:p14="http://schemas.microsoft.com/office/powerpoint/2010/main" val="1196035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这样更容易编写，而且对于过滤方更加高效，因为对每一种协议只需要添加一个规则。</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56</a:t>
            </a:fld>
            <a:endParaRPr lang="en-US" altLang="zh-CN"/>
          </a:p>
        </p:txBody>
      </p:sp>
    </p:spTree>
    <p:extLst>
      <p:ext uri="{BB962C8B-B14F-4D97-AF65-F5344CB8AC3E}">
        <p14:creationId xmlns:p14="http://schemas.microsoft.com/office/powerpoint/2010/main" val="426119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57</a:t>
            </a:fld>
            <a:endParaRPr lang="en-US" altLang="zh-CN"/>
          </a:p>
        </p:txBody>
      </p:sp>
    </p:spTree>
    <p:extLst>
      <p:ext uri="{BB962C8B-B14F-4D97-AF65-F5344CB8AC3E}">
        <p14:creationId xmlns:p14="http://schemas.microsoft.com/office/powerpoint/2010/main" val="752163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可能我们比较生疏，但是我说起</a:t>
            </a:r>
            <a:r>
              <a:rPr kumimoji="1" lang="en-US" altLang="zh-CN" sz="1200" b="0" i="0" kern="1200" dirty="0" err="1">
                <a:solidFill>
                  <a:schemeClr val="tx1"/>
                </a:solidFill>
                <a:effectLst/>
                <a:latin typeface="Times New Roman" pitchFamily="18" charset="0"/>
                <a:ea typeface="宋体" pitchFamily="2" charset="-122"/>
                <a:cs typeface="+mn-cs"/>
              </a:rPr>
              <a:t>tcpdump</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Wireshark</a:t>
            </a:r>
            <a:r>
              <a:rPr kumimoji="1" lang="zh-CN" altLang="en-US" sz="1200" b="0" i="0" kern="1200" dirty="0">
                <a:solidFill>
                  <a:schemeClr val="tx1"/>
                </a:solidFill>
                <a:effectLst/>
                <a:latin typeface="Times New Roman" pitchFamily="18" charset="0"/>
                <a:ea typeface="宋体" pitchFamily="2" charset="-122"/>
                <a:cs typeface="+mn-cs"/>
              </a:rPr>
              <a:t>等流行的网络抓包和分析工具你一定听说并可能使用过，他们底层的包过滤实现就是用的</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。那么什么是</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又是做什么用的呢？一篇来自</a:t>
            </a:r>
            <a:r>
              <a:rPr kumimoji="1" lang="en-US" altLang="zh-CN" sz="1200" b="0" i="0" kern="1200" dirty="0">
                <a:solidFill>
                  <a:schemeClr val="tx1"/>
                </a:solidFill>
                <a:effectLst/>
                <a:latin typeface="Times New Roman" pitchFamily="18" charset="0"/>
                <a:ea typeface="宋体" pitchFamily="2" charset="-122"/>
                <a:cs typeface="+mn-cs"/>
              </a:rPr>
              <a:t>92</a:t>
            </a:r>
            <a:r>
              <a:rPr kumimoji="1" lang="zh-CN" altLang="en-US" sz="1200" b="0" i="0" kern="1200" dirty="0">
                <a:solidFill>
                  <a:schemeClr val="tx1"/>
                </a:solidFill>
                <a:effectLst/>
                <a:latin typeface="Times New Roman" pitchFamily="18" charset="0"/>
                <a:ea typeface="宋体" pitchFamily="2" charset="-122"/>
                <a:cs typeface="+mn-cs"/>
              </a:rPr>
              <a:t>年的论文告诉我们答案。</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又叫伯克利包过滤器</a:t>
            </a:r>
            <a:r>
              <a:rPr kumimoji="1" lang="en-US" altLang="zh-CN" sz="1200" b="1" i="0" kern="1200" dirty="0">
                <a:solidFill>
                  <a:schemeClr val="tx1"/>
                </a:solidFill>
                <a:effectLst/>
                <a:latin typeface="Times New Roman" pitchFamily="18" charset="0"/>
                <a:ea typeface="宋体" pitchFamily="2" charset="-122"/>
                <a:cs typeface="+mn-cs"/>
              </a:rPr>
              <a:t>B</a:t>
            </a:r>
            <a:r>
              <a:rPr kumimoji="1" lang="en-US" altLang="zh-CN" sz="1200" b="0" i="0" kern="1200" dirty="0">
                <a:solidFill>
                  <a:schemeClr val="tx1"/>
                </a:solidFill>
                <a:effectLst/>
                <a:latin typeface="Times New Roman" pitchFamily="18" charset="0"/>
                <a:ea typeface="宋体" pitchFamily="2" charset="-122"/>
                <a:cs typeface="+mn-cs"/>
              </a:rPr>
              <a:t>erkeley </a:t>
            </a:r>
            <a:r>
              <a:rPr kumimoji="1" lang="en-US" altLang="zh-CN" sz="1200" b="1" i="0" kern="1200" dirty="0">
                <a:solidFill>
                  <a:schemeClr val="tx1"/>
                </a:solidFill>
                <a:effectLst/>
                <a:latin typeface="Times New Roman" pitchFamily="18" charset="0"/>
                <a:ea typeface="宋体" pitchFamily="2" charset="-122"/>
                <a:cs typeface="+mn-cs"/>
              </a:rPr>
              <a:t>P</a:t>
            </a:r>
            <a:r>
              <a:rPr kumimoji="1" lang="en-US" altLang="zh-CN" sz="1200" b="0" i="0" kern="1200" dirty="0">
                <a:solidFill>
                  <a:schemeClr val="tx1"/>
                </a:solidFill>
                <a:effectLst/>
                <a:latin typeface="Times New Roman" pitchFamily="18" charset="0"/>
                <a:ea typeface="宋体" pitchFamily="2" charset="-122"/>
                <a:cs typeface="+mn-cs"/>
              </a:rPr>
              <a:t>acket </a:t>
            </a:r>
            <a:r>
              <a:rPr kumimoji="1" lang="en-US" altLang="zh-CN" sz="1200" b="1" i="0" kern="1200" dirty="0">
                <a:solidFill>
                  <a:schemeClr val="tx1"/>
                </a:solidFill>
                <a:effectLst/>
                <a:latin typeface="Times New Roman" pitchFamily="18" charset="0"/>
                <a:ea typeface="宋体" pitchFamily="2" charset="-122"/>
                <a:cs typeface="+mn-cs"/>
              </a:rPr>
              <a:t>F</a:t>
            </a:r>
            <a:r>
              <a:rPr kumimoji="1" lang="en-US" altLang="zh-CN" sz="1200" b="0" i="0" kern="1200" dirty="0">
                <a:solidFill>
                  <a:schemeClr val="tx1"/>
                </a:solidFill>
                <a:effectLst/>
                <a:latin typeface="Times New Roman" pitchFamily="18" charset="0"/>
                <a:ea typeface="宋体" pitchFamily="2" charset="-122"/>
                <a:cs typeface="+mn-cs"/>
              </a:rPr>
              <a:t>ilter</a:t>
            </a:r>
            <a:r>
              <a:rPr kumimoji="1" lang="zh-CN" altLang="en-US" sz="1200" b="0" i="0" kern="1200" dirty="0">
                <a:solidFill>
                  <a:schemeClr val="tx1"/>
                </a:solidFill>
                <a:effectLst/>
                <a:latin typeface="Times New Roman" pitchFamily="18" charset="0"/>
                <a:ea typeface="宋体" pitchFamily="2" charset="-122"/>
                <a:cs typeface="+mn-cs"/>
              </a:rPr>
              <a:t>，最初构想提出于 </a:t>
            </a:r>
            <a:r>
              <a:rPr kumimoji="1" lang="en-US" altLang="zh-CN" sz="1200" b="0" i="0" kern="1200" dirty="0">
                <a:solidFill>
                  <a:schemeClr val="tx1"/>
                </a:solidFill>
                <a:effectLst/>
                <a:latin typeface="Times New Roman" pitchFamily="18" charset="0"/>
                <a:ea typeface="宋体" pitchFamily="2" charset="-122"/>
                <a:cs typeface="+mn-cs"/>
              </a:rPr>
              <a:t>1992 </a:t>
            </a:r>
            <a:r>
              <a:rPr kumimoji="1" lang="zh-CN" altLang="en-US" sz="1200" b="0" i="0" kern="1200" dirty="0">
                <a:solidFill>
                  <a:schemeClr val="tx1"/>
                </a:solidFill>
                <a:effectLst/>
                <a:latin typeface="Times New Roman" pitchFamily="18" charset="0"/>
                <a:ea typeface="宋体" pitchFamily="2" charset="-122"/>
                <a:cs typeface="+mn-cs"/>
              </a:rPr>
              <a:t>年，其目的是为了提供一种过滤包的方法。在 </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出现之前，如果你想去做包过滤，你必须拷贝所有的包到用户空间，然后才能去过滤它们。这样做存在两个问题：如果你在用户空间中过滤，意味着你将拷贝所有的包到用户空间，拷贝数据的代价是很昂贵的。还有就是使用的过滤算法很低效。而</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的出现就是为了解决这两个问题。</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58</a:t>
            </a:fld>
            <a:endParaRPr lang="en-US" altLang="zh-CN"/>
          </a:p>
        </p:txBody>
      </p:sp>
    </p:spTree>
    <p:extLst>
      <p:ext uri="{BB962C8B-B14F-4D97-AF65-F5344CB8AC3E}">
        <p14:creationId xmlns:p14="http://schemas.microsoft.com/office/powerpoint/2010/main" val="30139604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这是那篇发表于</a:t>
            </a:r>
            <a:r>
              <a:rPr kumimoji="1" lang="en-US" altLang="zh-CN" dirty="0"/>
              <a:t>1992</a:t>
            </a:r>
            <a:r>
              <a:rPr kumimoji="1" lang="zh-CN" altLang="en-US" dirty="0"/>
              <a:t>年的介绍</a:t>
            </a:r>
            <a:r>
              <a:rPr kumimoji="1" lang="en-US" altLang="zh-CN" dirty="0"/>
              <a:t>BPF</a:t>
            </a:r>
            <a:r>
              <a:rPr kumimoji="1" lang="zh-CN" altLang="en-US" dirty="0"/>
              <a:t>的论文，有兴趣的同学可以阅读一下</a:t>
            </a: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59</a:t>
            </a:fld>
            <a:endParaRPr lang="en-US" altLang="zh-CN"/>
          </a:p>
        </p:txBody>
      </p:sp>
    </p:spTree>
    <p:extLst>
      <p:ext uri="{BB962C8B-B14F-4D97-AF65-F5344CB8AC3E}">
        <p14:creationId xmlns:p14="http://schemas.microsoft.com/office/powerpoint/2010/main" val="20110532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BPF</a:t>
            </a:r>
            <a:r>
              <a:rPr kumimoji="1" lang="zh-CN" altLang="en-US" dirty="0"/>
              <a:t>有两个主要的组件，一个是网络分接头，另一个是数据包过滤器。网络分接头是从网络设备驱动程序收集数据包的副本，并将其传递给侦听应用程序；而数据包过滤器是决定是否应该接受数据包，以及将多少数据包复制到侦听应用程序。</a:t>
            </a: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60</a:t>
            </a:fld>
            <a:endParaRPr lang="en-US" altLang="zh-CN"/>
          </a:p>
        </p:txBody>
      </p:sp>
    </p:spTree>
    <p:extLst>
      <p:ext uri="{BB962C8B-B14F-4D97-AF65-F5344CB8AC3E}">
        <p14:creationId xmlns:p14="http://schemas.microsoft.com/office/powerpoint/2010/main" val="157817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那么什么是钩子呢？这五个钩子就是在五个位置放置挂钩，并在这些</a:t>
            </a:r>
            <a:r>
              <a:rPr lang="en-US" altLang="zh-CN" dirty="0"/>
              <a:t>hook</a:t>
            </a:r>
            <a:r>
              <a:rPr lang="zh-CN" altLang="en-US" dirty="0"/>
              <a:t>点</a:t>
            </a:r>
            <a:r>
              <a:rPr kumimoji="1" lang="zh-CN" altLang="en-US" sz="1200" b="0" i="0" kern="1200" dirty="0">
                <a:solidFill>
                  <a:schemeClr val="tx1"/>
                </a:solidFill>
                <a:effectLst/>
                <a:latin typeface="Times New Roman" pitchFamily="18" charset="0"/>
                <a:ea typeface="宋体" pitchFamily="2" charset="-122"/>
                <a:cs typeface="+mn-cs"/>
              </a:rPr>
              <a:t>注册处理函数</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这样当数据包经过这些</a:t>
            </a:r>
            <a:r>
              <a:rPr kumimoji="1" lang="en-US" altLang="zh-CN" sz="1200" b="0" i="0" kern="1200" dirty="0">
                <a:solidFill>
                  <a:schemeClr val="tx1"/>
                </a:solidFill>
                <a:effectLst/>
                <a:latin typeface="Times New Roman" pitchFamily="18" charset="0"/>
                <a:ea typeface="宋体" pitchFamily="2" charset="-122"/>
                <a:cs typeface="+mn-cs"/>
              </a:rPr>
              <a:t>hook</a:t>
            </a:r>
            <a:r>
              <a:rPr kumimoji="1" lang="zh-CN" altLang="en-US" sz="1200" b="0" i="0" kern="1200" dirty="0">
                <a:solidFill>
                  <a:schemeClr val="tx1"/>
                </a:solidFill>
                <a:effectLst/>
                <a:latin typeface="Times New Roman" pitchFamily="18" charset="0"/>
                <a:ea typeface="宋体" pitchFamily="2" charset="-122"/>
                <a:cs typeface="+mn-cs"/>
              </a:rPr>
              <a:t>点时</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其上注册的处理函数就被依次调用</a:t>
            </a:r>
            <a:endParaRPr kumimoji="1" lang="en-US" altLang="zh-CN" sz="1200" b="0" i="0" kern="1200" dirty="0">
              <a:solidFill>
                <a:schemeClr val="tx1"/>
              </a:solidFill>
              <a:effectLst/>
              <a:latin typeface="Times New Roman" pitchFamily="18" charset="0"/>
              <a:ea typeface="宋体" pitchFamily="2" charset="-122"/>
              <a:cs typeface="+mn-cs"/>
            </a:endParaRPr>
          </a:p>
          <a:p>
            <a:r>
              <a:rPr lang="zh-CN" altLang="en-US" dirty="0"/>
              <a:t>注册处理函数时必须提供优先级，以便 </a:t>
            </a:r>
            <a:r>
              <a:rPr lang="en-US" altLang="zh-CN" dirty="0"/>
              <a:t>hook </a:t>
            </a:r>
            <a:r>
              <a:rPr lang="zh-CN" altLang="en-US" dirty="0"/>
              <a:t>触发时能按照优先级高低调用处理函数。这使得多个模块（或者同一内核模块的多个实例）可以在同一 </a:t>
            </a:r>
            <a:r>
              <a:rPr lang="en-US" altLang="zh-CN" dirty="0"/>
              <a:t>hook </a:t>
            </a:r>
            <a:r>
              <a:rPr lang="zh-CN" altLang="en-US" dirty="0"/>
              <a:t>点注册，并且有确定的处理顺序。内核模块会依次被调用，每次返回一个结果给 </a:t>
            </a:r>
            <a:r>
              <a:rPr lang="en-US" altLang="zh-CN" dirty="0" err="1"/>
              <a:t>netfilter</a:t>
            </a:r>
            <a:r>
              <a:rPr lang="en-US" altLang="zh-CN" dirty="0"/>
              <a:t> </a:t>
            </a:r>
            <a:r>
              <a:rPr lang="zh-CN" altLang="en-US" dirty="0"/>
              <a:t>框架，提示该对这个包做什么操作。</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a:t>
            </a:fld>
            <a:endParaRPr lang="en-US" altLang="zh-CN"/>
          </a:p>
        </p:txBody>
      </p:sp>
    </p:spTree>
    <p:extLst>
      <p:ext uri="{BB962C8B-B14F-4D97-AF65-F5344CB8AC3E}">
        <p14:creationId xmlns:p14="http://schemas.microsoft.com/office/powerpoint/2010/main" val="2711390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这张图描述了</a:t>
            </a:r>
            <a:r>
              <a:rPr kumimoji="1" lang="en-US" altLang="zh-CN" dirty="0"/>
              <a:t>BPF</a:t>
            </a:r>
            <a:r>
              <a:rPr kumimoji="1" lang="zh-CN" altLang="en-US" dirty="0"/>
              <a:t>的主要工作流程：</a:t>
            </a:r>
            <a:r>
              <a:rPr kumimoji="1" lang="zh-CN" altLang="en-US" sz="1200" b="0" i="0" kern="1200" dirty="0">
                <a:solidFill>
                  <a:schemeClr val="tx1"/>
                </a:solidFill>
                <a:effectLst/>
                <a:latin typeface="Times New Roman" pitchFamily="18" charset="0"/>
                <a:ea typeface="宋体" pitchFamily="2" charset="-122"/>
                <a:cs typeface="+mn-cs"/>
              </a:rPr>
              <a:t>当一个数据包到达网络接口时，数据链路层的驱动会把它向系统的协议栈传送。但如果 </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监听接口，驱动首先调用 </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首先进行过滤操作，这个用户定义的过滤器决定是否接收一个数据包以及应保存每个数据包多少字节。对于每个接收数据包的过滤器，</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会将请求的数据量复制到与该过滤器关联的缓冲区中，最后设备驱动再次获得控制。如果该数据包未寻址到本地主机，则驱动程序从中断返回，否则，进行正常的协议处理。</a:t>
            </a: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61</a:t>
            </a:fld>
            <a:endParaRPr lang="en-US" altLang="zh-CN"/>
          </a:p>
        </p:txBody>
      </p:sp>
    </p:spTree>
    <p:extLst>
      <p:ext uri="{BB962C8B-B14F-4D97-AF65-F5344CB8AC3E}">
        <p14:creationId xmlns:p14="http://schemas.microsoft.com/office/powerpoint/2010/main" val="1442151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BPF</a:t>
            </a:r>
            <a:r>
              <a:rPr kumimoji="1" lang="zh-CN" altLang="en-US" dirty="0"/>
              <a:t>采用的报文过滤设计的全称是</a:t>
            </a:r>
            <a:r>
              <a:rPr kumimoji="1" lang="en-US" altLang="zh-CN" dirty="0"/>
              <a:t>CFG</a:t>
            </a:r>
            <a:r>
              <a:rPr kumimoji="1" lang="zh-CN" altLang="en-US" dirty="0"/>
              <a:t>，是将过滤器构筑于一套基于</a:t>
            </a:r>
            <a:r>
              <a:rPr kumimoji="1" lang="en-US" altLang="zh-CN" dirty="0"/>
              <a:t>if-else</a:t>
            </a:r>
            <a:r>
              <a:rPr kumimoji="1" lang="zh-CN" altLang="en-US" dirty="0"/>
              <a:t>的控制流之上。一般的，数据过滤模型中数据包过滤器只是数据包上的布尔值函数，如果该函数值为</a:t>
            </a:r>
            <a:r>
              <a:rPr kumimoji="1" lang="en-US" altLang="zh-CN" dirty="0"/>
              <a:t>TRUE</a:t>
            </a:r>
            <a:r>
              <a:rPr kumimoji="1" lang="zh-CN" altLang="en-US" dirty="0"/>
              <a:t>则内核为应用程序复制数据包，否则忽略该数据包。从历史上看，有两种方法可以实现过滤器抽象，一种是布尔表达式树，另一种是有向非循环控制流程图。从这两张图中，我们可以来比较两种方法。该过滤器可以识别以太网上的</a:t>
            </a:r>
            <a:r>
              <a:rPr kumimoji="1" lang="en-US" altLang="zh-CN" dirty="0"/>
              <a:t>IP</a:t>
            </a:r>
            <a:r>
              <a:rPr kumimoji="1" lang="zh-CN" altLang="en-US" dirty="0"/>
              <a:t>或</a:t>
            </a:r>
            <a:r>
              <a:rPr kumimoji="1" lang="en-US" altLang="zh-CN" dirty="0"/>
              <a:t>ARP</a:t>
            </a:r>
            <a:r>
              <a:rPr kumimoji="1" lang="zh-CN" altLang="en-US" dirty="0"/>
              <a:t>数据包。 在树模型中，每个节点表示一个布尔运算，而叶子表示在数据包字段上的测试谓词。 边缘代表算子</a:t>
            </a:r>
            <a:r>
              <a:rPr kumimoji="1" lang="en-US" altLang="zh-CN" dirty="0"/>
              <a:t>-</a:t>
            </a:r>
            <a:r>
              <a:rPr kumimoji="1" lang="zh-CN" altLang="en-US" dirty="0"/>
              <a:t>操作数关系。 在</a:t>
            </a:r>
            <a:r>
              <a:rPr kumimoji="1" lang="en-US" altLang="zh-CN" dirty="0"/>
              <a:t>CFG</a:t>
            </a:r>
            <a:r>
              <a:rPr kumimoji="1" lang="zh-CN" altLang="en-US" dirty="0"/>
              <a:t>模型中，每个节点代表一个数据包字段谓词，而边缘则代表控制传输。 如果谓词为</a:t>
            </a:r>
            <a:r>
              <a:rPr kumimoji="1" lang="en-US" altLang="zh-CN" dirty="0"/>
              <a:t>true</a:t>
            </a:r>
            <a:r>
              <a:rPr kumimoji="1" lang="zh-CN" altLang="en-US" dirty="0"/>
              <a:t>，则遍历右侧分支，如果为</a:t>
            </a:r>
            <a:r>
              <a:rPr kumimoji="1" lang="en-US" altLang="zh-CN" dirty="0"/>
              <a:t>false</a:t>
            </a:r>
            <a:r>
              <a:rPr kumimoji="1" lang="zh-CN" altLang="en-US" dirty="0"/>
              <a:t>，则遍历左侧分支。 有两个终止叶子，它们代表整个过滤器的是非。</a:t>
            </a: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62</a:t>
            </a:fld>
            <a:endParaRPr lang="en-US" altLang="zh-CN"/>
          </a:p>
        </p:txBody>
      </p:sp>
    </p:spTree>
    <p:extLst>
      <p:ext uri="{BB962C8B-B14F-4D97-AF65-F5344CB8AC3E}">
        <p14:creationId xmlns:p14="http://schemas.microsoft.com/office/powerpoint/2010/main" val="18418830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CSPF</a:t>
            </a:r>
            <a:r>
              <a:rPr kumimoji="1" lang="zh-CN" altLang="en-US" dirty="0"/>
              <a:t>筛选器引擎基于操作数堆栈。 指令将常量或数据包数据压入堆栈，或者对前两个元素执行二进制布尔或按位运算。 过滤程序是顺序执行的指令列表。 在评估程序之后，如果堆栈的顶部具有非零值或堆栈为空，则该数据包将被接受，否则将被拒绝。</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但是这种表达式树结构在实现上存在几大缺点：</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1.</a:t>
            </a:r>
            <a:r>
              <a:rPr kumimoji="1" lang="zh-CN" altLang="en-US" dirty="0"/>
              <a:t>必须模拟操作数堆栈。 在大多数现代机器上，这意味着生成加法和减法操作以维护模拟的堆栈指针，并实际执行加载和存储到内存以模拟堆栈。由于内存往往是现代体系结构中的主要瓶颈，因此可以使用机器寄存器中的值并避免这种内存流量的筛选器模型将更加有效。</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2. </a:t>
            </a:r>
            <a:r>
              <a:rPr kumimoji="1" lang="zh-CN" altLang="en-US" dirty="0"/>
              <a:t>布尔表达式树模型会执行不要或多余的计算，就像这张图中，即使已经计算过</a:t>
            </a:r>
            <a:r>
              <a:rPr kumimoji="1" lang="en-US" altLang="zh-CN" dirty="0" err="1"/>
              <a:t>ether.type</a:t>
            </a:r>
            <a:r>
              <a:rPr kumimoji="1" lang="en-US" altLang="zh-CN" dirty="0"/>
              <a:t> == IP </a:t>
            </a:r>
            <a:r>
              <a:rPr kumimoji="1" lang="zh-CN" altLang="en-US" dirty="0"/>
              <a:t>为</a:t>
            </a:r>
            <a:r>
              <a:rPr kumimoji="1" lang="en-US" altLang="zh-CN" dirty="0"/>
              <a:t>true</a:t>
            </a:r>
            <a:r>
              <a:rPr kumimoji="1" lang="zh-CN" altLang="en-US" dirty="0"/>
              <a:t>但是另一条指令也会再做一遍。虽然可以添加“短路”操作来缓解此问题，但是效率还是比较低</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3. </a:t>
            </a:r>
            <a:r>
              <a:rPr kumimoji="1" lang="zh-CN" altLang="en-US" dirty="0"/>
              <a:t>无法解析可变长度的数据包报头，例如封装在可变长度</a:t>
            </a:r>
            <a:r>
              <a:rPr kumimoji="1" lang="en-US" altLang="zh-CN" dirty="0"/>
              <a:t>IP</a:t>
            </a:r>
            <a:r>
              <a:rPr kumimoji="1" lang="zh-CN" altLang="en-US" dirty="0"/>
              <a:t>报头中的</a:t>
            </a:r>
            <a:r>
              <a:rPr kumimoji="1" lang="en-US" altLang="zh-CN" dirty="0"/>
              <a:t>TCP</a:t>
            </a:r>
            <a:r>
              <a:rPr kumimoji="1" lang="zh-CN" altLang="en-US" dirty="0"/>
              <a:t>报头。 由于</a:t>
            </a:r>
            <a:r>
              <a:rPr kumimoji="1" lang="en-US" altLang="zh-CN" dirty="0"/>
              <a:t>CSPF</a:t>
            </a:r>
            <a:r>
              <a:rPr kumimoji="1" lang="zh-CN" altLang="en-US" dirty="0"/>
              <a:t>指令集未包含间接运算符，因此只能访问固定偏移量的数据包数据。</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举个例子，</a:t>
            </a:r>
            <a:r>
              <a:rPr kumimoji="1" lang="zh-CN" altLang="en-US" sz="1200" b="0" i="0" kern="1200" dirty="0">
                <a:solidFill>
                  <a:schemeClr val="tx1"/>
                </a:solidFill>
                <a:effectLst/>
                <a:latin typeface="Times New Roman" pitchFamily="18" charset="0"/>
                <a:ea typeface="宋体" pitchFamily="2" charset="-122"/>
                <a:cs typeface="+mn-cs"/>
              </a:rPr>
              <a:t>如果你运行 </a:t>
            </a:r>
            <a:r>
              <a:rPr lang="en-US" altLang="zh-CN" dirty="0" err="1"/>
              <a:t>tcpdump</a:t>
            </a:r>
            <a:r>
              <a:rPr lang="en-US" altLang="zh-CN" dirty="0"/>
              <a:t> host foo</a:t>
            </a:r>
            <a:r>
              <a:rPr kumimoji="1" lang="zh-CN" altLang="en-US" sz="1200" b="0" i="0" kern="1200" dirty="0">
                <a:solidFill>
                  <a:schemeClr val="tx1"/>
                </a:solidFill>
                <a:effectLst/>
                <a:latin typeface="Times New Roman" pitchFamily="18" charset="0"/>
                <a:ea typeface="宋体" pitchFamily="2" charset="-122"/>
                <a:cs typeface="+mn-cs"/>
              </a:rPr>
              <a:t>，它实际上运行了一个相当复杂的查询，用下图的这个树来描述它：那么他每一个叶子节点都需要计算一遍。</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63</a:t>
            </a:fld>
            <a:endParaRPr lang="en-US" altLang="zh-CN"/>
          </a:p>
        </p:txBody>
      </p:sp>
    </p:spTree>
    <p:extLst>
      <p:ext uri="{BB962C8B-B14F-4D97-AF65-F5344CB8AC3E}">
        <p14:creationId xmlns:p14="http://schemas.microsoft.com/office/powerpoint/2010/main" val="10713041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而</a:t>
            </a:r>
            <a:r>
              <a:rPr kumimoji="1" lang="en-US" altLang="zh-CN" dirty="0"/>
              <a:t>CFG</a:t>
            </a:r>
            <a:r>
              <a:rPr kumimoji="1" lang="zh-CN" altLang="en-US" dirty="0"/>
              <a:t>就试图在保持</a:t>
            </a:r>
            <a:r>
              <a:rPr kumimoji="1" lang="en-US" altLang="zh-CN" dirty="0"/>
              <a:t>CSPF</a:t>
            </a:r>
            <a:r>
              <a:rPr kumimoji="1" lang="zh-CN" altLang="en-US" dirty="0"/>
              <a:t>优势的前提下，解决其局限性和性能上的缺陷。</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a:t>
            </a:r>
            <a:r>
              <a:rPr kumimoji="1" lang="en-US" altLang="zh-CN" dirty="0"/>
              <a:t>CFG</a:t>
            </a:r>
            <a:r>
              <a:rPr kumimoji="1" lang="zh-CN" altLang="en-US" dirty="0"/>
              <a:t>模型中，每个节点代表一个数据包字段谓词，而边缘则代表控制传输。 如果谓词为</a:t>
            </a:r>
            <a:r>
              <a:rPr kumimoji="1" lang="en-US" altLang="zh-CN" dirty="0"/>
              <a:t>true</a:t>
            </a:r>
            <a:r>
              <a:rPr kumimoji="1" lang="zh-CN" altLang="en-US" dirty="0"/>
              <a:t>，则遍历右侧分支，如果为</a:t>
            </a:r>
            <a:r>
              <a:rPr kumimoji="1" lang="en-US" altLang="zh-CN" dirty="0"/>
              <a:t>false</a:t>
            </a:r>
            <a:r>
              <a:rPr kumimoji="1" lang="zh-CN" altLang="en-US" dirty="0"/>
              <a:t>，则遍历左侧分支。 有两个终止叶子，它们代表整个过滤器的是非。</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CFG</a:t>
            </a:r>
            <a:r>
              <a:rPr kumimoji="1" lang="zh-CN" altLang="en-US" dirty="0"/>
              <a:t>允许将解析信息内置到流程图中，也就是说在图中记录了数据包解析状态。</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同样的例子，如果是</a:t>
            </a:r>
            <a:r>
              <a:rPr kumimoji="1" lang="en-US" altLang="zh-CN" dirty="0"/>
              <a:t>CFG</a:t>
            </a:r>
            <a:r>
              <a:rPr kumimoji="1" lang="zh-CN" altLang="en-US" dirty="0"/>
              <a:t>模型，如果你设置 </a:t>
            </a:r>
            <a:r>
              <a:rPr kumimoji="1" lang="en-US" altLang="zh-CN" dirty="0" err="1"/>
              <a:t>ether.type</a:t>
            </a:r>
            <a:r>
              <a:rPr kumimoji="1" lang="en-US" altLang="zh-CN" dirty="0"/>
              <a:t> = IP </a:t>
            </a:r>
            <a:r>
              <a:rPr kumimoji="1" lang="zh-CN" altLang="en-US" dirty="0"/>
              <a:t>和 </a:t>
            </a:r>
            <a:r>
              <a:rPr kumimoji="1" lang="en-US" altLang="zh-CN" dirty="0" err="1"/>
              <a:t>ip.src</a:t>
            </a:r>
            <a:r>
              <a:rPr kumimoji="1" lang="en-US" altLang="zh-CN" dirty="0"/>
              <a:t> = foo</a:t>
            </a:r>
            <a:r>
              <a:rPr kumimoji="1" lang="zh-CN" altLang="en-US" dirty="0"/>
              <a:t>，很快就能判断包是 </a:t>
            </a:r>
            <a:r>
              <a:rPr kumimoji="1" lang="en-US" altLang="zh-CN" dirty="0"/>
              <a:t>host foo</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所以这个模型叫做控制流图</a:t>
            </a: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64</a:t>
            </a:fld>
            <a:endParaRPr lang="en-US" altLang="zh-CN"/>
          </a:p>
        </p:txBody>
      </p:sp>
    </p:spTree>
    <p:extLst>
      <p:ext uri="{BB962C8B-B14F-4D97-AF65-F5344CB8AC3E}">
        <p14:creationId xmlns:p14="http://schemas.microsoft.com/office/powerpoint/2010/main" val="24523719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是在 </a:t>
            </a:r>
            <a:r>
              <a:rPr kumimoji="1" lang="en-US" altLang="zh-CN" sz="1200" b="0" i="0" kern="1200" dirty="0">
                <a:solidFill>
                  <a:schemeClr val="tx1"/>
                </a:solidFill>
                <a:effectLst/>
                <a:latin typeface="Times New Roman" pitchFamily="18" charset="0"/>
                <a:ea typeface="宋体" pitchFamily="2" charset="-122"/>
                <a:cs typeface="+mn-cs"/>
              </a:rPr>
              <a:t>1997 </a:t>
            </a:r>
            <a:r>
              <a:rPr kumimoji="1" lang="zh-CN" altLang="en-US" sz="1200" b="0" i="0" kern="1200" dirty="0">
                <a:solidFill>
                  <a:schemeClr val="tx1"/>
                </a:solidFill>
                <a:effectLst/>
                <a:latin typeface="Times New Roman" pitchFamily="18" charset="0"/>
                <a:ea typeface="宋体" pitchFamily="2" charset="-122"/>
                <a:cs typeface="+mn-cs"/>
              </a:rPr>
              <a:t>年首次被引入 </a:t>
            </a:r>
            <a:r>
              <a:rPr kumimoji="1" lang="en-US" altLang="zh-CN" sz="1200" b="0" i="0" kern="1200" dirty="0">
                <a:solidFill>
                  <a:schemeClr val="tx1"/>
                </a:solidFill>
                <a:effectLst/>
                <a:latin typeface="Times New Roman" pitchFamily="18" charset="0"/>
                <a:ea typeface="宋体" pitchFamily="2" charset="-122"/>
                <a:cs typeface="+mn-cs"/>
              </a:rPr>
              <a:t>Linux </a:t>
            </a:r>
            <a:r>
              <a:rPr kumimoji="1" lang="zh-CN" altLang="en-US" sz="1200" b="0" i="0" kern="1200" dirty="0">
                <a:solidFill>
                  <a:schemeClr val="tx1"/>
                </a:solidFill>
                <a:effectLst/>
                <a:latin typeface="Times New Roman" pitchFamily="18" charset="0"/>
                <a:ea typeface="宋体" pitchFamily="2" charset="-122"/>
                <a:cs typeface="+mn-cs"/>
              </a:rPr>
              <a:t>的，当时的内核版本尚为 </a:t>
            </a:r>
            <a:r>
              <a:rPr kumimoji="1" lang="en-US" altLang="zh-CN" sz="1200" b="0" i="0" kern="1200" dirty="0">
                <a:solidFill>
                  <a:schemeClr val="tx1"/>
                </a:solidFill>
                <a:effectLst/>
                <a:latin typeface="Times New Roman" pitchFamily="18" charset="0"/>
                <a:ea typeface="宋体" pitchFamily="2" charset="-122"/>
                <a:cs typeface="+mn-cs"/>
              </a:rPr>
              <a:t>2.1.75</a:t>
            </a:r>
            <a:r>
              <a:rPr kumimoji="1" lang="zh-CN" altLang="en-US" sz="1200" b="0" i="0" kern="1200" dirty="0">
                <a:solidFill>
                  <a:schemeClr val="tx1"/>
                </a:solidFill>
                <a:effectLst/>
                <a:latin typeface="Times New Roman" pitchFamily="18" charset="0"/>
                <a:ea typeface="宋体" pitchFamily="2" charset="-122"/>
                <a:cs typeface="+mn-cs"/>
              </a:rPr>
              <a:t>。准确的说，</a:t>
            </a:r>
            <a:r>
              <a:rPr kumimoji="1" lang="en-US" altLang="zh-CN" sz="1200" b="0" i="0" kern="1200" dirty="0">
                <a:solidFill>
                  <a:schemeClr val="tx1"/>
                </a:solidFill>
                <a:effectLst/>
                <a:latin typeface="Times New Roman" pitchFamily="18" charset="0"/>
                <a:ea typeface="宋体" pitchFamily="2" charset="-122"/>
                <a:cs typeface="+mn-cs"/>
              </a:rPr>
              <a:t>Linux </a:t>
            </a:r>
            <a:r>
              <a:rPr kumimoji="1" lang="zh-CN" altLang="en-US" sz="1200" b="0" i="0" kern="1200" dirty="0">
                <a:solidFill>
                  <a:schemeClr val="tx1"/>
                </a:solidFill>
                <a:effectLst/>
                <a:latin typeface="Times New Roman" pitchFamily="18" charset="0"/>
                <a:ea typeface="宋体" pitchFamily="2" charset="-122"/>
                <a:cs typeface="+mn-cs"/>
              </a:rPr>
              <a:t>内核中的报文过滤机制其实是有自己的名字的：</a:t>
            </a:r>
            <a:r>
              <a:rPr kumimoji="1" lang="en-US" altLang="zh-CN" sz="1200" b="0" i="0" kern="1200" dirty="0">
                <a:solidFill>
                  <a:schemeClr val="tx1"/>
                </a:solidFill>
                <a:effectLst/>
                <a:latin typeface="Times New Roman" pitchFamily="18" charset="0"/>
                <a:ea typeface="宋体" pitchFamily="2" charset="-122"/>
                <a:cs typeface="+mn-cs"/>
              </a:rPr>
              <a:t>Linux Socket Filter</a:t>
            </a:r>
            <a:r>
              <a:rPr kumimoji="1" lang="zh-CN" altLang="en-US" sz="1200" b="0" i="0" kern="1200" dirty="0">
                <a:solidFill>
                  <a:schemeClr val="tx1"/>
                </a:solidFill>
                <a:effectLst/>
                <a:latin typeface="Times New Roman" pitchFamily="18" charset="0"/>
                <a:ea typeface="宋体" pitchFamily="2" charset="-122"/>
                <a:cs typeface="+mn-cs"/>
              </a:rPr>
              <a:t>，简称 </a:t>
            </a:r>
            <a:r>
              <a:rPr kumimoji="1" lang="en-US" altLang="zh-CN" sz="1200" b="0" i="0" kern="1200" dirty="0">
                <a:solidFill>
                  <a:schemeClr val="tx1"/>
                </a:solidFill>
                <a:effectLst/>
                <a:latin typeface="Times New Roman" pitchFamily="18" charset="0"/>
                <a:ea typeface="宋体" pitchFamily="2" charset="-122"/>
                <a:cs typeface="+mn-cs"/>
              </a:rPr>
              <a:t>LSF</a:t>
            </a:r>
            <a:r>
              <a:rPr kumimoji="1" lang="zh-CN" altLang="en-US" sz="1200" b="0" i="0" kern="1200" dirty="0">
                <a:solidFill>
                  <a:schemeClr val="tx1"/>
                </a:solidFill>
                <a:effectLst/>
                <a:latin typeface="Times New Roman" pitchFamily="18" charset="0"/>
                <a:ea typeface="宋体" pitchFamily="2" charset="-122"/>
                <a:cs typeface="+mn-cs"/>
              </a:rPr>
              <a:t>。尽管</a:t>
            </a:r>
            <a:r>
              <a:rPr kumimoji="1" lang="en-US" altLang="zh-CN" sz="1200" b="0" i="0" kern="1200" dirty="0">
                <a:solidFill>
                  <a:schemeClr val="tx1"/>
                </a:solidFill>
                <a:effectLst/>
                <a:latin typeface="Times New Roman" pitchFamily="18" charset="0"/>
                <a:ea typeface="宋体" pitchFamily="2" charset="-122"/>
                <a:cs typeface="+mn-cs"/>
              </a:rPr>
              <a:t>BSD</a:t>
            </a:r>
            <a:r>
              <a:rPr kumimoji="1" lang="zh-CN" altLang="en-US" sz="1200" b="0" i="0" kern="1200" dirty="0">
                <a:solidFill>
                  <a:schemeClr val="tx1"/>
                </a:solidFill>
                <a:effectLst/>
                <a:latin typeface="Times New Roman" pitchFamily="18" charset="0"/>
                <a:ea typeface="宋体" pitchFamily="2" charset="-122"/>
                <a:cs typeface="+mn-cs"/>
              </a:rPr>
              <a:t>和</a:t>
            </a:r>
            <a:r>
              <a:rPr kumimoji="1" lang="en-US" altLang="zh-CN" sz="1200" b="0" i="0" kern="1200" dirty="0">
                <a:solidFill>
                  <a:schemeClr val="tx1"/>
                </a:solidFill>
                <a:effectLst/>
                <a:latin typeface="Times New Roman" pitchFamily="18" charset="0"/>
                <a:ea typeface="宋体" pitchFamily="2" charset="-122"/>
                <a:cs typeface="+mn-cs"/>
              </a:rPr>
              <a:t>Linux kernel</a:t>
            </a:r>
            <a:r>
              <a:rPr kumimoji="1" lang="zh-CN" altLang="en-US" sz="1200" b="0" i="0" kern="1200" dirty="0">
                <a:solidFill>
                  <a:schemeClr val="tx1"/>
                </a:solidFill>
                <a:effectLst/>
                <a:latin typeface="Times New Roman" pitchFamily="18" charset="0"/>
                <a:ea typeface="宋体" pitchFamily="2" charset="-122"/>
                <a:cs typeface="+mn-cs"/>
              </a:rPr>
              <a:t>的过滤</a:t>
            </a:r>
            <a:r>
              <a:rPr kumimoji="1" lang="en-US" altLang="zh-CN" sz="1200" b="0" i="0" kern="1200" dirty="0">
                <a:solidFill>
                  <a:schemeClr val="tx1"/>
                </a:solidFill>
                <a:effectLst/>
                <a:latin typeface="Times New Roman" pitchFamily="18" charset="0"/>
                <a:ea typeface="宋体" pitchFamily="2" charset="-122"/>
                <a:cs typeface="+mn-cs"/>
              </a:rPr>
              <a:t>(filter)</a:t>
            </a:r>
            <a:r>
              <a:rPr kumimoji="1" lang="zh-CN" altLang="en-US" sz="1200" b="0" i="0" kern="1200" dirty="0">
                <a:solidFill>
                  <a:schemeClr val="tx1"/>
                </a:solidFill>
                <a:effectLst/>
                <a:latin typeface="Times New Roman" pitchFamily="18" charset="0"/>
                <a:ea typeface="宋体" pitchFamily="2" charset="-122"/>
                <a:cs typeface="+mn-cs"/>
              </a:rPr>
              <a:t>有一些明显的区别，但是当我们在</a:t>
            </a:r>
            <a:r>
              <a:rPr kumimoji="1" lang="en-US" altLang="zh-CN" sz="1200" b="0" i="0" kern="1200" dirty="0" err="1">
                <a:solidFill>
                  <a:schemeClr val="tx1"/>
                </a:solidFill>
                <a:effectLst/>
                <a:latin typeface="Times New Roman" pitchFamily="18" charset="0"/>
                <a:ea typeface="宋体" pitchFamily="2" charset="-122"/>
                <a:cs typeface="+mn-cs"/>
              </a:rPr>
              <a:t>linux</a:t>
            </a:r>
            <a:r>
              <a:rPr kumimoji="1" lang="zh-CN" altLang="en-US" sz="1200" b="0" i="0" kern="1200" dirty="0">
                <a:solidFill>
                  <a:schemeClr val="tx1"/>
                </a:solidFill>
                <a:effectLst/>
                <a:latin typeface="Times New Roman" pitchFamily="18" charset="0"/>
                <a:ea typeface="宋体" pitchFamily="2" charset="-122"/>
                <a:cs typeface="+mn-cs"/>
              </a:rPr>
              <a:t>环境中谈到</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或</a:t>
            </a:r>
            <a:r>
              <a:rPr kumimoji="1" lang="en-US" altLang="zh-CN" sz="1200" b="0" i="0" kern="1200" dirty="0">
                <a:solidFill>
                  <a:schemeClr val="tx1"/>
                </a:solidFill>
                <a:effectLst/>
                <a:latin typeface="Times New Roman" pitchFamily="18" charset="0"/>
                <a:ea typeface="宋体" pitchFamily="2" charset="-122"/>
                <a:cs typeface="+mn-cs"/>
              </a:rPr>
              <a:t>LSF</a:t>
            </a:r>
            <a:r>
              <a:rPr kumimoji="1" lang="zh-CN" altLang="en-US" sz="1200" b="0" i="0" kern="1200" dirty="0">
                <a:solidFill>
                  <a:schemeClr val="tx1"/>
                </a:solidFill>
                <a:effectLst/>
                <a:latin typeface="Times New Roman" pitchFamily="18" charset="0"/>
                <a:ea typeface="宋体" pitchFamily="2" charset="-122"/>
                <a:cs typeface="+mn-cs"/>
              </a:rPr>
              <a:t>时，我们指的在</a:t>
            </a:r>
            <a:r>
              <a:rPr kumimoji="1" lang="en-US" altLang="zh-CN" sz="1200" b="0" i="0" kern="1200" dirty="0">
                <a:solidFill>
                  <a:schemeClr val="tx1"/>
                </a:solidFill>
                <a:effectLst/>
                <a:latin typeface="Times New Roman" pitchFamily="18" charset="0"/>
                <a:ea typeface="宋体" pitchFamily="2" charset="-122"/>
                <a:cs typeface="+mn-cs"/>
              </a:rPr>
              <a:t>Linux kernel</a:t>
            </a:r>
            <a:r>
              <a:rPr kumimoji="1" lang="zh-CN" altLang="en-US" sz="1200" b="0" i="0" kern="1200" dirty="0">
                <a:solidFill>
                  <a:schemeClr val="tx1"/>
                </a:solidFill>
                <a:effectLst/>
                <a:latin typeface="Times New Roman" pitchFamily="18" charset="0"/>
                <a:ea typeface="宋体" pitchFamily="2" charset="-122"/>
                <a:cs typeface="+mn-cs"/>
              </a:rPr>
              <a:t>中完全相同的过滤机制。</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LSF</a:t>
            </a:r>
            <a:r>
              <a:rPr kumimoji="1" lang="zh-CN" altLang="en-US" sz="1200" b="0" i="0" kern="1200" dirty="0">
                <a:solidFill>
                  <a:schemeClr val="tx1"/>
                </a:solidFill>
                <a:effectLst/>
                <a:latin typeface="Times New Roman" pitchFamily="18" charset="0"/>
                <a:ea typeface="宋体" pitchFamily="2" charset="-122"/>
                <a:cs typeface="+mn-cs"/>
              </a:rPr>
              <a:t>中有三个系统调用，其中，</a:t>
            </a:r>
            <a:r>
              <a:rPr lang="en-US" altLang="zh-CN" dirty="0"/>
              <a:t>SO_ATTTACH_FILTER</a:t>
            </a:r>
            <a:r>
              <a:rPr lang="zh-CN" altLang="en-US" dirty="0"/>
              <a:t>选项发送到内核，将</a:t>
            </a:r>
            <a:r>
              <a:rPr lang="en-US" altLang="zh-CN" dirty="0" err="1"/>
              <a:t>val</a:t>
            </a:r>
            <a:r>
              <a:rPr lang="zh-CN" altLang="en-US" dirty="0"/>
              <a:t>代码块传入内核</a:t>
            </a:r>
            <a:r>
              <a:rPr kumimoji="1" lang="zh-CN" altLang="en-US" dirty="0"/>
              <a:t>；</a:t>
            </a:r>
            <a:r>
              <a:rPr lang="en-US" altLang="zh-CN" dirty="0"/>
              <a:t>SO_DETACH_FILTER</a:t>
            </a:r>
            <a:r>
              <a:rPr lang="zh-CN" altLang="en-US" dirty="0"/>
              <a:t>选项把</a:t>
            </a:r>
            <a:r>
              <a:rPr lang="en-US" altLang="zh-CN" dirty="0"/>
              <a:t>filter</a:t>
            </a:r>
            <a:r>
              <a:rPr lang="zh-CN" altLang="en-US" dirty="0"/>
              <a:t>从</a:t>
            </a:r>
            <a:r>
              <a:rPr lang="en-US" altLang="zh-CN" dirty="0"/>
              <a:t>socket</a:t>
            </a:r>
            <a:r>
              <a:rPr lang="zh-CN" altLang="en-US" dirty="0"/>
              <a:t>上移除，这个一般不常使用，</a:t>
            </a:r>
            <a:r>
              <a:rPr kumimoji="1" lang="zh-CN" altLang="en-US" sz="1200" b="0" i="0" kern="1200" dirty="0">
                <a:solidFill>
                  <a:schemeClr val="tx1"/>
                </a:solidFill>
                <a:effectLst/>
                <a:latin typeface="Times New Roman" pitchFamily="18" charset="0"/>
                <a:ea typeface="宋体" pitchFamily="2" charset="-122"/>
                <a:cs typeface="+mn-cs"/>
              </a:rPr>
              <a:t>因为当你关闭</a:t>
            </a:r>
            <a:r>
              <a:rPr kumimoji="1" lang="en-US" altLang="zh-CN" sz="1200" b="0" i="0" kern="1200" dirty="0">
                <a:solidFill>
                  <a:schemeClr val="tx1"/>
                </a:solidFill>
                <a:effectLst/>
                <a:latin typeface="Times New Roman" pitchFamily="18" charset="0"/>
                <a:ea typeface="宋体" pitchFamily="2" charset="-122"/>
                <a:cs typeface="+mn-cs"/>
              </a:rPr>
              <a:t>socket</a:t>
            </a:r>
            <a:r>
              <a:rPr kumimoji="1" lang="zh-CN" altLang="en-US" sz="1200" b="0" i="0" kern="1200" dirty="0">
                <a:solidFill>
                  <a:schemeClr val="tx1"/>
                </a:solidFill>
                <a:effectLst/>
                <a:latin typeface="Times New Roman" pitchFamily="18" charset="0"/>
                <a:ea typeface="宋体" pitchFamily="2" charset="-122"/>
                <a:cs typeface="+mn-cs"/>
              </a:rPr>
              <a:t>的时候如果有</a:t>
            </a:r>
            <a:r>
              <a:rPr kumimoji="1" lang="en-US" altLang="zh-CN" sz="1200" b="0" i="0" kern="1200" dirty="0">
                <a:solidFill>
                  <a:schemeClr val="tx1"/>
                </a:solidFill>
                <a:effectLst/>
                <a:latin typeface="Times New Roman" pitchFamily="18" charset="0"/>
                <a:ea typeface="宋体" pitchFamily="2" charset="-122"/>
                <a:cs typeface="+mn-cs"/>
              </a:rPr>
              <a:t>filter</a:t>
            </a:r>
            <a:r>
              <a:rPr kumimoji="1" lang="zh-CN" altLang="en-US" sz="1200" b="0" i="0" kern="1200" dirty="0">
                <a:solidFill>
                  <a:schemeClr val="tx1"/>
                </a:solidFill>
                <a:effectLst/>
                <a:latin typeface="Times New Roman" pitchFamily="18" charset="0"/>
                <a:ea typeface="宋体" pitchFamily="2" charset="-122"/>
                <a:cs typeface="+mn-cs"/>
              </a:rPr>
              <a:t>会被自动移除；</a:t>
            </a:r>
            <a:r>
              <a:rPr lang="en-US" altLang="zh-CN" dirty="0"/>
              <a:t>SO_LOCK_FILTER</a:t>
            </a:r>
            <a:r>
              <a:rPr lang="zh-CN" altLang="en-US" dirty="0"/>
              <a:t>选项运行锁定附加到</a:t>
            </a:r>
            <a:r>
              <a:rPr lang="en-US" altLang="zh-CN" dirty="0"/>
              <a:t>socket</a:t>
            </a:r>
            <a:r>
              <a:rPr lang="zh-CN" altLang="en-US" dirty="0"/>
              <a:t>上的</a:t>
            </a:r>
            <a:r>
              <a:rPr lang="en-US" altLang="zh-CN" dirty="0"/>
              <a:t>filter</a:t>
            </a:r>
            <a:r>
              <a:rPr lang="zh-CN" altLang="en-US" dirty="0"/>
              <a:t>，一旦设置，</a:t>
            </a:r>
            <a:r>
              <a:rPr lang="en-US" altLang="zh-CN" dirty="0"/>
              <a:t>filter</a:t>
            </a:r>
            <a:r>
              <a:rPr lang="zh-CN" altLang="en-US" dirty="0"/>
              <a:t>不能被移除或者改变。这种允许一个进程设置一个</a:t>
            </a:r>
            <a:r>
              <a:rPr lang="en-US" altLang="zh-CN" dirty="0"/>
              <a:t>socket</a:t>
            </a:r>
            <a:r>
              <a:rPr lang="zh-CN" altLang="en-US" dirty="0"/>
              <a:t>、附加一个</a:t>
            </a:r>
            <a:r>
              <a:rPr lang="en-US" altLang="zh-CN" dirty="0"/>
              <a:t>filter</a:t>
            </a:r>
            <a:r>
              <a:rPr lang="zh-CN" altLang="en-US" dirty="0"/>
              <a:t>、锁定它们并放弃特权，确保这个</a:t>
            </a:r>
            <a:r>
              <a:rPr lang="en-US" altLang="zh-CN" dirty="0"/>
              <a:t>filter</a:t>
            </a:r>
            <a:r>
              <a:rPr lang="zh-CN" altLang="en-US" dirty="0"/>
              <a:t>保持到</a:t>
            </a:r>
            <a:r>
              <a:rPr lang="en-US" altLang="zh-CN" dirty="0"/>
              <a:t>socket</a:t>
            </a:r>
            <a:r>
              <a:rPr lang="zh-CN" altLang="en-US" dirty="0"/>
              <a:t>的关闭。</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65</a:t>
            </a:fld>
            <a:endParaRPr lang="en-US" altLang="zh-CN"/>
          </a:p>
        </p:txBody>
      </p:sp>
    </p:spTree>
    <p:extLst>
      <p:ext uri="{BB962C8B-B14F-4D97-AF65-F5344CB8AC3E}">
        <p14:creationId xmlns:p14="http://schemas.microsoft.com/office/powerpoint/2010/main" val="26421703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Code</a:t>
            </a:r>
            <a:r>
              <a:rPr kumimoji="1" lang="zh-CN" altLang="en-US" sz="1200" b="0" i="0" kern="1200" dirty="0">
                <a:solidFill>
                  <a:schemeClr val="tx1"/>
                </a:solidFill>
                <a:effectLst/>
                <a:latin typeface="Times New Roman" pitchFamily="18" charset="0"/>
                <a:ea typeface="宋体" pitchFamily="2" charset="-122"/>
                <a:cs typeface="+mn-cs"/>
              </a:rPr>
              <a:t>数组是由</a:t>
            </a:r>
            <a:r>
              <a:rPr kumimoji="1" lang="en-US" altLang="zh-CN" sz="1200" b="0" i="0" kern="1200" dirty="0" err="1">
                <a:solidFill>
                  <a:schemeClr val="tx1"/>
                </a:solidFill>
                <a:effectLst/>
                <a:latin typeface="Times New Roman" pitchFamily="18" charset="0"/>
                <a:ea typeface="宋体" pitchFamily="2" charset="-122"/>
                <a:cs typeface="+mn-cs"/>
              </a:rPr>
              <a:t>tcpdump</a:t>
            </a:r>
            <a:r>
              <a:rPr kumimoji="1" lang="en-US" altLang="zh-CN" sz="1200" b="0" i="0" kern="1200" dirty="0">
                <a:solidFill>
                  <a:schemeClr val="tx1"/>
                </a:solidFill>
                <a:effectLst/>
                <a:latin typeface="Times New Roman" pitchFamily="18" charset="0"/>
                <a:ea typeface="宋体" pitchFamily="2" charset="-122"/>
                <a:cs typeface="+mn-cs"/>
              </a:rPr>
              <a:t> –dd</a:t>
            </a:r>
            <a:r>
              <a:rPr kumimoji="1" lang="zh-CN" altLang="en-US" sz="1200" b="0" i="0" kern="1200" dirty="0">
                <a:solidFill>
                  <a:schemeClr val="tx1"/>
                </a:solidFill>
                <a:effectLst/>
                <a:latin typeface="Times New Roman" pitchFamily="18" charset="0"/>
                <a:ea typeface="宋体" pitchFamily="2" charset="-122"/>
                <a:cs typeface="+mn-cs"/>
              </a:rPr>
              <a:t>生成的，</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 </a:t>
            </a:r>
            <a:r>
              <a:rPr lang="zh-CN" altLang="en-US" dirty="0"/>
              <a:t>将匹配信息包的代码以人们能够理解的汇编格式给出。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-dd </a:t>
            </a:r>
            <a:r>
              <a:rPr lang="zh-CN" altLang="en-US" dirty="0"/>
              <a:t>将匹配信息包的代码以</a:t>
            </a:r>
            <a:r>
              <a:rPr lang="en-US" altLang="zh-CN" dirty="0"/>
              <a:t>C</a:t>
            </a:r>
            <a:r>
              <a:rPr lang="zh-CN" altLang="en-US" dirty="0"/>
              <a:t>语言程序段的格式给出。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Code</a:t>
            </a:r>
            <a:r>
              <a:rPr lang="zh-CN" altLang="en-US" dirty="0"/>
              <a:t>中数组遵守指令的固定形式，其中</a:t>
            </a:r>
            <a:r>
              <a:rPr kumimoji="1" lang="en-US" altLang="zh-CN" sz="1200" kern="1200" dirty="0">
                <a:solidFill>
                  <a:srgbClr val="292929"/>
                </a:solidFill>
                <a:latin typeface="+mn-ea"/>
                <a:ea typeface="宋体" pitchFamily="2" charset="-122"/>
                <a:cs typeface="+mn-cs"/>
              </a:rPr>
              <a:t>opcode</a:t>
            </a:r>
            <a:r>
              <a:rPr kumimoji="1" lang="zh-CN" altLang="en-US" sz="1200" kern="1200" dirty="0">
                <a:solidFill>
                  <a:srgbClr val="292929"/>
                </a:solidFill>
                <a:latin typeface="+mn-ea"/>
                <a:ea typeface="宋体" pitchFamily="2" charset="-122"/>
                <a:cs typeface="+mn-cs"/>
              </a:rPr>
              <a:t>是操作码字段指示指令类型和寻址模式；</a:t>
            </a:r>
            <a:r>
              <a:rPr kumimoji="1" lang="en-US" altLang="zh-CN" sz="1200" kern="1200" dirty="0" err="1">
                <a:solidFill>
                  <a:srgbClr val="292929"/>
                </a:solidFill>
                <a:latin typeface="+mn-ea"/>
                <a:ea typeface="宋体" pitchFamily="2" charset="-122"/>
                <a:cs typeface="+mn-cs"/>
              </a:rPr>
              <a:t>jt</a:t>
            </a:r>
            <a:r>
              <a:rPr kumimoji="1" lang="zh-CN" altLang="en-US" sz="1200" kern="1200" dirty="0">
                <a:solidFill>
                  <a:srgbClr val="292929"/>
                </a:solidFill>
                <a:latin typeface="+mn-ea"/>
                <a:ea typeface="宋体" pitchFamily="2" charset="-122"/>
                <a:cs typeface="+mn-cs"/>
              </a:rPr>
              <a:t>和</a:t>
            </a:r>
            <a:r>
              <a:rPr kumimoji="1" lang="en-US" altLang="zh-CN" sz="1200" kern="1200" dirty="0" err="1">
                <a:solidFill>
                  <a:srgbClr val="292929"/>
                </a:solidFill>
                <a:latin typeface="+mn-ea"/>
                <a:ea typeface="宋体" pitchFamily="2" charset="-122"/>
                <a:cs typeface="+mn-cs"/>
              </a:rPr>
              <a:t>jf</a:t>
            </a:r>
            <a:r>
              <a:rPr kumimoji="1" lang="zh-CN" altLang="en-US" sz="1200" kern="1200" dirty="0">
                <a:solidFill>
                  <a:srgbClr val="292929"/>
                </a:solidFill>
                <a:latin typeface="+mn-ea"/>
                <a:ea typeface="宋体" pitchFamily="2" charset="-122"/>
                <a:cs typeface="+mn-cs"/>
              </a:rPr>
              <a:t>是条件跳转指令，是从下一条指令到</a:t>
            </a:r>
            <a:r>
              <a:rPr kumimoji="1" lang="en-US" altLang="zh-CN" sz="1200" kern="1200" dirty="0">
                <a:solidFill>
                  <a:srgbClr val="292929"/>
                </a:solidFill>
                <a:latin typeface="+mn-ea"/>
                <a:ea typeface="宋体" pitchFamily="2" charset="-122"/>
                <a:cs typeface="+mn-cs"/>
              </a:rPr>
              <a:t>true</a:t>
            </a:r>
            <a:r>
              <a:rPr kumimoji="1" lang="zh-CN" altLang="en-US" sz="1200" kern="1200" dirty="0">
                <a:solidFill>
                  <a:srgbClr val="292929"/>
                </a:solidFill>
                <a:latin typeface="+mn-ea"/>
                <a:ea typeface="宋体" pitchFamily="2" charset="-122"/>
                <a:cs typeface="+mn-cs"/>
              </a:rPr>
              <a:t>和</a:t>
            </a:r>
            <a:r>
              <a:rPr kumimoji="1" lang="en-US" altLang="zh-CN" sz="1200" kern="1200" dirty="0">
                <a:solidFill>
                  <a:srgbClr val="292929"/>
                </a:solidFill>
                <a:latin typeface="+mn-ea"/>
                <a:ea typeface="宋体" pitchFamily="2" charset="-122"/>
                <a:cs typeface="+mn-cs"/>
              </a:rPr>
              <a:t>false</a:t>
            </a:r>
            <a:r>
              <a:rPr kumimoji="1" lang="zh-CN" altLang="en-US" sz="1200" kern="1200" dirty="0">
                <a:solidFill>
                  <a:srgbClr val="292929"/>
                </a:solidFill>
                <a:latin typeface="+mn-ea"/>
                <a:ea typeface="宋体" pitchFamily="2" charset="-122"/>
                <a:cs typeface="+mn-cs"/>
              </a:rPr>
              <a:t>目标的偏移量；</a:t>
            </a:r>
            <a:r>
              <a:rPr kumimoji="1" lang="en-US" altLang="zh-CN" sz="1200" kern="1200" dirty="0">
                <a:solidFill>
                  <a:srgbClr val="292929"/>
                </a:solidFill>
                <a:latin typeface="+mn-ea"/>
                <a:ea typeface="宋体" pitchFamily="2" charset="-122"/>
                <a:cs typeface="+mn-cs"/>
              </a:rPr>
              <a:t>k</a:t>
            </a:r>
            <a:r>
              <a:rPr kumimoji="1" lang="zh-CN" altLang="en-US" sz="1200" kern="1200" dirty="0">
                <a:solidFill>
                  <a:srgbClr val="292929"/>
                </a:solidFill>
                <a:latin typeface="+mn-ea"/>
                <a:ea typeface="宋体" pitchFamily="2" charset="-122"/>
                <a:cs typeface="+mn-cs"/>
              </a:rPr>
              <a:t>是使用于各种目的的通用字段</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rgbClr val="292929"/>
              </a:solidFill>
              <a:latin typeface="+mn-ea"/>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66</a:t>
            </a:fld>
            <a:endParaRPr lang="en-US" altLang="zh-CN"/>
          </a:p>
        </p:txBody>
      </p:sp>
    </p:spTree>
    <p:extLst>
      <p:ext uri="{BB962C8B-B14F-4D97-AF65-F5344CB8AC3E}">
        <p14:creationId xmlns:p14="http://schemas.microsoft.com/office/powerpoint/2010/main" val="12752550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上述实例代码附加一个</a:t>
            </a:r>
            <a:r>
              <a:rPr kumimoji="1" lang="en-US" altLang="zh-CN" sz="1200" b="0" i="0" kern="1200" dirty="0">
                <a:solidFill>
                  <a:schemeClr val="tx1"/>
                </a:solidFill>
                <a:effectLst/>
                <a:latin typeface="Times New Roman" pitchFamily="18" charset="0"/>
                <a:ea typeface="宋体" pitchFamily="2" charset="-122"/>
                <a:cs typeface="+mn-cs"/>
              </a:rPr>
              <a:t>socket filter</a:t>
            </a:r>
            <a:r>
              <a:rPr kumimoji="1" lang="zh-CN" altLang="en-US" sz="1200" b="0" i="0" kern="1200" dirty="0">
                <a:solidFill>
                  <a:schemeClr val="tx1"/>
                </a:solidFill>
                <a:effectLst/>
                <a:latin typeface="Times New Roman" pitchFamily="18" charset="0"/>
                <a:ea typeface="宋体" pitchFamily="2" charset="-122"/>
                <a:cs typeface="+mn-cs"/>
              </a:rPr>
              <a:t>到一个</a:t>
            </a:r>
            <a:r>
              <a:rPr kumimoji="1" lang="en-US" altLang="zh-CN" sz="1200" b="0" i="0" kern="1200" dirty="0">
                <a:solidFill>
                  <a:schemeClr val="tx1"/>
                </a:solidFill>
                <a:effectLst/>
                <a:latin typeface="Times New Roman" pitchFamily="18" charset="0"/>
                <a:ea typeface="宋体" pitchFamily="2" charset="-122"/>
                <a:cs typeface="+mn-cs"/>
              </a:rPr>
              <a:t>PF_PACKET socket</a:t>
            </a:r>
            <a:r>
              <a:rPr kumimoji="1" lang="zh-CN" altLang="en-US" sz="1200" b="0" i="0" kern="1200" dirty="0">
                <a:solidFill>
                  <a:schemeClr val="tx1"/>
                </a:solidFill>
                <a:effectLst/>
                <a:latin typeface="Times New Roman" pitchFamily="18" charset="0"/>
                <a:ea typeface="宋体" pitchFamily="2" charset="-122"/>
                <a:cs typeface="+mn-cs"/>
              </a:rPr>
              <a:t>上，为了让所有</a:t>
            </a:r>
            <a:r>
              <a:rPr kumimoji="1" lang="en-US" altLang="zh-CN" sz="1200" b="0" i="0" kern="1200" dirty="0">
                <a:solidFill>
                  <a:schemeClr val="tx1"/>
                </a:solidFill>
                <a:effectLst/>
                <a:latin typeface="Times New Roman" pitchFamily="18" charset="0"/>
                <a:ea typeface="宋体" pitchFamily="2" charset="-122"/>
                <a:cs typeface="+mn-cs"/>
              </a:rPr>
              <a:t>IPv4/IPv6 port 22</a:t>
            </a:r>
            <a:r>
              <a:rPr kumimoji="1" lang="zh-CN" altLang="en-US" sz="1200" b="0" i="0" kern="1200" dirty="0">
                <a:solidFill>
                  <a:schemeClr val="tx1"/>
                </a:solidFill>
                <a:effectLst/>
                <a:latin typeface="Times New Roman" pitchFamily="18" charset="0"/>
                <a:ea typeface="宋体" pitchFamily="2" charset="-122"/>
                <a:cs typeface="+mn-cs"/>
              </a:rPr>
              <a:t>的包通过。这个</a:t>
            </a:r>
            <a:r>
              <a:rPr kumimoji="1" lang="en-US" altLang="zh-CN" sz="1200" b="0" i="0" kern="1200" dirty="0">
                <a:solidFill>
                  <a:schemeClr val="tx1"/>
                </a:solidFill>
                <a:effectLst/>
                <a:latin typeface="Times New Roman" pitchFamily="18" charset="0"/>
                <a:ea typeface="宋体" pitchFamily="2" charset="-122"/>
                <a:cs typeface="+mn-cs"/>
              </a:rPr>
              <a:t>socket</a:t>
            </a:r>
            <a:r>
              <a:rPr kumimoji="1" lang="zh-CN" altLang="en-US" sz="1200" b="0" i="0" kern="1200" dirty="0">
                <a:solidFill>
                  <a:schemeClr val="tx1"/>
                </a:solidFill>
                <a:effectLst/>
                <a:latin typeface="Times New Roman" pitchFamily="18" charset="0"/>
                <a:ea typeface="宋体" pitchFamily="2" charset="-122"/>
                <a:cs typeface="+mn-cs"/>
              </a:rPr>
              <a:t>上所有其他的包将会被丢弃。</a:t>
            </a: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67</a:t>
            </a:fld>
            <a:endParaRPr lang="en-US" altLang="zh-CN"/>
          </a:p>
        </p:txBody>
      </p:sp>
    </p:spTree>
    <p:extLst>
      <p:ext uri="{BB962C8B-B14F-4D97-AF65-F5344CB8AC3E}">
        <p14:creationId xmlns:p14="http://schemas.microsoft.com/office/powerpoint/2010/main" val="36337980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BPF </a:t>
            </a:r>
            <a:r>
              <a:rPr kumimoji="1" lang="zh-CN" altLang="en-US" dirty="0"/>
              <a:t>被引入 </a:t>
            </a:r>
            <a:r>
              <a:rPr kumimoji="1" lang="en-US" altLang="zh-CN" dirty="0"/>
              <a:t>Linux </a:t>
            </a:r>
            <a:r>
              <a:rPr kumimoji="1" lang="zh-CN" altLang="en-US" dirty="0"/>
              <a:t>之后，除了一些小的性能方面的调整意外，很长一段时间都没有什么动静。直到 </a:t>
            </a:r>
            <a:r>
              <a:rPr kumimoji="1" lang="en-US" altLang="zh-CN" dirty="0"/>
              <a:t>3.0 </a:t>
            </a:r>
            <a:r>
              <a:rPr kumimoji="1" lang="zh-CN" altLang="en-US" dirty="0"/>
              <a:t>才首次迎来了比较大的革新：在一些特定硬件平台上，</a:t>
            </a:r>
            <a:r>
              <a:rPr kumimoji="1" lang="en-US" altLang="zh-CN" dirty="0"/>
              <a:t>BPF </a:t>
            </a:r>
            <a:r>
              <a:rPr kumimoji="1" lang="zh-CN" altLang="en-US" dirty="0"/>
              <a:t>开始有了用于提速的 </a:t>
            </a:r>
            <a:r>
              <a:rPr kumimoji="1" lang="en-US" altLang="zh-CN" dirty="0"/>
              <a:t>JIT(Just-In-Time) Compiler</a:t>
            </a:r>
            <a:r>
              <a:rPr kumimoji="1" lang="zh-CN" altLang="en-US" dirty="0"/>
              <a:t>。最先实现 </a:t>
            </a:r>
            <a:r>
              <a:rPr kumimoji="1" lang="en-US" altLang="zh-CN" dirty="0"/>
              <a:t>JIT </a:t>
            </a:r>
            <a:r>
              <a:rPr kumimoji="1" lang="zh-CN" altLang="en-US" dirty="0"/>
              <a:t>的是</a:t>
            </a:r>
            <a:r>
              <a:rPr kumimoji="1" lang="en-US" altLang="zh-CN" dirty="0"/>
              <a:t>x86</a:t>
            </a:r>
            <a:r>
              <a:rPr kumimoji="1" lang="zh-CN" altLang="en-US" dirty="0"/>
              <a:t>平台，其后包括</a:t>
            </a:r>
            <a:r>
              <a:rPr kumimoji="1" lang="en-US" altLang="zh-CN" dirty="0"/>
              <a:t>arm</a:t>
            </a:r>
            <a:r>
              <a:rPr kumimoji="1" lang="zh-CN" altLang="en-US" dirty="0"/>
              <a:t>、</a:t>
            </a:r>
            <a:r>
              <a:rPr kumimoji="1" lang="en-US" altLang="zh-CN" dirty="0" err="1"/>
              <a:t>ppc</a:t>
            </a:r>
            <a:r>
              <a:rPr kumimoji="1" lang="zh-CN" altLang="en-US" dirty="0"/>
              <a:t>、</a:t>
            </a:r>
            <a:r>
              <a:rPr kumimoji="1" lang="en-US" altLang="zh-CN" dirty="0"/>
              <a:t>S390</a:t>
            </a:r>
            <a:r>
              <a:rPr kumimoji="1" lang="zh-CN" altLang="en-US" dirty="0"/>
              <a:t>、</a:t>
            </a:r>
            <a:r>
              <a:rPr kumimoji="1" lang="en-US" altLang="zh-CN" dirty="0" err="1"/>
              <a:t>mips</a:t>
            </a:r>
            <a:r>
              <a:rPr kumimoji="1" lang="zh-CN" altLang="en-US" dirty="0"/>
              <a:t>等一众平台纷纷跟进，到今天 </a:t>
            </a:r>
            <a:r>
              <a:rPr kumimoji="1" lang="en-US" altLang="zh-CN" dirty="0"/>
              <a:t>Linux </a:t>
            </a:r>
            <a:r>
              <a:rPr kumimoji="1" lang="zh-CN" altLang="en-US" dirty="0"/>
              <a:t>的主流平台中支持 </a:t>
            </a:r>
            <a:r>
              <a:rPr kumimoji="1" lang="en-US" altLang="zh-CN" dirty="0"/>
              <a:t>JIT For BPF </a:t>
            </a:r>
            <a:r>
              <a:rPr kumimoji="1" lang="zh-CN" altLang="en-US" dirty="0"/>
              <a:t>的已经占了绝大多数了。</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BPF JIT </a:t>
            </a:r>
            <a:r>
              <a:rPr lang="zh-CN" altLang="en-US" dirty="0"/>
              <a:t>的接口：</a:t>
            </a:r>
            <a:r>
              <a:rPr lang="en-US" altLang="zh-CN" dirty="0" err="1"/>
              <a:t>bpf_int_jit_compile</a:t>
            </a:r>
            <a:r>
              <a:rPr lang="en-US" altLang="zh-CN" dirty="0"/>
              <a:t>()</a:t>
            </a:r>
            <a:r>
              <a:rPr lang="zh-CN" altLang="en-US" dirty="0"/>
              <a:t>，如果 </a:t>
            </a:r>
            <a:r>
              <a:rPr lang="en-US" altLang="zh-CN" dirty="0"/>
              <a:t>CONFIG_BPF_JIT </a:t>
            </a:r>
            <a:r>
              <a:rPr lang="zh-CN" altLang="en-US" dirty="0"/>
              <a:t>被打开，则传入的 </a:t>
            </a:r>
            <a:r>
              <a:rPr lang="en-US" altLang="zh-CN" dirty="0"/>
              <a:t>BPF </a:t>
            </a:r>
            <a:r>
              <a:rPr lang="zh-CN" altLang="en-US" dirty="0"/>
              <a:t>伪代码就会被传入该函数加以编译，编译结果被拿来替换掉默认的处理函数 </a:t>
            </a:r>
            <a:r>
              <a:rPr lang="en-US" altLang="zh-CN" dirty="0" err="1"/>
              <a:t>sk_run_filter</a:t>
            </a:r>
            <a:r>
              <a:rPr lang="en-US" altLang="zh-CN"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打开 </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的 </a:t>
            </a:r>
            <a:r>
              <a:rPr kumimoji="1" lang="en-US" altLang="zh-CN" sz="1200" b="0" i="0" kern="1200" dirty="0">
                <a:solidFill>
                  <a:schemeClr val="tx1"/>
                </a:solidFill>
                <a:effectLst/>
                <a:latin typeface="Times New Roman" pitchFamily="18" charset="0"/>
                <a:ea typeface="宋体" pitchFamily="2" charset="-122"/>
                <a:cs typeface="+mn-cs"/>
              </a:rPr>
              <a:t>JIT </a:t>
            </a:r>
            <a:r>
              <a:rPr kumimoji="1" lang="zh-CN" altLang="en-US" sz="1200" b="0" i="0" kern="1200" dirty="0">
                <a:solidFill>
                  <a:schemeClr val="tx1"/>
                </a:solidFill>
                <a:effectLst/>
                <a:latin typeface="Times New Roman" pitchFamily="18" charset="0"/>
                <a:ea typeface="宋体" pitchFamily="2" charset="-122"/>
                <a:cs typeface="+mn-cs"/>
              </a:rPr>
              <a:t>很简单，只要向</a:t>
            </a:r>
            <a:r>
              <a:rPr kumimoji="1" lang="en-US" altLang="zh-CN" sz="1200" b="0" i="0" kern="1200" dirty="0">
                <a:solidFill>
                  <a:schemeClr val="tx1"/>
                </a:solidFill>
                <a:effectLst/>
                <a:latin typeface="Times New Roman" pitchFamily="18" charset="0"/>
                <a:ea typeface="宋体" pitchFamily="2" charset="-122"/>
                <a:cs typeface="+mn-cs"/>
              </a:rPr>
              <a:t>/proc/sys/net/core/</a:t>
            </a:r>
            <a:r>
              <a:rPr kumimoji="1" lang="en-US" altLang="zh-CN" sz="1200" b="0" i="0" kern="1200" dirty="0" err="1">
                <a:solidFill>
                  <a:schemeClr val="tx1"/>
                </a:solidFill>
                <a:effectLst/>
                <a:latin typeface="Times New Roman" pitchFamily="18" charset="0"/>
                <a:ea typeface="宋体" pitchFamily="2" charset="-122"/>
                <a:cs typeface="+mn-cs"/>
              </a:rPr>
              <a:t>bpf_jit_enable</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写入 </a:t>
            </a:r>
            <a:r>
              <a:rPr kumimoji="1" lang="en-US" altLang="zh-CN" sz="1200" b="0" i="0" kern="1200" dirty="0">
                <a:solidFill>
                  <a:schemeClr val="tx1"/>
                </a:solidFill>
                <a:effectLst/>
                <a:latin typeface="Times New Roman" pitchFamily="18" charset="0"/>
                <a:ea typeface="宋体" pitchFamily="2" charset="-122"/>
                <a:cs typeface="+mn-cs"/>
              </a:rPr>
              <a:t>1 </a:t>
            </a:r>
            <a:r>
              <a:rPr kumimoji="1" lang="zh-CN" altLang="en-US" sz="1200" b="0" i="0" kern="1200" dirty="0">
                <a:solidFill>
                  <a:schemeClr val="tx1"/>
                </a:solidFill>
                <a:effectLst/>
                <a:latin typeface="Times New Roman" pitchFamily="18" charset="0"/>
                <a:ea typeface="宋体" pitchFamily="2" charset="-122"/>
                <a:cs typeface="+mn-cs"/>
              </a:rPr>
              <a:t>即可；对于有调试需求的开发者而言，如果写入 </a:t>
            </a:r>
            <a:r>
              <a:rPr kumimoji="1" lang="en-US" altLang="zh-CN" sz="1200" b="0" i="0" kern="1200" dirty="0">
                <a:solidFill>
                  <a:schemeClr val="tx1"/>
                </a:solidFill>
                <a:effectLst/>
                <a:latin typeface="Times New Roman" pitchFamily="18" charset="0"/>
                <a:ea typeface="宋体" pitchFamily="2" charset="-122"/>
                <a:cs typeface="+mn-cs"/>
              </a:rPr>
              <a:t>2 </a:t>
            </a:r>
            <a:r>
              <a:rPr kumimoji="1" lang="zh-CN" altLang="en-US" sz="1200" b="0" i="0" kern="1200" dirty="0">
                <a:solidFill>
                  <a:schemeClr val="tx1"/>
                </a:solidFill>
                <a:effectLst/>
                <a:latin typeface="Times New Roman" pitchFamily="18" charset="0"/>
                <a:ea typeface="宋体" pitchFamily="2" charset="-122"/>
                <a:cs typeface="+mn-cs"/>
              </a:rPr>
              <a:t>的话，还可以在内核 </a:t>
            </a:r>
            <a:r>
              <a:rPr kumimoji="1" lang="en-US" altLang="zh-CN" sz="1200" b="0" i="0" kern="1200" dirty="0">
                <a:solidFill>
                  <a:schemeClr val="tx1"/>
                </a:solidFill>
                <a:effectLst/>
                <a:latin typeface="Times New Roman" pitchFamily="18" charset="0"/>
                <a:ea typeface="宋体" pitchFamily="2" charset="-122"/>
                <a:cs typeface="+mn-cs"/>
              </a:rPr>
              <a:t>log </a:t>
            </a:r>
            <a:r>
              <a:rPr kumimoji="1" lang="zh-CN" altLang="en-US" sz="1200" b="0" i="0" kern="1200" dirty="0">
                <a:solidFill>
                  <a:schemeClr val="tx1"/>
                </a:solidFill>
                <a:effectLst/>
                <a:latin typeface="Times New Roman" pitchFamily="18" charset="0"/>
                <a:ea typeface="宋体" pitchFamily="2" charset="-122"/>
                <a:cs typeface="+mn-cs"/>
              </a:rPr>
              <a:t>中看到载入 </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代码时候 </a:t>
            </a:r>
            <a:r>
              <a:rPr kumimoji="1" lang="en-US" altLang="zh-CN" sz="1200" b="0" i="0" kern="1200" dirty="0">
                <a:solidFill>
                  <a:schemeClr val="tx1"/>
                </a:solidFill>
                <a:effectLst/>
                <a:latin typeface="Times New Roman" pitchFamily="18" charset="0"/>
                <a:ea typeface="宋体" pitchFamily="2" charset="-122"/>
                <a:cs typeface="+mn-cs"/>
              </a:rPr>
              <a:t>JIT </a:t>
            </a:r>
            <a:r>
              <a:rPr kumimoji="1" lang="zh-CN" altLang="en-US" sz="1200" b="0" i="0" kern="1200" dirty="0">
                <a:solidFill>
                  <a:schemeClr val="tx1"/>
                </a:solidFill>
                <a:effectLst/>
                <a:latin typeface="Times New Roman" pitchFamily="18" charset="0"/>
                <a:ea typeface="宋体" pitchFamily="2" charset="-122"/>
                <a:cs typeface="+mn-cs"/>
              </a:rPr>
              <a:t>生成的优化代码，内核开发者们还提供了一个更加方便的工具</a:t>
            </a:r>
            <a:r>
              <a:rPr kumimoji="1" lang="en-US" altLang="zh-CN" sz="1200" b="0" i="0" kern="1200" dirty="0" err="1">
                <a:solidFill>
                  <a:schemeClr val="tx1"/>
                </a:solidFill>
                <a:effectLst/>
                <a:latin typeface="Times New Roman" pitchFamily="18" charset="0"/>
                <a:ea typeface="宋体" pitchFamily="2" charset="-122"/>
                <a:cs typeface="+mn-cs"/>
                <a:hlinkClick r:id="rId3">
                  <a:extLst>
                    <a:ext uri="{A12FA001-AC4F-418D-AE19-62706E023703}">
                      <ahyp:hlinkClr xmlns:ahyp="http://schemas.microsoft.com/office/drawing/2018/hyperlinkcolor" val="tx"/>
                    </a:ext>
                  </a:extLst>
                </a:hlinkClick>
              </a:rPr>
              <a:t>bpf_jit_disam</a:t>
            </a:r>
            <a:r>
              <a:rPr kumimoji="1" lang="zh-CN" altLang="en-US" sz="1200" b="0" i="0" kern="1200" dirty="0">
                <a:solidFill>
                  <a:schemeClr val="tx1"/>
                </a:solidFill>
                <a:effectLst/>
                <a:latin typeface="Times New Roman" pitchFamily="18" charset="0"/>
                <a:ea typeface="宋体" pitchFamily="2" charset="-122"/>
                <a:cs typeface="+mn-cs"/>
              </a:rPr>
              <a:t>，可以将内核 </a:t>
            </a:r>
            <a:r>
              <a:rPr kumimoji="1" lang="en-US" altLang="zh-CN" sz="1200" b="0" i="0" kern="1200" dirty="0">
                <a:solidFill>
                  <a:schemeClr val="tx1"/>
                </a:solidFill>
                <a:effectLst/>
                <a:latin typeface="Times New Roman" pitchFamily="18" charset="0"/>
                <a:ea typeface="宋体" pitchFamily="2" charset="-122"/>
                <a:cs typeface="+mn-cs"/>
              </a:rPr>
              <a:t>log </a:t>
            </a:r>
            <a:r>
              <a:rPr kumimoji="1" lang="zh-CN" altLang="en-US" sz="1200" b="0" i="0" kern="1200" dirty="0">
                <a:solidFill>
                  <a:schemeClr val="tx1"/>
                </a:solidFill>
                <a:effectLst/>
                <a:latin typeface="Times New Roman" pitchFamily="18" charset="0"/>
                <a:ea typeface="宋体" pitchFamily="2" charset="-122"/>
                <a:cs typeface="+mn-cs"/>
              </a:rPr>
              <a:t>中的二进制转换为汇编以便阅读。</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68</a:t>
            </a:fld>
            <a:endParaRPr lang="en-US" altLang="zh-CN"/>
          </a:p>
        </p:txBody>
      </p:sp>
    </p:spTree>
    <p:extLst>
      <p:ext uri="{BB962C8B-B14F-4D97-AF65-F5344CB8AC3E}">
        <p14:creationId xmlns:p14="http://schemas.microsoft.com/office/powerpoint/2010/main" val="5322841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69</a:t>
            </a:fld>
            <a:endParaRPr lang="en-US" altLang="zh-CN"/>
          </a:p>
        </p:txBody>
      </p:sp>
    </p:spTree>
    <p:extLst>
      <p:ext uri="{BB962C8B-B14F-4D97-AF65-F5344CB8AC3E}">
        <p14:creationId xmlns:p14="http://schemas.microsoft.com/office/powerpoint/2010/main" val="26012551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原始的</a:t>
            </a:r>
            <a:r>
              <a:rPr kumimoji="1" lang="en-US" altLang="zh-CN" dirty="0"/>
              <a:t>BPF</a:t>
            </a:r>
            <a:r>
              <a:rPr kumimoji="1" lang="zh-CN" altLang="en-US" dirty="0"/>
              <a:t>在内核内部运行用户的提供的程序的能力被证明是一个有用的设计决定，但是原始</a:t>
            </a:r>
            <a:r>
              <a:rPr kumimoji="1" lang="en-US" altLang="zh-CN" dirty="0"/>
              <a:t>BPF</a:t>
            </a:r>
            <a:r>
              <a:rPr kumimoji="1" lang="zh-CN" altLang="en-US" dirty="0"/>
              <a:t>设计的其他方面却表现的不是那么的理想，一方面是随着现代处理器移至</a:t>
            </a:r>
            <a:r>
              <a:rPr kumimoji="1" lang="en-US" altLang="zh-CN" dirty="0"/>
              <a:t>64</a:t>
            </a:r>
            <a:r>
              <a:rPr kumimoji="1" lang="zh-CN" altLang="en-US" dirty="0"/>
              <a:t>位寄存器并发明了多处理器系统所需要的新指令，</a:t>
            </a:r>
            <a:r>
              <a:rPr kumimoji="1" lang="en-US" altLang="zh-CN" dirty="0"/>
              <a:t>BPF</a:t>
            </a:r>
            <a:r>
              <a:rPr kumimoji="1" lang="zh-CN" altLang="en-US" dirty="0"/>
              <a:t>对提供少量</a:t>
            </a:r>
            <a:r>
              <a:rPr kumimoji="1" lang="en-US" altLang="zh-CN" dirty="0"/>
              <a:t>RISC</a:t>
            </a:r>
            <a:r>
              <a:rPr kumimoji="1" lang="zh-CN" altLang="en-US" dirty="0"/>
              <a:t>指令的关注不再符合现代处理器的现实。</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自 </a:t>
            </a:r>
            <a:r>
              <a:rPr kumimoji="1" lang="en-US" altLang="zh-CN" dirty="0"/>
              <a:t>3.15 </a:t>
            </a:r>
            <a:r>
              <a:rPr kumimoji="1" lang="zh-CN" altLang="en-US" dirty="0"/>
              <a:t>伊始，一个套源于 </a:t>
            </a:r>
            <a:r>
              <a:rPr kumimoji="1" lang="en-US" altLang="zh-CN" dirty="0"/>
              <a:t>BPF </a:t>
            </a:r>
            <a:r>
              <a:rPr kumimoji="1" lang="zh-CN" altLang="en-US" dirty="0"/>
              <a:t>的全新设计开始逐渐进入人们的视野，并最终</a:t>
            </a:r>
            <a:r>
              <a:rPr kumimoji="1" lang="en-US" altLang="zh-CN" dirty="0"/>
              <a:t>(3.17)</a:t>
            </a:r>
            <a:r>
              <a:rPr kumimoji="1" lang="zh-CN" altLang="en-US" dirty="0"/>
              <a:t>被添置到了 </a:t>
            </a:r>
            <a:r>
              <a:rPr kumimoji="1" lang="en-US" altLang="zh-CN" dirty="0"/>
              <a:t>kernel/</a:t>
            </a:r>
            <a:r>
              <a:rPr kumimoji="1" lang="en-US" altLang="zh-CN" dirty="0" err="1"/>
              <a:t>bpf</a:t>
            </a:r>
            <a:r>
              <a:rPr kumimoji="1" lang="en-US" altLang="zh-CN" dirty="0"/>
              <a:t> </a:t>
            </a:r>
            <a:r>
              <a:rPr kumimoji="1" lang="zh-CN" altLang="en-US" dirty="0"/>
              <a:t>下。这一全新设计最终被命名为了 </a:t>
            </a:r>
            <a:r>
              <a:rPr kumimoji="1" lang="en-US" altLang="zh-CN" dirty="0"/>
              <a:t>extended BPF(eBPF)</a:t>
            </a:r>
            <a:r>
              <a:rPr kumimoji="1" lang="zh-CN" altLang="en-US" dirty="0"/>
              <a:t>：顾名思义，有全面扩充既有 </a:t>
            </a:r>
            <a:r>
              <a:rPr kumimoji="1" lang="en-US" altLang="zh-CN" dirty="0"/>
              <a:t>BPF </a:t>
            </a:r>
            <a:r>
              <a:rPr kumimoji="1" lang="zh-CN" altLang="en-US" dirty="0"/>
              <a:t>功能之意；而相对应的，为了后向兼容，传统的 </a:t>
            </a:r>
            <a:r>
              <a:rPr kumimoji="1" lang="en-US" altLang="zh-CN" dirty="0"/>
              <a:t>BPF </a:t>
            </a:r>
            <a:r>
              <a:rPr kumimoji="1" lang="zh-CN" altLang="en-US" dirty="0"/>
              <a:t>仍被保留了下来，并被重命名为 </a:t>
            </a:r>
            <a:r>
              <a:rPr kumimoji="1" lang="en-US" altLang="zh-CN" dirty="0"/>
              <a:t>classical BPF(</a:t>
            </a:r>
            <a:r>
              <a:rPr kumimoji="1" lang="en-US" altLang="zh-CN" dirty="0" err="1"/>
              <a:t>cBPF</a:t>
            </a:r>
            <a:r>
              <a:rPr kumimoji="1" lang="en-US" altLang="zh-CN" dirty="0"/>
              <a:t>)</a:t>
            </a:r>
            <a:r>
              <a:rPr kumimoji="1" lang="zh-CN" altLang="en-US" dirty="0"/>
              <a:t>。相对于 </a:t>
            </a:r>
            <a:r>
              <a:rPr kumimoji="1" lang="en-US" altLang="zh-CN" dirty="0" err="1"/>
              <a:t>cBPF</a:t>
            </a:r>
            <a:r>
              <a:rPr kumimoji="1" lang="zh-CN" altLang="en-US" dirty="0"/>
              <a:t>，</a:t>
            </a:r>
            <a:r>
              <a:rPr kumimoji="1" lang="en-US" altLang="zh-CN" dirty="0"/>
              <a:t>eBPF </a:t>
            </a:r>
            <a:r>
              <a:rPr kumimoji="1" lang="zh-CN" altLang="en-US" dirty="0"/>
              <a:t>带来的改变可谓是革命性的：一方面，它已经为内核追踪</a:t>
            </a:r>
            <a:r>
              <a:rPr kumimoji="1" lang="en-US" altLang="zh-CN" dirty="0"/>
              <a:t>(Kernel Tracing)</a:t>
            </a:r>
            <a:r>
              <a:rPr kumimoji="1" lang="zh-CN" altLang="en-US" dirty="0"/>
              <a:t>、应用性能调优</a:t>
            </a:r>
            <a:r>
              <a:rPr kumimoji="1" lang="en-US" altLang="zh-CN" dirty="0"/>
              <a:t>/</a:t>
            </a:r>
            <a:r>
              <a:rPr kumimoji="1" lang="zh-CN" altLang="en-US" dirty="0"/>
              <a:t>监控、流控</a:t>
            </a:r>
            <a:r>
              <a:rPr kumimoji="1" lang="en-US" altLang="zh-CN" dirty="0"/>
              <a:t>(Traffic Control)</a:t>
            </a:r>
            <a:r>
              <a:rPr kumimoji="1" lang="zh-CN" altLang="en-US" dirty="0"/>
              <a:t>等领域带来了激动人心的变革；另一方面，在接口的设计以及易用性上，</a:t>
            </a:r>
            <a:r>
              <a:rPr kumimoji="1" lang="en-US" altLang="zh-CN" dirty="0"/>
              <a:t>eBPF </a:t>
            </a:r>
            <a:r>
              <a:rPr kumimoji="1" lang="zh-CN" altLang="en-US" dirty="0"/>
              <a:t>也有了较大的改进。</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eBPF  vs  BPF</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1.</a:t>
            </a:r>
            <a:r>
              <a:rPr kumimoji="1" lang="zh-CN" altLang="en-US" dirty="0"/>
              <a:t>旧的格式拥有两个寄存器</a:t>
            </a:r>
            <a:r>
              <a:rPr kumimoji="1" lang="en-US" altLang="zh-CN" dirty="0"/>
              <a:t>A</a:t>
            </a:r>
            <a:r>
              <a:rPr kumimoji="1" lang="zh-CN" altLang="en-US" dirty="0"/>
              <a:t>和</a:t>
            </a:r>
            <a:r>
              <a:rPr kumimoji="1" lang="en-US" altLang="zh-CN" dirty="0"/>
              <a:t>X</a:t>
            </a:r>
            <a:r>
              <a:rPr kumimoji="1" lang="zh-CN" altLang="en-US" dirty="0"/>
              <a:t>，以及一个隐藏的堆栈指针</a:t>
            </a:r>
            <a:r>
              <a:rPr kumimoji="1" lang="en-US" altLang="zh-CN" dirty="0"/>
              <a:t>(frame pointer)</a:t>
            </a:r>
            <a:r>
              <a:rPr kumimoji="1" lang="zh-CN" altLang="en-US" dirty="0"/>
              <a:t>。新的布局</a:t>
            </a:r>
            <a:r>
              <a:rPr kumimoji="1" lang="en-US" altLang="zh-CN" dirty="0"/>
              <a:t>10</a:t>
            </a:r>
            <a:r>
              <a:rPr kumimoji="1" lang="zh-CN" altLang="en-US" dirty="0"/>
              <a:t>个内部寄存器和一个只读的堆栈指针。由于</a:t>
            </a:r>
            <a:r>
              <a:rPr kumimoji="1" lang="en-US" altLang="zh-CN" dirty="0"/>
              <a:t>64</a:t>
            </a:r>
            <a:r>
              <a:rPr kumimoji="1" lang="zh-CN" altLang="en-US" dirty="0"/>
              <a:t>位</a:t>
            </a:r>
            <a:r>
              <a:rPr kumimoji="1" lang="en-US" altLang="zh-CN" dirty="0" err="1"/>
              <a:t>cpu</a:t>
            </a:r>
            <a:r>
              <a:rPr kumimoji="1" lang="zh-CN" altLang="en-US" dirty="0"/>
              <a:t>通过寄存器将参数传递给函数，因此从</a:t>
            </a:r>
            <a:r>
              <a:rPr kumimoji="1" lang="en-US" altLang="zh-CN" dirty="0"/>
              <a:t>eBPF</a:t>
            </a:r>
            <a:r>
              <a:rPr kumimoji="1" lang="zh-CN" altLang="en-US" dirty="0"/>
              <a:t>程序到内核函数的</a:t>
            </a:r>
            <a:r>
              <a:rPr kumimoji="1" lang="en-US" altLang="zh-CN" dirty="0" err="1"/>
              <a:t>args</a:t>
            </a:r>
            <a:r>
              <a:rPr kumimoji="1" lang="zh-CN" altLang="en-US" dirty="0"/>
              <a:t>数量限制为</a:t>
            </a:r>
            <a:r>
              <a:rPr kumimoji="1" lang="en-US" altLang="zh-CN" dirty="0"/>
              <a:t>5</a:t>
            </a:r>
            <a:r>
              <a:rPr kumimoji="1" lang="zh-CN" altLang="en-US" dirty="0"/>
              <a:t>个，一个寄存器用于接受内核函数的返回值。原生的，</a:t>
            </a:r>
            <a:r>
              <a:rPr kumimoji="1" lang="en-US" altLang="zh-CN" dirty="0"/>
              <a:t>x86_64</a:t>
            </a:r>
            <a:r>
              <a:rPr kumimoji="1" lang="zh-CN" altLang="en-US" dirty="0"/>
              <a:t>在寄存器中传递前</a:t>
            </a:r>
            <a:r>
              <a:rPr kumimoji="1" lang="en-US" altLang="zh-CN" dirty="0"/>
              <a:t>6</a:t>
            </a:r>
            <a:r>
              <a:rPr kumimoji="1" lang="zh-CN" altLang="en-US" dirty="0"/>
              <a:t>个参数，</a:t>
            </a:r>
            <a:r>
              <a:rPr kumimoji="1" lang="en-US" altLang="zh-CN" dirty="0"/>
              <a:t>aarch64/sparcv9/mips64</a:t>
            </a:r>
            <a:r>
              <a:rPr kumimoji="1" lang="zh-CN" altLang="en-US" dirty="0"/>
              <a:t>有</a:t>
            </a:r>
            <a:r>
              <a:rPr kumimoji="1" lang="en-US" altLang="zh-CN" dirty="0"/>
              <a:t>7 - 8</a:t>
            </a:r>
            <a:r>
              <a:rPr kumimoji="1" lang="zh-CN" altLang="en-US" dirty="0"/>
              <a:t>个寄存器作为参数</a:t>
            </a:r>
            <a:r>
              <a:rPr kumimoji="1" lang="en-US" altLang="zh-CN" dirty="0"/>
              <a:t>;x86_64</a:t>
            </a:r>
            <a:r>
              <a:rPr kumimoji="1" lang="zh-CN" altLang="en-US" dirty="0"/>
              <a:t>有</a:t>
            </a:r>
            <a:r>
              <a:rPr kumimoji="1" lang="en-US" altLang="zh-CN" dirty="0"/>
              <a:t>6</a:t>
            </a:r>
            <a:r>
              <a:rPr kumimoji="1" lang="zh-CN" altLang="en-US" dirty="0"/>
              <a:t>个被调用者保存寄存器，</a:t>
            </a:r>
            <a:r>
              <a:rPr kumimoji="1" lang="en-US" altLang="zh-CN" dirty="0"/>
              <a:t>aarch64/sparcv9/mips64</a:t>
            </a:r>
            <a:r>
              <a:rPr kumimoji="1" lang="zh-CN" altLang="en-US" dirty="0"/>
              <a:t>有</a:t>
            </a:r>
            <a:r>
              <a:rPr kumimoji="1" lang="en-US" altLang="zh-CN" dirty="0"/>
              <a:t>11</a:t>
            </a:r>
            <a:r>
              <a:rPr kumimoji="1" lang="zh-CN" altLang="en-US" dirty="0"/>
              <a:t>个或更多被调用者保存寄存器。</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2.</a:t>
            </a:r>
            <a:r>
              <a:rPr kumimoji="1" lang="zh-CN" altLang="en-US" dirty="0"/>
              <a:t>为了对</a:t>
            </a:r>
            <a:r>
              <a:rPr kumimoji="1" lang="en-US" altLang="zh-CN" dirty="0"/>
              <a:t>BPF</a:t>
            </a:r>
            <a:r>
              <a:rPr kumimoji="1" lang="zh-CN" altLang="en-US" dirty="0"/>
              <a:t>兼容，最初的</a:t>
            </a:r>
            <a:r>
              <a:rPr kumimoji="1" lang="en-US" altLang="zh-CN" dirty="0"/>
              <a:t>32</a:t>
            </a:r>
            <a:r>
              <a:rPr kumimoji="1" lang="zh-CN" altLang="en-US" dirty="0"/>
              <a:t>位</a:t>
            </a:r>
            <a:r>
              <a:rPr kumimoji="1" lang="en-US" altLang="zh-CN" dirty="0"/>
              <a:t>ALU</a:t>
            </a:r>
            <a:r>
              <a:rPr kumimoji="1" lang="zh-CN" altLang="en-US" dirty="0"/>
              <a:t>操作的语义仍然通过</a:t>
            </a:r>
            <a:r>
              <a:rPr kumimoji="1" lang="en-US" altLang="zh-CN" dirty="0"/>
              <a:t>32</a:t>
            </a:r>
            <a:r>
              <a:rPr kumimoji="1" lang="zh-CN" altLang="en-US" dirty="0"/>
              <a:t>位子寄存器保存。所有</a:t>
            </a:r>
            <a:r>
              <a:rPr kumimoji="1" lang="en-US" altLang="zh-CN" dirty="0"/>
              <a:t>eBPF</a:t>
            </a:r>
            <a:r>
              <a:rPr kumimoji="1" lang="zh-CN" altLang="en-US" dirty="0"/>
              <a:t>寄存器都是</a:t>
            </a:r>
            <a:r>
              <a:rPr kumimoji="1" lang="en-US" altLang="zh-CN" dirty="0"/>
              <a:t>64</a:t>
            </a:r>
            <a:r>
              <a:rPr kumimoji="1" lang="zh-CN" altLang="en-US" dirty="0"/>
              <a:t>位的，低</a:t>
            </a:r>
            <a:r>
              <a:rPr kumimoji="1" lang="en-US" altLang="zh-CN" dirty="0"/>
              <a:t>32</a:t>
            </a:r>
            <a:r>
              <a:rPr kumimoji="1" lang="zh-CN" altLang="en-US" dirty="0"/>
              <a:t>位为子寄存器高</a:t>
            </a:r>
            <a:r>
              <a:rPr kumimoji="1" lang="en-US" altLang="zh-CN" dirty="0"/>
              <a:t>32</a:t>
            </a:r>
            <a:r>
              <a:rPr kumimoji="1" lang="zh-CN" altLang="en-US" dirty="0"/>
              <a:t>位为零扩展。</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3.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4.</a:t>
            </a:r>
            <a:r>
              <a:rPr kumimoji="1" lang="zh-CN" altLang="en-US" dirty="0"/>
              <a:t>在调用一个内核函数之前，内部</a:t>
            </a:r>
            <a:r>
              <a:rPr kumimoji="1" lang="en-US" altLang="zh-CN" dirty="0"/>
              <a:t>BPF</a:t>
            </a:r>
            <a:r>
              <a:rPr kumimoji="1" lang="zh-CN" altLang="en-US" dirty="0"/>
              <a:t>程序需要将函数参数放入</a:t>
            </a:r>
            <a:r>
              <a:rPr kumimoji="1" lang="en-US" altLang="zh-CN" dirty="0"/>
              <a:t>R1</a:t>
            </a:r>
            <a:r>
              <a:rPr kumimoji="1" lang="zh-CN" altLang="en-US" dirty="0"/>
              <a:t>到</a:t>
            </a:r>
            <a:r>
              <a:rPr kumimoji="1" lang="en-US" altLang="zh-CN" dirty="0"/>
              <a:t>R5</a:t>
            </a:r>
            <a:r>
              <a:rPr kumimoji="1" lang="zh-CN" altLang="en-US" dirty="0"/>
              <a:t>寄存器以满足调用约定，然后解释器将从寄存器中取出它们并传递给内核函数。给定体系结构上如果</a:t>
            </a:r>
            <a:r>
              <a:rPr kumimoji="1" lang="en-US" altLang="zh-CN" dirty="0"/>
              <a:t>R1 - R5</a:t>
            </a:r>
            <a:r>
              <a:rPr kumimoji="1" lang="zh-CN" altLang="en-US" dirty="0"/>
              <a:t>寄存器被映射到</a:t>
            </a:r>
            <a:r>
              <a:rPr kumimoji="1" lang="en-US" altLang="zh-CN" dirty="0"/>
              <a:t>CPU</a:t>
            </a:r>
            <a:r>
              <a:rPr kumimoji="1" lang="zh-CN" altLang="en-US" dirty="0"/>
              <a:t>寄存器用参数于传递，</a:t>
            </a:r>
            <a:r>
              <a:rPr kumimoji="1" lang="en-US" altLang="zh-CN" dirty="0"/>
              <a:t>JIT</a:t>
            </a:r>
            <a:r>
              <a:rPr kumimoji="1" lang="zh-CN" altLang="en-US" dirty="0"/>
              <a:t>编译器不需要额外的动作。函数参数将在正确的寄存器中，</a:t>
            </a:r>
            <a:r>
              <a:rPr kumimoji="1" lang="en-US" altLang="zh-CN" dirty="0"/>
              <a:t>BPF_CALL</a:t>
            </a:r>
            <a:r>
              <a:rPr kumimoji="1" lang="zh-CN" altLang="en-US" dirty="0"/>
              <a:t>指令将被</a:t>
            </a:r>
            <a:r>
              <a:rPr kumimoji="1" lang="en-US" altLang="zh-CN" dirty="0"/>
              <a:t>JIT</a:t>
            </a:r>
            <a:r>
              <a:rPr kumimoji="1" lang="zh-CN" altLang="en-US" dirty="0"/>
              <a:t>翻译成单个’</a:t>
            </a:r>
            <a:r>
              <a:rPr kumimoji="1" lang="en-US" altLang="zh-CN" dirty="0"/>
              <a:t>call’ HW</a:t>
            </a:r>
            <a:r>
              <a:rPr kumimoji="1" lang="zh-CN" altLang="en-US" dirty="0"/>
              <a:t>指令。这个调用约定是用来覆盖通用的调用场景而没有性能损失。</a:t>
            </a: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70</a:t>
            </a:fld>
            <a:endParaRPr lang="en-US" altLang="zh-CN"/>
          </a:p>
        </p:txBody>
      </p:sp>
    </p:spTree>
    <p:extLst>
      <p:ext uri="{BB962C8B-B14F-4D97-AF65-F5344CB8AC3E}">
        <p14:creationId xmlns:p14="http://schemas.microsoft.com/office/powerpoint/2010/main" val="345655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Calibri" panose="020F0502020204030204" pitchFamily="34" charset="0"/>
                <a:ea typeface="宋体" panose="02010600030101010101" pitchFamily="2" charset="-122"/>
                <a:cs typeface="+mn-cs"/>
              </a:rPr>
              <a:t>IPVS</a:t>
            </a:r>
            <a:r>
              <a:rPr lang="zh-CN" altLang="zh-CN" sz="1200" kern="1200" dirty="0">
                <a:solidFill>
                  <a:schemeClr val="tx1"/>
                </a:solidFill>
                <a:effectLst/>
                <a:latin typeface="Calibri" panose="020F0502020204030204" pitchFamily="34" charset="0"/>
                <a:ea typeface="宋体" panose="02010600030101010101" pitchFamily="2" charset="-122"/>
                <a:cs typeface="+mn-cs"/>
              </a:rPr>
              <a:t>（</a:t>
            </a:r>
            <a:r>
              <a:rPr lang="en-US" altLang="zh-CN" sz="1200" kern="1200" dirty="0">
                <a:solidFill>
                  <a:schemeClr val="tx1"/>
                </a:solidFill>
                <a:effectLst/>
                <a:latin typeface="Calibri" panose="020F0502020204030204" pitchFamily="34" charset="0"/>
                <a:ea typeface="宋体" panose="02010600030101010101" pitchFamily="2" charset="-122"/>
                <a:cs typeface="+mn-cs"/>
              </a:rPr>
              <a:t>IP</a:t>
            </a:r>
            <a:r>
              <a:rPr lang="zh-CN" altLang="zh-CN" sz="1200" kern="1200" dirty="0">
                <a:solidFill>
                  <a:schemeClr val="tx1"/>
                </a:solidFill>
                <a:effectLst/>
                <a:latin typeface="Calibri" panose="020F0502020204030204" pitchFamily="34" charset="0"/>
                <a:ea typeface="宋体" panose="02010600030101010101" pitchFamily="2" charset="-122"/>
                <a:cs typeface="+mn-cs"/>
              </a:rPr>
              <a:t>虚拟服务器）：</a:t>
            </a:r>
            <a:r>
              <a:rPr lang="en-US" altLang="zh-CN" sz="1200" kern="1200" dirty="0">
                <a:solidFill>
                  <a:schemeClr val="tx1"/>
                </a:solidFill>
                <a:effectLst/>
                <a:latin typeface="Calibri" panose="020F0502020204030204" pitchFamily="34" charset="0"/>
                <a:ea typeface="宋体" panose="02010600030101010101" pitchFamily="2" charset="-122"/>
                <a:cs typeface="+mn-cs"/>
              </a:rPr>
              <a:t>IPVS</a:t>
            </a:r>
            <a:r>
              <a:rPr lang="zh-CN" altLang="zh-CN" sz="1200" kern="1200" dirty="0">
                <a:solidFill>
                  <a:schemeClr val="tx1"/>
                </a:solidFill>
                <a:effectLst/>
                <a:latin typeface="Calibri" panose="020F0502020204030204" pitchFamily="34" charset="0"/>
                <a:ea typeface="宋体" panose="02010600030101010101" pitchFamily="2" charset="-122"/>
                <a:cs typeface="+mn-cs"/>
              </a:rPr>
              <a:t>是一个传输层负载均衡解决方案。</a:t>
            </a:r>
          </a:p>
          <a:p>
            <a:r>
              <a:rPr lang="zh-CN" altLang="zh-CN" sz="1200" kern="1200" dirty="0">
                <a:solidFill>
                  <a:schemeClr val="tx1"/>
                </a:solidFill>
                <a:effectLst/>
                <a:latin typeface="Calibri" panose="020F0502020204030204" pitchFamily="34" charset="0"/>
                <a:ea typeface="宋体" panose="02010600030101010101" pitchFamily="2" charset="-122"/>
                <a:cs typeface="+mn-cs"/>
              </a:rPr>
              <a:t>在很早期的内核中就有对</a:t>
            </a:r>
            <a:r>
              <a:rPr lang="en-US" altLang="zh-CN" sz="1200" kern="1200" dirty="0">
                <a:solidFill>
                  <a:schemeClr val="tx1"/>
                </a:solidFill>
                <a:effectLst/>
                <a:latin typeface="Calibri" panose="020F0502020204030204" pitchFamily="34" charset="0"/>
                <a:ea typeface="宋体" panose="02010600030101010101" pitchFamily="2" charset="-122"/>
                <a:cs typeface="+mn-cs"/>
              </a:rPr>
              <a:t>IPv4 IPVS</a:t>
            </a:r>
            <a:r>
              <a:rPr lang="zh-CN" altLang="zh-CN" sz="1200" kern="1200" dirty="0">
                <a:solidFill>
                  <a:schemeClr val="tx1"/>
                </a:solidFill>
                <a:effectLst/>
                <a:latin typeface="Calibri" panose="020F0502020204030204" pitchFamily="34" charset="0"/>
                <a:ea typeface="宋体" panose="02010600030101010101" pitchFamily="2" charset="-122"/>
                <a:cs typeface="+mn-cs"/>
              </a:rPr>
              <a:t>的支持，在</a:t>
            </a:r>
            <a:r>
              <a:rPr lang="en-US" altLang="zh-CN" sz="1200" kern="1200" dirty="0">
                <a:solidFill>
                  <a:schemeClr val="tx1"/>
                </a:solidFill>
                <a:effectLst/>
                <a:latin typeface="Calibri" panose="020F0502020204030204" pitchFamily="34" charset="0"/>
                <a:ea typeface="宋体" panose="02010600030101010101" pitchFamily="2" charset="-122"/>
                <a:cs typeface="+mn-cs"/>
              </a:rPr>
              <a:t>2.6.28</a:t>
            </a:r>
            <a:r>
              <a:rPr lang="zh-CN" altLang="zh-CN" sz="1200" kern="1200" dirty="0">
                <a:solidFill>
                  <a:schemeClr val="tx1"/>
                </a:solidFill>
                <a:effectLst/>
                <a:latin typeface="Calibri" panose="020F0502020204030204" pitchFamily="34" charset="0"/>
                <a:ea typeface="宋体" panose="02010600030101010101" pitchFamily="2" charset="-122"/>
                <a:cs typeface="+mn-cs"/>
              </a:rPr>
              <a:t>内核之后增加了对</a:t>
            </a:r>
            <a:r>
              <a:rPr lang="en-US" altLang="zh-CN" sz="1200" kern="1200" dirty="0">
                <a:solidFill>
                  <a:schemeClr val="tx1"/>
                </a:solidFill>
                <a:effectLst/>
                <a:latin typeface="Calibri" panose="020F0502020204030204" pitchFamily="34" charset="0"/>
                <a:ea typeface="宋体" panose="02010600030101010101" pitchFamily="2" charset="-122"/>
                <a:cs typeface="+mn-cs"/>
              </a:rPr>
              <a:t>IPv6</a:t>
            </a:r>
            <a:r>
              <a:rPr lang="zh-CN" altLang="zh-CN" sz="1200" kern="1200" dirty="0">
                <a:solidFill>
                  <a:schemeClr val="tx1"/>
                </a:solidFill>
                <a:effectLst/>
                <a:latin typeface="Calibri" panose="020F0502020204030204" pitchFamily="34" charset="0"/>
                <a:ea typeface="宋体" panose="02010600030101010101" pitchFamily="2" charset="-122"/>
                <a:cs typeface="+mn-cs"/>
              </a:rPr>
              <a:t>的支持。</a:t>
            </a:r>
            <a:endParaRPr lang="en-US" altLang="zh-CN" sz="1200" kern="1200" dirty="0">
              <a:solidFill>
                <a:schemeClr val="tx1"/>
              </a:solidFill>
              <a:effectLst/>
              <a:latin typeface="Calibri" panose="020F0502020204030204" pitchFamily="34" charset="0"/>
              <a:ea typeface="宋体" panose="02010600030101010101" pitchFamily="2" charset="-122"/>
              <a:cs typeface="+mn-cs"/>
            </a:endParaRPr>
          </a:p>
          <a:p>
            <a:r>
              <a:rPr lang="en-US" altLang="zh-CN" sz="1200" kern="1200" dirty="0">
                <a:solidFill>
                  <a:schemeClr val="tx1"/>
                </a:solidFill>
                <a:effectLst/>
                <a:latin typeface="Calibri" panose="020F0502020204030204" pitchFamily="34" charset="0"/>
                <a:ea typeface="宋体" panose="02010600030101010101" pitchFamily="2" charset="-122"/>
                <a:cs typeface="+mn-cs"/>
              </a:rPr>
              <a:t>IP</a:t>
            </a:r>
            <a:r>
              <a:rPr lang="en-US" altLang="zh-CN" sz="1200" kern="1200" baseline="0" dirty="0">
                <a:solidFill>
                  <a:schemeClr val="tx1"/>
                </a:solidFill>
                <a:effectLst/>
                <a:latin typeface="Calibri" panose="020F0502020204030204" pitchFamily="34" charset="0"/>
                <a:ea typeface="宋体" panose="02010600030101010101" pitchFamily="2" charset="-122"/>
                <a:cs typeface="+mn-cs"/>
              </a:rPr>
              <a:t> sets </a:t>
            </a:r>
            <a:r>
              <a:rPr lang="zh-CN" altLang="en-US" sz="1200" kern="1200" baseline="0" dirty="0">
                <a:solidFill>
                  <a:schemeClr val="tx1"/>
                </a:solidFill>
                <a:effectLst/>
                <a:latin typeface="Calibri" panose="020F0502020204030204" pitchFamily="34" charset="0"/>
                <a:ea typeface="宋体" panose="02010600030101010101" pitchFamily="2" charset="-122"/>
                <a:cs typeface="+mn-cs"/>
              </a:rPr>
              <a:t>设置</a:t>
            </a:r>
            <a:r>
              <a:rPr lang="en-US" altLang="zh-CN" sz="1200" kern="1200" baseline="0" dirty="0">
                <a:solidFill>
                  <a:schemeClr val="tx1"/>
                </a:solidFill>
                <a:effectLst/>
                <a:latin typeface="Calibri" panose="020F0502020204030204" pitchFamily="34" charset="0"/>
                <a:ea typeface="宋体" panose="02010600030101010101" pitchFamily="2" charset="-122"/>
                <a:cs typeface="+mn-cs"/>
              </a:rPr>
              <a:t>IP</a:t>
            </a:r>
            <a:r>
              <a:rPr lang="zh-CN" altLang="en-US" sz="1200" kern="1200" baseline="0" dirty="0">
                <a:solidFill>
                  <a:schemeClr val="tx1"/>
                </a:solidFill>
                <a:effectLst/>
                <a:latin typeface="Calibri" panose="020F0502020204030204" pitchFamily="34" charset="0"/>
                <a:ea typeface="宋体" panose="02010600030101010101" pitchFamily="2" charset="-122"/>
                <a:cs typeface="+mn-cs"/>
              </a:rPr>
              <a:t>的管理工具</a:t>
            </a:r>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a:p>
            <a:r>
              <a:rPr lang="en-US" altLang="zh-CN" sz="1200" kern="1200" baseline="0" dirty="0">
                <a:solidFill>
                  <a:schemeClr val="tx1"/>
                </a:solidFill>
                <a:effectLst/>
                <a:latin typeface="Calibri" panose="020F0502020204030204" pitchFamily="34" charset="0"/>
                <a:ea typeface="宋体" panose="02010600030101010101" pitchFamily="2" charset="-122"/>
                <a:cs typeface="+mn-cs"/>
              </a:rPr>
              <a:t>iptables</a:t>
            </a:r>
            <a:r>
              <a:rPr lang="zh-CN" altLang="en-US" sz="1200" kern="1200" baseline="0" dirty="0">
                <a:solidFill>
                  <a:schemeClr val="tx1"/>
                </a:solidFill>
                <a:effectLst/>
                <a:latin typeface="Calibri" panose="020F0502020204030204" pitchFamily="34" charset="0"/>
                <a:ea typeface="宋体" panose="02010600030101010101" pitchFamily="2" charset="-122"/>
                <a:cs typeface="+mn-cs"/>
              </a:rPr>
              <a:t>可以说是最流行的</a:t>
            </a:r>
            <a:r>
              <a:rPr lang="en-US" altLang="zh-CN" sz="1200" kern="1200" baseline="0" dirty="0">
                <a:solidFill>
                  <a:schemeClr val="tx1"/>
                </a:solidFill>
                <a:effectLst/>
                <a:latin typeface="Calibri" panose="020F0502020204030204" pitchFamily="34" charset="0"/>
                <a:ea typeface="宋体" panose="02010600030101010101" pitchFamily="2" charset="-122"/>
                <a:cs typeface="+mn-cs"/>
              </a:rPr>
              <a:t>Linux</a:t>
            </a:r>
            <a:r>
              <a:rPr lang="zh-CN" altLang="en-US" sz="1200" kern="1200" baseline="0" dirty="0">
                <a:solidFill>
                  <a:schemeClr val="tx1"/>
                </a:solidFill>
                <a:effectLst/>
                <a:latin typeface="Calibri" panose="020F0502020204030204" pitchFamily="34" charset="0"/>
                <a:ea typeface="宋体" panose="02010600030101010101" pitchFamily="2" charset="-122"/>
                <a:cs typeface="+mn-cs"/>
              </a:rPr>
              <a:t>防火墙，它是</a:t>
            </a:r>
            <a:r>
              <a:rPr lang="en-US" altLang="zh-CN" sz="1200" kern="1200" baseline="0" dirty="0" err="1">
                <a:solidFill>
                  <a:schemeClr val="tx1"/>
                </a:solidFill>
                <a:effectLst/>
                <a:latin typeface="Calibri" panose="020F0502020204030204" pitchFamily="34" charset="0"/>
                <a:ea typeface="宋体" panose="02010600030101010101" pitchFamily="2" charset="-122"/>
                <a:cs typeface="+mn-cs"/>
              </a:rPr>
              <a:t>netfilter</a:t>
            </a:r>
            <a:r>
              <a:rPr lang="zh-CN" altLang="en-US" sz="1200" kern="1200" baseline="0" dirty="0">
                <a:solidFill>
                  <a:schemeClr val="tx1"/>
                </a:solidFill>
                <a:effectLst/>
                <a:latin typeface="Calibri" panose="020F0502020204030204" pitchFamily="34" charset="0"/>
                <a:ea typeface="宋体" panose="02010600030101010101" pitchFamily="2" charset="-122"/>
                <a:cs typeface="+mn-cs"/>
              </a:rPr>
              <a:t>的前端，为</a:t>
            </a:r>
            <a:r>
              <a:rPr lang="en-US" altLang="zh-CN" sz="1200" kern="1200" baseline="0" dirty="0" err="1">
                <a:solidFill>
                  <a:schemeClr val="tx1"/>
                </a:solidFill>
                <a:effectLst/>
                <a:latin typeface="Calibri" panose="020F0502020204030204" pitchFamily="34" charset="0"/>
                <a:ea typeface="宋体" panose="02010600030101010101" pitchFamily="2" charset="-122"/>
                <a:cs typeface="+mn-cs"/>
              </a:rPr>
              <a:t>netfilter</a:t>
            </a:r>
            <a:r>
              <a:rPr lang="zh-CN" altLang="en-US" sz="1200" kern="1200" baseline="0" dirty="0">
                <a:solidFill>
                  <a:schemeClr val="tx1"/>
                </a:solidFill>
                <a:effectLst/>
                <a:latin typeface="Calibri" panose="020F0502020204030204" pitchFamily="34" charset="0"/>
                <a:ea typeface="宋体" panose="02010600030101010101" pitchFamily="2" charset="-122"/>
                <a:cs typeface="+mn-cs"/>
              </a:rPr>
              <a:t>提供了一个管理层，比如可以增加和删除</a:t>
            </a:r>
            <a:r>
              <a:rPr lang="en-US" altLang="zh-CN" sz="1200" kern="1200" baseline="0" dirty="0" err="1">
                <a:solidFill>
                  <a:schemeClr val="tx1"/>
                </a:solidFill>
                <a:effectLst/>
                <a:latin typeface="Calibri" panose="020F0502020204030204" pitchFamily="34" charset="0"/>
                <a:ea typeface="宋体" panose="02010600030101010101" pitchFamily="2" charset="-122"/>
                <a:cs typeface="+mn-cs"/>
              </a:rPr>
              <a:t>netfilter</a:t>
            </a:r>
            <a:r>
              <a:rPr lang="zh-CN" altLang="en-US" sz="1200" kern="1200" baseline="0" dirty="0">
                <a:solidFill>
                  <a:schemeClr val="tx1"/>
                </a:solidFill>
                <a:effectLst/>
                <a:latin typeface="Calibri" panose="020F0502020204030204" pitchFamily="34" charset="0"/>
                <a:ea typeface="宋体" panose="02010600030101010101" pitchFamily="2" charset="-122"/>
                <a:cs typeface="+mn-cs"/>
              </a:rPr>
              <a:t>规则，列出统计信息，增加一个表，对表中计数器清零等。</a:t>
            </a:r>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a:t>
            </a:fld>
            <a:endParaRPr lang="en-US" altLang="zh-CN"/>
          </a:p>
        </p:txBody>
      </p:sp>
    </p:spTree>
    <p:extLst>
      <p:ext uri="{BB962C8B-B14F-4D97-AF65-F5344CB8AC3E}">
        <p14:creationId xmlns:p14="http://schemas.microsoft.com/office/powerpoint/2010/main" val="38293119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在内核函数调用之后，</a:t>
            </a:r>
            <a:r>
              <a:rPr kumimoji="1" lang="en-US" altLang="zh-CN" sz="1200" b="0" i="0" kern="1200" dirty="0">
                <a:solidFill>
                  <a:schemeClr val="tx1"/>
                </a:solidFill>
                <a:effectLst/>
                <a:latin typeface="Times New Roman" pitchFamily="18" charset="0"/>
                <a:ea typeface="宋体" pitchFamily="2" charset="-122"/>
                <a:cs typeface="+mn-cs"/>
              </a:rPr>
              <a:t>R1 - R5</a:t>
            </a:r>
            <a:r>
              <a:rPr kumimoji="1" lang="zh-CN" altLang="en-US" sz="1200" b="0" i="0" kern="1200" dirty="0">
                <a:solidFill>
                  <a:schemeClr val="tx1"/>
                </a:solidFill>
                <a:effectLst/>
                <a:latin typeface="Times New Roman" pitchFamily="18" charset="0"/>
                <a:ea typeface="宋体" pitchFamily="2" charset="-122"/>
                <a:cs typeface="+mn-cs"/>
              </a:rPr>
              <a:t>被重置为不可读，</a:t>
            </a:r>
            <a:r>
              <a:rPr kumimoji="1" lang="en-US" altLang="zh-CN" sz="1200" b="0" i="0" kern="1200" dirty="0">
                <a:solidFill>
                  <a:schemeClr val="tx1"/>
                </a:solidFill>
                <a:effectLst/>
                <a:latin typeface="Times New Roman" pitchFamily="18" charset="0"/>
                <a:ea typeface="宋体" pitchFamily="2" charset="-122"/>
                <a:cs typeface="+mn-cs"/>
              </a:rPr>
              <a:t>R0</a:t>
            </a:r>
            <a:r>
              <a:rPr kumimoji="1" lang="zh-CN" altLang="en-US" sz="1200" b="0" i="0" kern="1200" dirty="0">
                <a:solidFill>
                  <a:schemeClr val="tx1"/>
                </a:solidFill>
                <a:effectLst/>
                <a:latin typeface="Times New Roman" pitchFamily="18" charset="0"/>
                <a:ea typeface="宋体" pitchFamily="2" charset="-122"/>
                <a:cs typeface="+mn-cs"/>
              </a:rPr>
              <a:t>有函数的返回值。因为</a:t>
            </a:r>
            <a:r>
              <a:rPr kumimoji="1" lang="en-US" altLang="zh-CN" sz="1200" b="0" i="0" kern="1200" dirty="0">
                <a:solidFill>
                  <a:schemeClr val="tx1"/>
                </a:solidFill>
                <a:effectLst/>
                <a:latin typeface="Times New Roman" pitchFamily="18" charset="0"/>
                <a:ea typeface="宋体" pitchFamily="2" charset="-122"/>
                <a:cs typeface="+mn-cs"/>
              </a:rPr>
              <a:t>R6 - R9</a:t>
            </a:r>
            <a:r>
              <a:rPr kumimoji="1" lang="zh-CN" altLang="en-US" sz="1200" b="0" i="0" kern="1200" dirty="0">
                <a:solidFill>
                  <a:schemeClr val="tx1"/>
                </a:solidFill>
                <a:effectLst/>
                <a:latin typeface="Times New Roman" pitchFamily="18" charset="0"/>
                <a:ea typeface="宋体" pitchFamily="2" charset="-122"/>
                <a:cs typeface="+mn-cs"/>
              </a:rPr>
              <a:t>是被调用保护，它们的状态在整个调用中需要被保护。</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在</a:t>
            </a:r>
            <a:r>
              <a:rPr kumimoji="1" lang="en-US" altLang="zh-CN" sz="1200" b="0" i="0" kern="1200" dirty="0">
                <a:solidFill>
                  <a:schemeClr val="tx1"/>
                </a:solidFill>
                <a:effectLst/>
                <a:latin typeface="Times New Roman" pitchFamily="18" charset="0"/>
                <a:ea typeface="宋体" pitchFamily="2" charset="-122"/>
                <a:cs typeface="+mn-cs"/>
              </a:rPr>
              <a:t>64</a:t>
            </a:r>
            <a:r>
              <a:rPr kumimoji="1" lang="zh-CN" altLang="en-US" sz="1200" b="0" i="0" kern="1200" dirty="0">
                <a:solidFill>
                  <a:schemeClr val="tx1"/>
                </a:solidFill>
                <a:effectLst/>
                <a:latin typeface="Times New Roman" pitchFamily="18" charset="0"/>
                <a:ea typeface="宋体" pitchFamily="2" charset="-122"/>
                <a:cs typeface="+mn-cs"/>
              </a:rPr>
              <a:t>位体系结构上，所有到</a:t>
            </a:r>
            <a:r>
              <a:rPr kumimoji="1" lang="en-US" altLang="zh-CN" sz="1200" b="0" i="0" kern="1200" dirty="0">
                <a:solidFill>
                  <a:schemeClr val="tx1"/>
                </a:solidFill>
                <a:effectLst/>
                <a:latin typeface="Times New Roman" pitchFamily="18" charset="0"/>
                <a:ea typeface="宋体" pitchFamily="2" charset="-122"/>
                <a:cs typeface="+mn-cs"/>
              </a:rPr>
              <a:t>HW</a:t>
            </a:r>
            <a:r>
              <a:rPr kumimoji="1" lang="zh-CN" altLang="en-US" sz="1200" b="0" i="0" kern="1200" dirty="0">
                <a:solidFill>
                  <a:schemeClr val="tx1"/>
                </a:solidFill>
                <a:effectLst/>
                <a:latin typeface="Times New Roman" pitchFamily="18" charset="0"/>
                <a:ea typeface="宋体" pitchFamily="2" charset="-122"/>
                <a:cs typeface="+mn-cs"/>
              </a:rPr>
              <a:t>的寄存器映射都是一对一的。例如，</a:t>
            </a:r>
            <a:r>
              <a:rPr kumimoji="1" lang="en-US" altLang="zh-CN" sz="1200" b="0" i="0" kern="1200" dirty="0">
                <a:solidFill>
                  <a:schemeClr val="tx1"/>
                </a:solidFill>
                <a:effectLst/>
                <a:latin typeface="Times New Roman" pitchFamily="18" charset="0"/>
                <a:ea typeface="宋体" pitchFamily="2" charset="-122"/>
                <a:cs typeface="+mn-cs"/>
              </a:rPr>
              <a:t>x86_64 JIT</a:t>
            </a:r>
            <a:r>
              <a:rPr kumimoji="1" lang="zh-CN" altLang="en-US" sz="1200" b="0" i="0" kern="1200" dirty="0">
                <a:solidFill>
                  <a:schemeClr val="tx1"/>
                </a:solidFill>
                <a:effectLst/>
                <a:latin typeface="Times New Roman" pitchFamily="18" charset="0"/>
                <a:ea typeface="宋体" pitchFamily="2" charset="-122"/>
                <a:cs typeface="+mn-cs"/>
              </a:rPr>
              <a:t>编译器可以将它们映射为这个</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R0-R5</a:t>
            </a:r>
            <a:r>
              <a:rPr kumimoji="1" lang="zh-CN" altLang="en-US" dirty="0"/>
              <a:t>是暂存寄存器，所以</a:t>
            </a:r>
            <a:r>
              <a:rPr kumimoji="1" lang="en-US" altLang="zh-CN" dirty="0"/>
              <a:t>eBPF</a:t>
            </a:r>
            <a:r>
              <a:rPr kumimoji="1" lang="zh-CN" altLang="en-US" dirty="0"/>
              <a:t>程序需要在两次调用之间保护它们。</a:t>
            </a:r>
            <a:r>
              <a:rPr kumimoji="1" lang="zh-CN" altLang="en-US" sz="1200" b="0" i="0" kern="1200" dirty="0">
                <a:solidFill>
                  <a:schemeClr val="tx1"/>
                </a:solidFill>
                <a:effectLst/>
                <a:latin typeface="Times New Roman" pitchFamily="18" charset="0"/>
                <a:ea typeface="宋体" pitchFamily="2" charset="-122"/>
                <a:cs typeface="+mn-cs"/>
              </a:rPr>
              <a:t>在函数调用之后，寄存器</a:t>
            </a:r>
            <a:r>
              <a:rPr kumimoji="1" lang="en-US" altLang="zh-CN" sz="1200" b="0" i="0" kern="1200" dirty="0">
                <a:solidFill>
                  <a:schemeClr val="tx1"/>
                </a:solidFill>
                <a:effectLst/>
                <a:latin typeface="Times New Roman" pitchFamily="18" charset="0"/>
                <a:ea typeface="宋体" pitchFamily="2" charset="-122"/>
                <a:cs typeface="+mn-cs"/>
              </a:rPr>
              <a:t>R1-R5</a:t>
            </a:r>
            <a:r>
              <a:rPr kumimoji="1" lang="zh-CN" altLang="en-US" sz="1200" b="0" i="0" kern="1200" dirty="0">
                <a:solidFill>
                  <a:schemeClr val="tx1"/>
                </a:solidFill>
                <a:effectLst/>
                <a:latin typeface="Times New Roman" pitchFamily="18" charset="0"/>
                <a:ea typeface="宋体" pitchFamily="2" charset="-122"/>
                <a:cs typeface="+mn-cs"/>
              </a:rPr>
              <a:t>包含垃圾值不能读取。一个内部</a:t>
            </a:r>
            <a:r>
              <a:rPr kumimoji="1" lang="en-US" altLang="zh-CN" sz="1200" b="0" i="0" kern="1200" dirty="0">
                <a:solidFill>
                  <a:schemeClr val="tx1"/>
                </a:solidFill>
                <a:effectLst/>
                <a:latin typeface="Times New Roman" pitchFamily="18" charset="0"/>
                <a:ea typeface="宋体" pitchFamily="2" charset="-122"/>
                <a:cs typeface="+mn-cs"/>
              </a:rPr>
              <a:t>eBPF</a:t>
            </a:r>
            <a:r>
              <a:rPr kumimoji="1" lang="zh-CN" altLang="en-US" sz="1200" b="0" i="0" kern="1200" dirty="0">
                <a:solidFill>
                  <a:schemeClr val="tx1"/>
                </a:solidFill>
                <a:effectLst/>
                <a:latin typeface="Times New Roman" pitchFamily="18" charset="0"/>
                <a:ea typeface="宋体" pitchFamily="2" charset="-122"/>
                <a:cs typeface="+mn-cs"/>
              </a:rPr>
              <a:t>校验器会用来验证</a:t>
            </a:r>
            <a:r>
              <a:rPr kumimoji="1" lang="en-US" altLang="zh-CN" sz="1200" b="0" i="0" kern="1200" dirty="0">
                <a:solidFill>
                  <a:schemeClr val="tx1"/>
                </a:solidFill>
                <a:effectLst/>
                <a:latin typeface="Times New Roman" pitchFamily="18" charset="0"/>
                <a:ea typeface="宋体" pitchFamily="2" charset="-122"/>
                <a:cs typeface="+mn-cs"/>
              </a:rPr>
              <a:t>eBPF</a:t>
            </a:r>
            <a:r>
              <a:rPr kumimoji="1" lang="zh-CN" altLang="en-US" sz="1200" b="0" i="0" kern="1200" dirty="0">
                <a:solidFill>
                  <a:schemeClr val="tx1"/>
                </a:solidFill>
                <a:effectLst/>
                <a:latin typeface="Times New Roman" pitchFamily="18" charset="0"/>
                <a:ea typeface="宋体" pitchFamily="2" charset="-122"/>
                <a:cs typeface="+mn-cs"/>
              </a:rPr>
              <a:t>程序。</a:t>
            </a: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71</a:t>
            </a:fld>
            <a:endParaRPr lang="en-US" altLang="zh-CN"/>
          </a:p>
        </p:txBody>
      </p:sp>
    </p:spTree>
    <p:extLst>
      <p:ext uri="{BB962C8B-B14F-4D97-AF65-F5344CB8AC3E}">
        <p14:creationId xmlns:p14="http://schemas.microsoft.com/office/powerpoint/2010/main" val="11549551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由</a:t>
            </a:r>
            <a:r>
              <a:rPr kumimoji="1" lang="en-US" altLang="zh-CN" sz="1200" b="0" i="0" kern="1200" dirty="0">
                <a:solidFill>
                  <a:schemeClr val="tx1"/>
                </a:solidFill>
                <a:effectLst/>
                <a:latin typeface="Times New Roman" pitchFamily="18" charset="0"/>
                <a:ea typeface="宋体" pitchFamily="2" charset="-122"/>
                <a:cs typeface="+mn-cs"/>
              </a:rPr>
              <a:t>eBPF</a:t>
            </a:r>
            <a:r>
              <a:rPr kumimoji="1" lang="zh-CN" altLang="en-US" sz="1200" b="0" i="0" kern="1200" dirty="0">
                <a:solidFill>
                  <a:schemeClr val="tx1"/>
                </a:solidFill>
                <a:effectLst/>
                <a:latin typeface="Times New Roman" pitchFamily="18" charset="0"/>
                <a:ea typeface="宋体" pitchFamily="2" charset="-122"/>
                <a:cs typeface="+mn-cs"/>
              </a:rPr>
              <a:t>开始，</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程序开始有分类了，通过 </a:t>
            </a:r>
            <a:r>
              <a:rPr kumimoji="1" lang="en-US" altLang="zh-CN" sz="1200" b="0" i="0" kern="1200" dirty="0" err="1">
                <a:solidFill>
                  <a:schemeClr val="tx1"/>
                </a:solidFill>
                <a:effectLst/>
                <a:latin typeface="Times New Roman" pitchFamily="18" charset="0"/>
                <a:ea typeface="宋体" pitchFamily="2" charset="-122"/>
                <a:cs typeface="+mn-cs"/>
              </a:rPr>
              <a:t>bpf_load_program</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的参数 </a:t>
            </a:r>
            <a:r>
              <a:rPr kumimoji="1" lang="en-US" altLang="zh-CN" sz="1200" b="0" i="0" kern="1200" dirty="0" err="1">
                <a:solidFill>
                  <a:schemeClr val="tx1"/>
                </a:solidFill>
                <a:effectLst/>
                <a:latin typeface="Times New Roman" pitchFamily="18" charset="0"/>
                <a:ea typeface="宋体" pitchFamily="2" charset="-122"/>
                <a:cs typeface="+mn-cs"/>
              </a:rPr>
              <a:t>bpf_prog_type</a:t>
            </a:r>
            <a:endParaRPr kumimoji="1"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72</a:t>
            </a:fld>
            <a:endParaRPr lang="en-US" altLang="zh-CN"/>
          </a:p>
        </p:txBody>
      </p:sp>
    </p:spTree>
    <p:extLst>
      <p:ext uri="{BB962C8B-B14F-4D97-AF65-F5344CB8AC3E}">
        <p14:creationId xmlns:p14="http://schemas.microsoft.com/office/powerpoint/2010/main" val="22472882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在</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代码进内核之后，</a:t>
            </a:r>
            <a:r>
              <a:rPr kumimoji="1" lang="en-US" altLang="zh-CN" sz="1200" b="0" i="0" kern="1200" dirty="0" err="1">
                <a:solidFill>
                  <a:schemeClr val="tx1"/>
                </a:solidFill>
                <a:effectLst/>
                <a:latin typeface="Times New Roman" pitchFamily="18" charset="0"/>
                <a:ea typeface="宋体" pitchFamily="2" charset="-122"/>
                <a:cs typeface="+mn-cs"/>
              </a:rPr>
              <a:t>cBPF</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和内核通讯的方式是 </a:t>
            </a:r>
            <a:r>
              <a:rPr kumimoji="1" lang="en-US" altLang="zh-CN" sz="1200" b="0" i="0" kern="1200" dirty="0" err="1">
                <a:solidFill>
                  <a:schemeClr val="tx1"/>
                </a:solidFill>
                <a:effectLst/>
                <a:latin typeface="Times New Roman" pitchFamily="18" charset="0"/>
                <a:ea typeface="宋体" pitchFamily="2" charset="-122"/>
                <a:cs typeface="+mn-cs"/>
              </a:rPr>
              <a:t>recv</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；而 </a:t>
            </a:r>
            <a:r>
              <a:rPr kumimoji="1" lang="en-US" altLang="zh-CN" sz="1200" b="0" i="0" kern="1200" dirty="0">
                <a:solidFill>
                  <a:schemeClr val="tx1"/>
                </a:solidFill>
                <a:effectLst/>
                <a:latin typeface="Times New Roman" pitchFamily="18" charset="0"/>
                <a:ea typeface="宋体" pitchFamily="2" charset="-122"/>
                <a:cs typeface="+mn-cs"/>
              </a:rPr>
              <a:t>eBPF </a:t>
            </a:r>
            <a:r>
              <a:rPr kumimoji="1" lang="zh-CN" altLang="en-US" sz="1200" b="0" i="0" kern="1200" dirty="0">
                <a:solidFill>
                  <a:schemeClr val="tx1"/>
                </a:solidFill>
                <a:effectLst/>
                <a:latin typeface="Times New Roman" pitchFamily="18" charset="0"/>
                <a:ea typeface="宋体" pitchFamily="2" charset="-122"/>
                <a:cs typeface="+mn-cs"/>
              </a:rPr>
              <a:t>则将 </a:t>
            </a:r>
            <a:r>
              <a:rPr kumimoji="1" lang="en-US" altLang="zh-CN" sz="1200" b="0" i="0" kern="1200" dirty="0">
                <a:solidFill>
                  <a:schemeClr val="tx1"/>
                </a:solidFill>
                <a:effectLst/>
                <a:latin typeface="Times New Roman" pitchFamily="18" charset="0"/>
                <a:ea typeface="宋体" pitchFamily="2" charset="-122"/>
                <a:cs typeface="+mn-cs"/>
              </a:rPr>
              <a:t>socket </a:t>
            </a:r>
            <a:r>
              <a:rPr kumimoji="1" lang="zh-CN" altLang="en-US" sz="1200" b="0" i="0" kern="1200" dirty="0">
                <a:solidFill>
                  <a:schemeClr val="tx1"/>
                </a:solidFill>
                <a:effectLst/>
                <a:latin typeface="Times New Roman" pitchFamily="18" charset="0"/>
                <a:ea typeface="宋体" pitchFamily="2" charset="-122"/>
                <a:cs typeface="+mn-cs"/>
              </a:rPr>
              <a:t>丢到一边，使用一种名为 </a:t>
            </a:r>
            <a:r>
              <a:rPr kumimoji="1" lang="en-US" altLang="zh-CN" sz="1200" b="0" i="0" kern="1200" dirty="0">
                <a:solidFill>
                  <a:schemeClr val="tx1"/>
                </a:solidFill>
                <a:effectLst/>
                <a:latin typeface="Times New Roman" pitchFamily="18" charset="0"/>
                <a:ea typeface="宋体" pitchFamily="2" charset="-122"/>
                <a:cs typeface="+mn-cs"/>
              </a:rPr>
              <a:t>map </a:t>
            </a:r>
            <a:r>
              <a:rPr kumimoji="1" lang="zh-CN" altLang="en-US" sz="1200" b="0" i="0" kern="1200" dirty="0">
                <a:solidFill>
                  <a:schemeClr val="tx1"/>
                </a:solidFill>
                <a:effectLst/>
                <a:latin typeface="Times New Roman" pitchFamily="18" charset="0"/>
                <a:ea typeface="宋体" pitchFamily="2" charset="-122"/>
                <a:cs typeface="+mn-cs"/>
              </a:rPr>
              <a:t>的全新机制和内核通讯，其大致原理下图所示</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pitchFamily="2" charset="-122"/>
              <a:cs typeface="+mn-cs"/>
            </a:endParaRPr>
          </a:p>
          <a:p>
            <a:pPr fontAlgn="base"/>
            <a:r>
              <a:rPr kumimoji="1" lang="zh-CN" altLang="en-US" sz="1200" b="0" i="0" kern="1200" dirty="0">
                <a:solidFill>
                  <a:schemeClr val="tx1"/>
                </a:solidFill>
                <a:effectLst/>
                <a:latin typeface="Times New Roman" pitchFamily="18" charset="0"/>
                <a:ea typeface="宋体" pitchFamily="2" charset="-122"/>
                <a:cs typeface="+mn-cs"/>
              </a:rPr>
              <a:t>这套设计本身不复杂：位于用户空间中的应用在内核中辟出一块空间建立起一个数据库用以和 </a:t>
            </a:r>
            <a:r>
              <a:rPr kumimoji="1" lang="en-US" altLang="zh-CN" sz="1200" b="0" i="0" kern="1200" dirty="0">
                <a:solidFill>
                  <a:schemeClr val="tx1"/>
                </a:solidFill>
                <a:effectLst/>
                <a:latin typeface="Times New Roman" pitchFamily="18" charset="0"/>
                <a:ea typeface="宋体" pitchFamily="2" charset="-122"/>
                <a:cs typeface="+mn-cs"/>
              </a:rPr>
              <a:t>eBPF </a:t>
            </a:r>
            <a:r>
              <a:rPr kumimoji="1" lang="zh-CN" altLang="en-US" sz="1200" b="0" i="0" kern="1200" dirty="0">
                <a:solidFill>
                  <a:schemeClr val="tx1"/>
                </a:solidFill>
                <a:effectLst/>
                <a:latin typeface="Times New Roman" pitchFamily="18" charset="0"/>
                <a:ea typeface="宋体" pitchFamily="2" charset="-122"/>
                <a:cs typeface="+mn-cs"/>
              </a:rPr>
              <a:t>程序交互</a:t>
            </a:r>
            <a:r>
              <a:rPr kumimoji="1" lang="en-US" altLang="zh-CN"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bpf_create_map</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；数据库本身以 </a:t>
            </a:r>
            <a:r>
              <a:rPr kumimoji="1" lang="en-US" altLang="zh-CN" sz="1200" b="0" i="0" kern="1200" dirty="0">
                <a:solidFill>
                  <a:schemeClr val="tx1"/>
                </a:solidFill>
                <a:effectLst/>
                <a:latin typeface="Times New Roman" pitchFamily="18" charset="0"/>
                <a:ea typeface="宋体" pitchFamily="2" charset="-122"/>
                <a:cs typeface="+mn-cs"/>
              </a:rPr>
              <a:t>Key-Value </a:t>
            </a:r>
            <a:r>
              <a:rPr kumimoji="1" lang="zh-CN" altLang="en-US" sz="1200" b="0" i="0" kern="1200" dirty="0">
                <a:solidFill>
                  <a:schemeClr val="tx1"/>
                </a:solidFill>
                <a:effectLst/>
                <a:latin typeface="Times New Roman" pitchFamily="18" charset="0"/>
                <a:ea typeface="宋体" pitchFamily="2" charset="-122"/>
                <a:cs typeface="+mn-cs"/>
              </a:rPr>
              <a:t>的形式进行组织，无论是从用户空间还是内核空间都可以对其进行访问，两边有着相似的接口，最终在逻辑上也都殊途同归。</a:t>
            </a:r>
            <a:endParaRPr kumimoji="1" lang="en-US" altLang="zh-CN" sz="1200" b="0" i="0" kern="1200" dirty="0">
              <a:solidFill>
                <a:schemeClr val="tx1"/>
              </a:solidFill>
              <a:effectLst/>
              <a:latin typeface="Times New Roman" pitchFamily="18" charset="0"/>
              <a:ea typeface="宋体" pitchFamily="2" charset="-122"/>
              <a:cs typeface="+mn-cs"/>
            </a:endParaRPr>
          </a:p>
          <a:p>
            <a:pPr fontAlgn="base"/>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map”</a:t>
            </a:r>
            <a:r>
              <a:rPr kumimoji="1" lang="zh-CN" altLang="en-US" sz="1200" b="0" i="0" kern="1200" dirty="0">
                <a:solidFill>
                  <a:schemeClr val="tx1"/>
                </a:solidFill>
                <a:effectLst/>
                <a:latin typeface="Times New Roman" pitchFamily="18" charset="0"/>
                <a:ea typeface="宋体" pitchFamily="2" charset="-122"/>
                <a:cs typeface="+mn-cs"/>
              </a:rPr>
              <a:t>是用于在内核和用户空间之间共享不同类型数据的通用存储机制。</a:t>
            </a:r>
            <a:endParaRPr kumimoji="1" lang="en-US" altLang="zh-CN" sz="1200" b="0" i="0" kern="1200" dirty="0">
              <a:solidFill>
                <a:schemeClr val="tx1"/>
              </a:solidFill>
              <a:effectLst/>
              <a:latin typeface="Times New Roman" pitchFamily="18" charset="0"/>
              <a:ea typeface="宋体" pitchFamily="2" charset="-122"/>
              <a:cs typeface="+mn-cs"/>
            </a:endParaRPr>
          </a:p>
          <a:p>
            <a:pPr fontAlgn="base"/>
            <a:r>
              <a:rPr kumimoji="1" lang="zh-CN" altLang="en-US" sz="1200" b="0" i="0" kern="1200" dirty="0">
                <a:solidFill>
                  <a:schemeClr val="tx1"/>
                </a:solidFill>
                <a:effectLst/>
                <a:latin typeface="Times New Roman" pitchFamily="18" charset="0"/>
                <a:ea typeface="宋体" pitchFamily="2" charset="-122"/>
                <a:cs typeface="+mn-cs"/>
              </a:rPr>
              <a:t>不难发现，</a:t>
            </a:r>
            <a:r>
              <a:rPr kumimoji="1" lang="en-US" altLang="zh-CN" sz="1200" b="0" i="0" kern="1200" dirty="0">
                <a:solidFill>
                  <a:schemeClr val="tx1"/>
                </a:solidFill>
                <a:effectLst/>
                <a:latin typeface="Times New Roman" pitchFamily="18" charset="0"/>
                <a:ea typeface="宋体" pitchFamily="2" charset="-122"/>
                <a:cs typeface="+mn-cs"/>
              </a:rPr>
              <a:t>map </a:t>
            </a:r>
            <a:r>
              <a:rPr kumimoji="1" lang="zh-CN" altLang="en-US" sz="1200" b="0" i="0" kern="1200" dirty="0">
                <a:solidFill>
                  <a:schemeClr val="tx1"/>
                </a:solidFill>
                <a:effectLst/>
                <a:latin typeface="Times New Roman" pitchFamily="18" charset="0"/>
                <a:ea typeface="宋体" pitchFamily="2" charset="-122"/>
                <a:cs typeface="+mn-cs"/>
              </a:rPr>
              <a:t>带来的最大优势是效率：相对于 </a:t>
            </a:r>
            <a:r>
              <a:rPr kumimoji="1" lang="en-US" altLang="zh-CN" sz="1200" b="0" i="0" kern="1200" dirty="0" err="1">
                <a:solidFill>
                  <a:schemeClr val="tx1"/>
                </a:solidFill>
                <a:effectLst/>
                <a:latin typeface="Times New Roman" pitchFamily="18" charset="0"/>
                <a:ea typeface="宋体" pitchFamily="2" charset="-122"/>
                <a:cs typeface="+mn-cs"/>
              </a:rPr>
              <a:t>cBPF</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一言不合就把一个通信报文从内核空间丢出来的豪放，</a:t>
            </a:r>
            <a:r>
              <a:rPr kumimoji="1" lang="en-US" altLang="zh-CN" sz="1200" b="0" i="0" kern="1200" dirty="0">
                <a:solidFill>
                  <a:schemeClr val="tx1"/>
                </a:solidFill>
                <a:effectLst/>
                <a:latin typeface="Times New Roman" pitchFamily="18" charset="0"/>
                <a:ea typeface="宋体" pitchFamily="2" charset="-122"/>
                <a:cs typeface="+mn-cs"/>
              </a:rPr>
              <a:t>map </a:t>
            </a:r>
            <a:r>
              <a:rPr kumimoji="1" lang="zh-CN" altLang="en-US" sz="1200" b="0" i="0" kern="1200" dirty="0">
                <a:solidFill>
                  <a:schemeClr val="tx1"/>
                </a:solidFill>
                <a:effectLst/>
                <a:latin typeface="Times New Roman" pitchFamily="18" charset="0"/>
                <a:ea typeface="宋体" pitchFamily="2" charset="-122"/>
                <a:cs typeface="+mn-cs"/>
              </a:rPr>
              <a:t>机制下的通讯耗费就要小家碧玉的多了。</a:t>
            </a:r>
            <a:endParaRPr kumimoji="1" lang="en-US" altLang="zh-CN" sz="1200" b="0" i="0" kern="1200" dirty="0">
              <a:solidFill>
                <a:schemeClr val="tx1"/>
              </a:solidFill>
              <a:effectLst/>
              <a:latin typeface="Times New Roman" pitchFamily="18" charset="0"/>
              <a:ea typeface="宋体" pitchFamily="2" charset="-122"/>
              <a:cs typeface="+mn-cs"/>
            </a:endParaRPr>
          </a:p>
          <a:p>
            <a:pPr fontAlgn="base"/>
            <a:r>
              <a:rPr kumimoji="1" lang="en-US" altLang="zh-CN" sz="1200" b="0" i="0" kern="1200" dirty="0">
                <a:solidFill>
                  <a:schemeClr val="tx1"/>
                </a:solidFill>
                <a:effectLst/>
                <a:latin typeface="Times New Roman" pitchFamily="18" charset="0"/>
                <a:ea typeface="宋体" pitchFamily="2" charset="-122"/>
                <a:cs typeface="+mn-cs"/>
              </a:rPr>
              <a:t>map </a:t>
            </a:r>
            <a:r>
              <a:rPr kumimoji="1" lang="zh-CN" altLang="en-US" sz="1200" b="0" i="0" kern="1200" dirty="0">
                <a:solidFill>
                  <a:schemeClr val="tx1"/>
                </a:solidFill>
                <a:effectLst/>
                <a:latin typeface="Times New Roman" pitchFamily="18" charset="0"/>
                <a:ea typeface="宋体" pitchFamily="2" charset="-122"/>
                <a:cs typeface="+mn-cs"/>
              </a:rPr>
              <a:t>机制解决的另一个问题是通信数据的多样性问题。</a:t>
            </a:r>
            <a:r>
              <a:rPr kumimoji="1" lang="en-US" altLang="zh-CN" sz="1200" b="0" i="0" kern="1200" dirty="0" err="1">
                <a:solidFill>
                  <a:schemeClr val="tx1"/>
                </a:solidFill>
                <a:effectLst/>
                <a:latin typeface="Times New Roman" pitchFamily="18" charset="0"/>
                <a:ea typeface="宋体" pitchFamily="2" charset="-122"/>
                <a:cs typeface="+mn-cs"/>
              </a:rPr>
              <a:t>cBPF</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所覆盖的功能范围很简单，无外乎是网络监控和 </a:t>
            </a:r>
            <a:r>
              <a:rPr kumimoji="1" lang="en-US" altLang="zh-CN" sz="1200" b="0" i="0" kern="1200" dirty="0" err="1">
                <a:solidFill>
                  <a:schemeClr val="tx1"/>
                </a:solidFill>
                <a:effectLst/>
                <a:latin typeface="Times New Roman" pitchFamily="18" charset="0"/>
                <a:ea typeface="宋体" pitchFamily="2" charset="-122"/>
                <a:cs typeface="+mn-cs"/>
              </a:rPr>
              <a:t>seccomp</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两块，数据接口设计的粗放一点也就算了；而 </a:t>
            </a:r>
            <a:r>
              <a:rPr kumimoji="1" lang="en-US" altLang="zh-CN" sz="1200" b="0" i="0" kern="1200" dirty="0">
                <a:solidFill>
                  <a:schemeClr val="tx1"/>
                </a:solidFill>
                <a:effectLst/>
                <a:latin typeface="Times New Roman" pitchFamily="18" charset="0"/>
                <a:ea typeface="宋体" pitchFamily="2" charset="-122"/>
                <a:cs typeface="+mn-cs"/>
              </a:rPr>
              <a:t>eBPF </a:t>
            </a:r>
            <a:r>
              <a:rPr kumimoji="1" lang="zh-CN" altLang="en-US" sz="1200" b="0" i="0" kern="1200" dirty="0">
                <a:solidFill>
                  <a:schemeClr val="tx1"/>
                </a:solidFill>
                <a:effectLst/>
                <a:latin typeface="Times New Roman" pitchFamily="18" charset="0"/>
                <a:ea typeface="宋体" pitchFamily="2" charset="-122"/>
                <a:cs typeface="+mn-cs"/>
              </a:rPr>
              <a:t>的利用范围则要广的多，性能调优、内核监控、流量控制什么的应有尽有，数据接口的多样性设计就显得很必要了</a:t>
            </a:r>
            <a:endParaRPr kumimoji="1" lang="en-US" altLang="zh-CN" sz="1200" b="0" i="0" kern="1200" dirty="0">
              <a:solidFill>
                <a:schemeClr val="tx1"/>
              </a:solidFill>
              <a:effectLst/>
              <a:latin typeface="Times New Roman" pitchFamily="18" charset="0"/>
              <a:ea typeface="宋体" pitchFamily="2" charset="-122"/>
              <a:cs typeface="+mn-cs"/>
            </a:endParaRPr>
          </a:p>
          <a:p>
            <a:pPr fontAlgn="base"/>
            <a:r>
              <a:rPr kumimoji="1" lang="en-US" altLang="zh-CN" sz="1200" b="0" i="0" kern="1200" dirty="0">
                <a:solidFill>
                  <a:schemeClr val="tx1"/>
                </a:solidFill>
                <a:effectLst/>
                <a:latin typeface="Times New Roman" pitchFamily="18" charset="0"/>
                <a:ea typeface="宋体" pitchFamily="2" charset="-122"/>
                <a:cs typeface="+mn-cs"/>
              </a:rPr>
              <a:t>map</a:t>
            </a:r>
            <a:r>
              <a:rPr kumimoji="1" lang="zh-CN" altLang="en-US" sz="1200" b="0" i="0" kern="1200" dirty="0">
                <a:solidFill>
                  <a:schemeClr val="tx1"/>
                </a:solidFill>
                <a:effectLst/>
                <a:latin typeface="Times New Roman" pitchFamily="18" charset="0"/>
                <a:ea typeface="宋体" pitchFamily="2" charset="-122"/>
                <a:cs typeface="+mn-cs"/>
              </a:rPr>
              <a:t>的存取通过</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系统调用，它拥有以下命令：</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73</a:t>
            </a:fld>
            <a:endParaRPr lang="en-US" altLang="zh-CN"/>
          </a:p>
        </p:txBody>
      </p:sp>
    </p:spTree>
    <p:extLst>
      <p:ext uri="{BB962C8B-B14F-4D97-AF65-F5344CB8AC3E}">
        <p14:creationId xmlns:p14="http://schemas.microsoft.com/office/powerpoint/2010/main" val="38964501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下表中就列出了现有 </a:t>
            </a:r>
            <a:r>
              <a:rPr kumimoji="1" lang="en-US" altLang="zh-CN" sz="1200" b="0" i="0" kern="1200" dirty="0">
                <a:solidFill>
                  <a:schemeClr val="tx1"/>
                </a:solidFill>
                <a:effectLst/>
                <a:latin typeface="Times New Roman" pitchFamily="18" charset="0"/>
                <a:ea typeface="宋体" pitchFamily="2" charset="-122"/>
                <a:cs typeface="+mn-cs"/>
              </a:rPr>
              <a:t>eBPF </a:t>
            </a:r>
            <a:r>
              <a:rPr kumimoji="1" lang="zh-CN" altLang="en-US" sz="1200" b="0" i="0" kern="1200" dirty="0">
                <a:solidFill>
                  <a:schemeClr val="tx1"/>
                </a:solidFill>
                <a:effectLst/>
                <a:latin typeface="Times New Roman" pitchFamily="18" charset="0"/>
                <a:ea typeface="宋体" pitchFamily="2" charset="-122"/>
                <a:cs typeface="+mn-cs"/>
              </a:rPr>
              <a:t>中的 </a:t>
            </a:r>
            <a:r>
              <a:rPr kumimoji="1" lang="en-US" altLang="zh-CN" sz="1200" b="0" i="0" kern="1200" dirty="0">
                <a:solidFill>
                  <a:schemeClr val="tx1"/>
                </a:solidFill>
                <a:effectLst/>
                <a:latin typeface="Times New Roman" pitchFamily="18" charset="0"/>
                <a:ea typeface="宋体" pitchFamily="2" charset="-122"/>
                <a:cs typeface="+mn-cs"/>
              </a:rPr>
              <a:t>map </a:t>
            </a:r>
            <a:r>
              <a:rPr kumimoji="1" lang="zh-CN" altLang="en-US" sz="1200" b="0" i="0" kern="1200" dirty="0">
                <a:solidFill>
                  <a:schemeClr val="tx1"/>
                </a:solidFill>
                <a:effectLst/>
                <a:latin typeface="Times New Roman" pitchFamily="18" charset="0"/>
                <a:ea typeface="宋体" pitchFamily="2" charset="-122"/>
                <a:cs typeface="+mn-cs"/>
              </a:rPr>
              <a:t>机制中常见的数据类型：</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虽然目前</a:t>
            </a:r>
            <a:r>
              <a:rPr kumimoji="1" lang="en-US" altLang="zh-CN" sz="1200" b="0" i="0" kern="1200" dirty="0">
                <a:solidFill>
                  <a:schemeClr val="tx1"/>
                </a:solidFill>
                <a:effectLst/>
                <a:latin typeface="Times New Roman" pitchFamily="18" charset="0"/>
                <a:ea typeface="宋体" pitchFamily="2" charset="-122"/>
                <a:cs typeface="+mn-cs"/>
              </a:rPr>
              <a:t>eBPF</a:t>
            </a:r>
            <a:r>
              <a:rPr kumimoji="1" lang="zh-CN" altLang="en-US" sz="1200" b="0" i="0" kern="1200" dirty="0">
                <a:solidFill>
                  <a:schemeClr val="tx1"/>
                </a:solidFill>
                <a:effectLst/>
                <a:latin typeface="Times New Roman" pitchFamily="18" charset="0"/>
                <a:ea typeface="宋体" pitchFamily="2" charset="-122"/>
                <a:cs typeface="+mn-cs"/>
              </a:rPr>
              <a:t>支持多种</a:t>
            </a:r>
            <a:r>
              <a:rPr kumimoji="1" lang="en-US" altLang="zh-CN" sz="1200" b="0" i="0" kern="1200" dirty="0">
                <a:solidFill>
                  <a:schemeClr val="tx1"/>
                </a:solidFill>
                <a:effectLst/>
                <a:latin typeface="Times New Roman" pitchFamily="18" charset="0"/>
                <a:ea typeface="宋体" pitchFamily="2" charset="-122"/>
                <a:cs typeface="+mn-cs"/>
              </a:rPr>
              <a:t>map</a:t>
            </a:r>
            <a:r>
              <a:rPr kumimoji="1" lang="zh-CN" altLang="en-US" sz="1200" b="0" i="0" kern="1200" dirty="0">
                <a:solidFill>
                  <a:schemeClr val="tx1"/>
                </a:solidFill>
                <a:effectLst/>
                <a:latin typeface="Times New Roman" pitchFamily="18" charset="0"/>
                <a:ea typeface="宋体" pitchFamily="2" charset="-122"/>
                <a:cs typeface="+mn-cs"/>
              </a:rPr>
              <a:t>类型，但是从类型名字中可以看出，</a:t>
            </a:r>
            <a:r>
              <a:rPr kumimoji="1" lang="en-US" altLang="zh-CN" sz="1200" b="0" i="0" kern="1200" dirty="0">
                <a:solidFill>
                  <a:schemeClr val="tx1"/>
                </a:solidFill>
                <a:effectLst/>
                <a:latin typeface="Times New Roman" pitchFamily="18" charset="0"/>
                <a:ea typeface="宋体" pitchFamily="2" charset="-122"/>
                <a:cs typeface="+mn-cs"/>
              </a:rPr>
              <a:t>map</a:t>
            </a:r>
            <a:r>
              <a:rPr kumimoji="1" lang="zh-CN" altLang="en-US" sz="1200" b="0" i="0" kern="1200" dirty="0">
                <a:solidFill>
                  <a:schemeClr val="tx1"/>
                </a:solidFill>
                <a:effectLst/>
                <a:latin typeface="Times New Roman" pitchFamily="18" charset="0"/>
                <a:ea typeface="宋体" pitchFamily="2" charset="-122"/>
                <a:cs typeface="+mn-cs"/>
              </a:rPr>
              <a:t>类型可以分为</a:t>
            </a:r>
            <a:r>
              <a:rPr kumimoji="1" lang="en-US" altLang="zh-CN" sz="1200" b="0" i="0" kern="1200" dirty="0">
                <a:solidFill>
                  <a:schemeClr val="tx1"/>
                </a:solidFill>
                <a:effectLst/>
                <a:latin typeface="Times New Roman" pitchFamily="18" charset="0"/>
                <a:ea typeface="宋体" pitchFamily="2" charset="-122"/>
                <a:cs typeface="+mn-cs"/>
              </a:rPr>
              <a:t>hash</a:t>
            </a:r>
            <a:r>
              <a:rPr kumimoji="1" lang="zh-CN" altLang="en-US" sz="1200" b="0" i="0" kern="1200" dirty="0">
                <a:solidFill>
                  <a:schemeClr val="tx1"/>
                </a:solidFill>
                <a:effectLst/>
                <a:latin typeface="Times New Roman" pitchFamily="18" charset="0"/>
                <a:ea typeface="宋体" pitchFamily="2" charset="-122"/>
                <a:cs typeface="+mn-cs"/>
              </a:rPr>
              <a:t>和</a:t>
            </a:r>
            <a:r>
              <a:rPr kumimoji="1" lang="en-US" altLang="zh-CN" sz="1200" b="0" i="0" kern="1200" dirty="0">
                <a:solidFill>
                  <a:schemeClr val="tx1"/>
                </a:solidFill>
                <a:effectLst/>
                <a:latin typeface="Times New Roman" pitchFamily="18" charset="0"/>
                <a:ea typeface="宋体" pitchFamily="2" charset="-122"/>
                <a:cs typeface="+mn-cs"/>
              </a:rPr>
              <a:t>array</a:t>
            </a:r>
            <a:r>
              <a:rPr kumimoji="1" lang="zh-CN" altLang="en-US" sz="1200" b="0" i="0" kern="1200" dirty="0">
                <a:solidFill>
                  <a:schemeClr val="tx1"/>
                </a:solidFill>
                <a:effectLst/>
                <a:latin typeface="Times New Roman" pitchFamily="18" charset="0"/>
                <a:ea typeface="宋体" pitchFamily="2" charset="-122"/>
                <a:cs typeface="+mn-cs"/>
              </a:rPr>
              <a:t>两大类，也就对应了两种不同的实现方式。</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map </a:t>
            </a:r>
            <a:r>
              <a:rPr kumimoji="1" lang="zh-CN" altLang="en-US" sz="1200" b="0" i="0" kern="1200" dirty="0">
                <a:solidFill>
                  <a:schemeClr val="tx1"/>
                </a:solidFill>
                <a:effectLst/>
                <a:latin typeface="Times New Roman" pitchFamily="18" charset="0"/>
                <a:ea typeface="宋体" pitchFamily="2" charset="-122"/>
                <a:cs typeface="+mn-cs"/>
              </a:rPr>
              <a:t>还可以从用户空间通过文件描述符访问，可以在任意 </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程序以及用 户空间应用之间共享。</a:t>
            </a: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74</a:t>
            </a:fld>
            <a:endParaRPr lang="en-US" altLang="zh-CN"/>
          </a:p>
        </p:txBody>
      </p:sp>
    </p:spTree>
    <p:extLst>
      <p:ext uri="{BB962C8B-B14F-4D97-AF65-F5344CB8AC3E}">
        <p14:creationId xmlns:p14="http://schemas.microsoft.com/office/powerpoint/2010/main" val="8685806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75</a:t>
            </a:fld>
            <a:endParaRPr lang="en-US" altLang="zh-CN"/>
          </a:p>
        </p:txBody>
      </p:sp>
    </p:spTree>
    <p:extLst>
      <p:ext uri="{BB962C8B-B14F-4D97-AF65-F5344CB8AC3E}">
        <p14:creationId xmlns:p14="http://schemas.microsoft.com/office/powerpoint/2010/main" val="1081815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76</a:t>
            </a:fld>
            <a:endParaRPr lang="en-US" altLang="zh-CN"/>
          </a:p>
        </p:txBody>
      </p:sp>
    </p:spTree>
    <p:extLst>
      <p:ext uri="{BB962C8B-B14F-4D97-AF65-F5344CB8AC3E}">
        <p14:creationId xmlns:p14="http://schemas.microsoft.com/office/powerpoint/2010/main" val="3854204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77</a:t>
            </a:fld>
            <a:endParaRPr lang="en-US" altLang="zh-CN"/>
          </a:p>
        </p:txBody>
      </p:sp>
    </p:spTree>
    <p:extLst>
      <p:ext uri="{BB962C8B-B14F-4D97-AF65-F5344CB8AC3E}">
        <p14:creationId xmlns:p14="http://schemas.microsoft.com/office/powerpoint/2010/main" val="16911447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78</a:t>
            </a:fld>
            <a:endParaRPr lang="en-US" altLang="zh-CN"/>
          </a:p>
        </p:txBody>
      </p:sp>
    </p:spTree>
    <p:extLst>
      <p:ext uri="{BB962C8B-B14F-4D97-AF65-F5344CB8AC3E}">
        <p14:creationId xmlns:p14="http://schemas.microsoft.com/office/powerpoint/2010/main" val="37974253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struct </a:t>
            </a:r>
            <a:r>
              <a:rPr kumimoji="1" lang="en-US" altLang="zh-CN" sz="1200" b="0" i="0" kern="1200" dirty="0" err="1">
                <a:solidFill>
                  <a:schemeClr val="tx1"/>
                </a:solidFill>
                <a:effectLst/>
                <a:latin typeface="Times New Roman" pitchFamily="18" charset="0"/>
                <a:ea typeface="宋体" pitchFamily="2" charset="-122"/>
                <a:cs typeface="+mn-cs"/>
              </a:rPr>
              <a:t>bpf_prog</a:t>
            </a:r>
            <a:r>
              <a:rPr kumimoji="1" lang="en-US" altLang="zh-CN" sz="1200" b="0" i="0" kern="1200" dirty="0">
                <a:solidFill>
                  <a:schemeClr val="tx1"/>
                </a:solidFill>
                <a:effectLst/>
                <a:latin typeface="Times New Roman" pitchFamily="18" charset="0"/>
                <a:ea typeface="宋体" pitchFamily="2" charset="-122"/>
                <a:cs typeface="+mn-cs"/>
              </a:rPr>
              <a: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u16         pages;      /* </a:t>
            </a:r>
            <a:r>
              <a:rPr kumimoji="1" lang="zh-CN" altLang="en-US" sz="1200" b="0" i="0" kern="1200" dirty="0">
                <a:solidFill>
                  <a:schemeClr val="tx1"/>
                </a:solidFill>
                <a:effectLst/>
                <a:latin typeface="Times New Roman" pitchFamily="18" charset="0"/>
                <a:ea typeface="宋体" pitchFamily="2" charset="-122"/>
                <a:cs typeface="+mn-cs"/>
              </a:rPr>
              <a:t>分配</a:t>
            </a:r>
            <a:r>
              <a:rPr kumimoji="1" lang="en-US" altLang="zh-CN" sz="1200" b="0" i="0" kern="1200" dirty="0">
                <a:solidFill>
                  <a:schemeClr val="tx1"/>
                </a:solidFill>
                <a:effectLst/>
                <a:latin typeface="Times New Roman" pitchFamily="18" charset="0"/>
                <a:ea typeface="宋体" pitchFamily="2" charset="-122"/>
                <a:cs typeface="+mn-cs"/>
              </a:rPr>
              <a:t>page</a:t>
            </a:r>
            <a:r>
              <a:rPr kumimoji="1" lang="zh-CN" altLang="en-US" sz="1200" b="0" i="0" kern="1200" dirty="0">
                <a:solidFill>
                  <a:schemeClr val="tx1"/>
                </a:solidFill>
                <a:effectLst/>
                <a:latin typeface="Times New Roman" pitchFamily="18" charset="0"/>
                <a:ea typeface="宋体" pitchFamily="2" charset="-122"/>
                <a:cs typeface="+mn-cs"/>
              </a:rPr>
              <a:t>数 *</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u16         jited:1,    /* prog</a:t>
            </a:r>
            <a:r>
              <a:rPr kumimoji="1" lang="zh-CN" altLang="en-US" sz="1200" b="0" i="0" kern="1200" dirty="0">
                <a:solidFill>
                  <a:schemeClr val="tx1"/>
                </a:solidFill>
                <a:effectLst/>
                <a:latin typeface="Times New Roman" pitchFamily="18" charset="0"/>
                <a:ea typeface="宋体" pitchFamily="2" charset="-122"/>
                <a:cs typeface="+mn-cs"/>
              </a:rPr>
              <a:t>是否已经</a:t>
            </a:r>
            <a:r>
              <a:rPr kumimoji="1" lang="en-US" altLang="zh-CN" sz="1200" b="0" i="0" kern="1200" dirty="0" err="1">
                <a:solidFill>
                  <a:schemeClr val="tx1"/>
                </a:solidFill>
                <a:effectLst/>
                <a:latin typeface="Times New Roman" pitchFamily="18" charset="0"/>
                <a:ea typeface="宋体" pitchFamily="2" charset="-122"/>
                <a:cs typeface="+mn-cs"/>
              </a:rPr>
              <a:t>jit</a:t>
            </a:r>
            <a:r>
              <a:rPr kumimoji="1" lang="zh-CN" altLang="en-US" sz="1200" b="0" i="0" kern="1200" dirty="0">
                <a:solidFill>
                  <a:schemeClr val="tx1"/>
                </a:solidFill>
                <a:effectLst/>
                <a:latin typeface="Times New Roman" pitchFamily="18" charset="0"/>
                <a:ea typeface="宋体" pitchFamily="2" charset="-122"/>
                <a:cs typeface="+mn-cs"/>
              </a:rPr>
              <a:t>过*</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jit_requested:1,/* </a:t>
            </a:r>
            <a:r>
              <a:rPr kumimoji="1" lang="zh-CN" altLang="en-US" sz="1200" b="0" i="0" kern="1200" dirty="0">
                <a:solidFill>
                  <a:schemeClr val="tx1"/>
                </a:solidFill>
                <a:effectLst/>
                <a:latin typeface="Times New Roman" pitchFamily="18" charset="0"/>
                <a:ea typeface="宋体" pitchFamily="2" charset="-122"/>
                <a:cs typeface="+mn-cs"/>
              </a:rPr>
              <a:t>是否需要</a:t>
            </a:r>
            <a:r>
              <a:rPr kumimoji="1" lang="en-US" altLang="zh-CN" sz="1200" b="0" i="0" kern="1200" dirty="0" err="1">
                <a:solidFill>
                  <a:schemeClr val="tx1"/>
                </a:solidFill>
                <a:effectLst/>
                <a:latin typeface="Times New Roman" pitchFamily="18" charset="0"/>
                <a:ea typeface="宋体" pitchFamily="2" charset="-122"/>
                <a:cs typeface="+mn-cs"/>
              </a:rPr>
              <a:t>jit</a:t>
            </a:r>
            <a:r>
              <a:rPr kumimoji="1" lang="en-US" altLang="zh-CN" sz="1200" b="0" i="0" kern="1200" dirty="0">
                <a:solidFill>
                  <a:schemeClr val="tx1"/>
                </a:solidFill>
                <a:effectLst/>
                <a:latin typeface="Times New Roman" pitchFamily="18" charset="0"/>
                <a:ea typeface="宋体" pitchFamily="2" charset="-122"/>
                <a:cs typeface="+mn-cs"/>
              </a:rPr>
              <a: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undo_set_mem:1, /* Passed </a:t>
            </a:r>
            <a:r>
              <a:rPr kumimoji="1" lang="en-US" altLang="zh-CN" sz="1200" b="0" i="0" kern="1200" dirty="0" err="1">
                <a:solidFill>
                  <a:schemeClr val="tx1"/>
                </a:solidFill>
                <a:effectLst/>
                <a:latin typeface="Times New Roman" pitchFamily="18" charset="0"/>
                <a:ea typeface="宋体" pitchFamily="2" charset="-122"/>
                <a:cs typeface="+mn-cs"/>
              </a:rPr>
              <a:t>set_memory_ro</a:t>
            </a:r>
            <a:r>
              <a:rPr kumimoji="1" lang="en-US" altLang="zh-CN" sz="1200" b="0" i="0" kern="1200" dirty="0">
                <a:solidFill>
                  <a:schemeClr val="tx1"/>
                </a:solidFill>
                <a:effectLst/>
                <a:latin typeface="Times New Roman" pitchFamily="18" charset="0"/>
                <a:ea typeface="宋体" pitchFamily="2" charset="-122"/>
                <a:cs typeface="+mn-cs"/>
              </a:rPr>
              <a:t>() checkpoint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gpl_compatible:1, /* Is filter GPL compatible?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cb_access:1,    /* Is control block accessed?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dst_needed:1,   /* Do we need </a:t>
            </a:r>
            <a:r>
              <a:rPr kumimoji="1" lang="en-US" altLang="zh-CN" sz="1200" b="0" i="0" kern="1200" dirty="0" err="1">
                <a:solidFill>
                  <a:schemeClr val="tx1"/>
                </a:solidFill>
                <a:effectLst/>
                <a:latin typeface="Times New Roman" pitchFamily="18" charset="0"/>
                <a:ea typeface="宋体" pitchFamily="2" charset="-122"/>
                <a:cs typeface="+mn-cs"/>
              </a:rPr>
              <a:t>dst</a:t>
            </a:r>
            <a:r>
              <a:rPr kumimoji="1" lang="en-US" altLang="zh-CN" sz="1200" b="0" i="0" kern="1200" dirty="0">
                <a:solidFill>
                  <a:schemeClr val="tx1"/>
                </a:solidFill>
                <a:effectLst/>
                <a:latin typeface="Times New Roman" pitchFamily="18" charset="0"/>
                <a:ea typeface="宋体" pitchFamily="2" charset="-122"/>
                <a:cs typeface="+mn-cs"/>
              </a:rPr>
              <a:t> entry?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blinded:1,  /* </a:t>
            </a:r>
            <a:r>
              <a:rPr kumimoji="1" lang="zh-CN" altLang="en-US" sz="1200" b="0" i="0" kern="1200" dirty="0">
                <a:solidFill>
                  <a:schemeClr val="tx1"/>
                </a:solidFill>
                <a:effectLst/>
                <a:latin typeface="Times New Roman" pitchFamily="18" charset="0"/>
                <a:ea typeface="宋体" pitchFamily="2" charset="-122"/>
                <a:cs typeface="+mn-cs"/>
              </a:rPr>
              <a:t>常量致盲 *</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is_func:1,  /* </a:t>
            </a:r>
            <a:r>
              <a:rPr kumimoji="1" lang="en-US" altLang="zh-CN" sz="1200" b="0" i="0" kern="1200" dirty="0" err="1">
                <a:solidFill>
                  <a:schemeClr val="tx1"/>
                </a:solidFill>
                <a:effectLst/>
                <a:latin typeface="Times New Roman" pitchFamily="18" charset="0"/>
                <a:ea typeface="宋体" pitchFamily="2" charset="-122"/>
                <a:cs typeface="+mn-cs"/>
              </a:rPr>
              <a:t>ebpf</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func</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大多数情况是 *</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kprobe_override:1, /* </a:t>
            </a:r>
            <a:r>
              <a:rPr kumimoji="1" lang="zh-CN" altLang="en-US" sz="1200" b="0" i="0" kern="1200" dirty="0">
                <a:solidFill>
                  <a:schemeClr val="tx1"/>
                </a:solidFill>
                <a:effectLst/>
                <a:latin typeface="Times New Roman" pitchFamily="18" charset="0"/>
                <a:ea typeface="宋体" pitchFamily="2" charset="-122"/>
                <a:cs typeface="+mn-cs"/>
              </a:rPr>
              <a:t>是否是</a:t>
            </a:r>
            <a:r>
              <a:rPr kumimoji="1" lang="en-US" altLang="zh-CN" sz="1200" b="0" i="0" kern="1200" dirty="0" err="1">
                <a:solidFill>
                  <a:schemeClr val="tx1"/>
                </a:solidFill>
                <a:effectLst/>
                <a:latin typeface="Times New Roman" pitchFamily="18" charset="0"/>
                <a:ea typeface="宋体" pitchFamily="2" charset="-122"/>
                <a:cs typeface="+mn-cs"/>
              </a:rPr>
              <a:t>overrided</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kprobe</a:t>
            </a:r>
            <a:r>
              <a:rPr kumimoji="1" lang="en-US" altLang="zh-CN" sz="1200" b="0" i="0" kern="1200" dirty="0">
                <a:solidFill>
                  <a:schemeClr val="tx1"/>
                </a:solidFill>
                <a:effectLst/>
                <a:latin typeface="Times New Roman" pitchFamily="18" charset="0"/>
                <a:ea typeface="宋体" pitchFamily="2" charset="-122"/>
                <a:cs typeface="+mn-cs"/>
              </a:rPr>
              <a:t>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has_callchain_buf:1; /* </a:t>
            </a:r>
            <a:r>
              <a:rPr kumimoji="1" lang="en-US" altLang="zh-CN" sz="1200" b="0" i="0" kern="1200" dirty="0" err="1">
                <a:solidFill>
                  <a:schemeClr val="tx1"/>
                </a:solidFill>
                <a:effectLst/>
                <a:latin typeface="Times New Roman" pitchFamily="18" charset="0"/>
                <a:ea typeface="宋体" pitchFamily="2" charset="-122"/>
                <a:cs typeface="+mn-cs"/>
              </a:rPr>
              <a:t>callchain</a:t>
            </a:r>
            <a:r>
              <a:rPr kumimoji="1" lang="en-US" altLang="zh-CN" sz="1200" b="0" i="0" kern="1200" dirty="0">
                <a:solidFill>
                  <a:schemeClr val="tx1"/>
                </a:solidFill>
                <a:effectLst/>
                <a:latin typeface="Times New Roman" pitchFamily="18" charset="0"/>
                <a:ea typeface="宋体" pitchFamily="2" charset="-122"/>
                <a:cs typeface="+mn-cs"/>
              </a:rPr>
              <a:t> buffer allocated?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err="1">
                <a:solidFill>
                  <a:schemeClr val="tx1"/>
                </a:solidFill>
                <a:effectLst/>
                <a:latin typeface="Times New Roman" pitchFamily="18" charset="0"/>
                <a:ea typeface="宋体" pitchFamily="2" charset="-122"/>
                <a:cs typeface="+mn-cs"/>
              </a:rPr>
              <a:t>enum</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bpf_prog_type</a:t>
            </a:r>
            <a:r>
              <a:rPr kumimoji="1" lang="en-US" altLang="zh-CN" sz="1200" b="0" i="0" kern="1200" dirty="0">
                <a:solidFill>
                  <a:schemeClr val="tx1"/>
                </a:solidFill>
                <a:effectLst/>
                <a:latin typeface="Times New Roman" pitchFamily="18" charset="0"/>
                <a:ea typeface="宋体" pitchFamily="2" charset="-122"/>
                <a:cs typeface="+mn-cs"/>
              </a:rPr>
              <a:t>  type;       /* prog</a:t>
            </a:r>
            <a:r>
              <a:rPr kumimoji="1" lang="zh-CN" altLang="en-US" sz="1200" b="0" i="0" kern="1200" dirty="0">
                <a:solidFill>
                  <a:schemeClr val="tx1"/>
                </a:solidFill>
                <a:effectLst/>
                <a:latin typeface="Times New Roman" pitchFamily="18" charset="0"/>
                <a:ea typeface="宋体" pitchFamily="2" charset="-122"/>
                <a:cs typeface="+mn-cs"/>
              </a:rPr>
              <a:t>类型</a:t>
            </a:r>
            <a:r>
              <a:rPr kumimoji="1" lang="en-US" altLang="zh-CN"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eg</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kprobe</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err="1">
                <a:solidFill>
                  <a:schemeClr val="tx1"/>
                </a:solidFill>
                <a:effectLst/>
                <a:latin typeface="Times New Roman" pitchFamily="18" charset="0"/>
                <a:ea typeface="宋体" pitchFamily="2" charset="-122"/>
                <a:cs typeface="+mn-cs"/>
              </a:rPr>
              <a:t>tracepoint</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err="1">
                <a:solidFill>
                  <a:schemeClr val="tx1"/>
                </a:solidFill>
                <a:effectLst/>
                <a:latin typeface="Times New Roman" pitchFamily="18" charset="0"/>
                <a:ea typeface="宋体" pitchFamily="2" charset="-122"/>
                <a:cs typeface="+mn-cs"/>
              </a:rPr>
              <a:t>enum</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bpf_attach_type</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expected_attach_type</a:t>
            </a:r>
            <a:r>
              <a:rPr kumimoji="1" lang="en-US" altLang="zh-CN" sz="1200" b="0" i="0" kern="1200" dirty="0">
                <a:solidFill>
                  <a:schemeClr val="tx1"/>
                </a:solidFill>
                <a:effectLst/>
                <a:latin typeface="Times New Roman" pitchFamily="18" charset="0"/>
                <a:ea typeface="宋体" pitchFamily="2" charset="-122"/>
                <a:cs typeface="+mn-cs"/>
              </a:rPr>
              <a:t>; /* For some prog types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u32         </a:t>
            </a:r>
            <a:r>
              <a:rPr kumimoji="1" lang="en-US" altLang="zh-CN" sz="1200" b="0" i="0" kern="1200" dirty="0" err="1">
                <a:solidFill>
                  <a:schemeClr val="tx1"/>
                </a:solidFill>
                <a:effectLst/>
                <a:latin typeface="Times New Roman" pitchFamily="18" charset="0"/>
                <a:ea typeface="宋体" pitchFamily="2" charset="-122"/>
                <a:cs typeface="+mn-cs"/>
              </a:rPr>
              <a:t>len</a:t>
            </a:r>
            <a:r>
              <a:rPr kumimoji="1" lang="en-US" altLang="zh-CN" sz="1200" b="0" i="0" kern="1200" dirty="0">
                <a:solidFill>
                  <a:schemeClr val="tx1"/>
                </a:solidFill>
                <a:effectLst/>
                <a:latin typeface="Times New Roman" pitchFamily="18" charset="0"/>
                <a:ea typeface="宋体" pitchFamily="2" charset="-122"/>
                <a:cs typeface="+mn-cs"/>
              </a:rPr>
              <a:t>;        /* </a:t>
            </a:r>
            <a:r>
              <a:rPr kumimoji="1" lang="en-US" altLang="zh-CN" sz="1200" b="0" i="0" kern="1200" dirty="0" err="1">
                <a:solidFill>
                  <a:schemeClr val="tx1"/>
                </a:solidFill>
                <a:effectLst/>
                <a:latin typeface="Times New Roman" pitchFamily="18" charset="0"/>
                <a:ea typeface="宋体" pitchFamily="2" charset="-122"/>
                <a:cs typeface="+mn-cs"/>
              </a:rPr>
              <a:t>ebpf</a:t>
            </a:r>
            <a:r>
              <a:rPr kumimoji="1" lang="zh-CN" altLang="en-US" sz="1200" b="0" i="0" kern="1200" dirty="0">
                <a:solidFill>
                  <a:schemeClr val="tx1"/>
                </a:solidFill>
                <a:effectLst/>
                <a:latin typeface="Times New Roman" pitchFamily="18" charset="0"/>
                <a:ea typeface="宋体" pitchFamily="2" charset="-122"/>
                <a:cs typeface="+mn-cs"/>
              </a:rPr>
              <a:t>指令个数 *</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u32         </a:t>
            </a:r>
            <a:r>
              <a:rPr kumimoji="1" lang="en-US" altLang="zh-CN" sz="1200" b="0" i="0" kern="1200" dirty="0" err="1">
                <a:solidFill>
                  <a:schemeClr val="tx1"/>
                </a:solidFill>
                <a:effectLst/>
                <a:latin typeface="Times New Roman" pitchFamily="18" charset="0"/>
                <a:ea typeface="宋体" pitchFamily="2" charset="-122"/>
                <a:cs typeface="+mn-cs"/>
              </a:rPr>
              <a:t>jited_len</a:t>
            </a:r>
            <a:r>
              <a:rPr kumimoji="1" lang="en-US" altLang="zh-CN" sz="1200" b="0" i="0" kern="1200" dirty="0">
                <a:solidFill>
                  <a:schemeClr val="tx1"/>
                </a:solidFill>
                <a:effectLst/>
                <a:latin typeface="Times New Roman" pitchFamily="18" charset="0"/>
                <a:ea typeface="宋体" pitchFamily="2" charset="-122"/>
                <a:cs typeface="+mn-cs"/>
              </a:rPr>
              <a:t>;  /* </a:t>
            </a:r>
            <a:r>
              <a:rPr kumimoji="1" lang="en-US" altLang="zh-CN" sz="1200" b="0" i="0" kern="1200" dirty="0" err="1">
                <a:solidFill>
                  <a:schemeClr val="tx1"/>
                </a:solidFill>
                <a:effectLst/>
                <a:latin typeface="Times New Roman" pitchFamily="18" charset="0"/>
                <a:ea typeface="宋体" pitchFamily="2" charset="-122"/>
                <a:cs typeface="+mn-cs"/>
              </a:rPr>
              <a:t>ebpf</a:t>
            </a:r>
            <a:r>
              <a:rPr kumimoji="1" lang="zh-CN" altLang="en-US" sz="1200" b="0" i="0" kern="1200" dirty="0">
                <a:solidFill>
                  <a:schemeClr val="tx1"/>
                </a:solidFill>
                <a:effectLst/>
                <a:latin typeface="Times New Roman" pitchFamily="18" charset="0"/>
                <a:ea typeface="宋体" pitchFamily="2" charset="-122"/>
                <a:cs typeface="+mn-cs"/>
              </a:rPr>
              <a:t>汇编指令代码总长度 *</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u8          tag[BPF_TAG_SIZE];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struct </a:t>
            </a:r>
            <a:r>
              <a:rPr kumimoji="1" lang="en-US" altLang="zh-CN" sz="1200" b="0" i="0" kern="1200" dirty="0" err="1">
                <a:solidFill>
                  <a:schemeClr val="tx1"/>
                </a:solidFill>
                <a:effectLst/>
                <a:latin typeface="Times New Roman" pitchFamily="18" charset="0"/>
                <a:ea typeface="宋体" pitchFamily="2" charset="-122"/>
                <a:cs typeface="+mn-cs"/>
              </a:rPr>
              <a:t>bpf_prog_aux</a:t>
            </a:r>
            <a:r>
              <a:rPr kumimoji="1" lang="en-US" altLang="zh-CN" sz="1200" b="0" i="0" kern="1200" dirty="0">
                <a:solidFill>
                  <a:schemeClr val="tx1"/>
                </a:solidFill>
                <a:effectLst/>
                <a:latin typeface="Times New Roman" pitchFamily="18" charset="0"/>
                <a:ea typeface="宋体" pitchFamily="2" charset="-122"/>
                <a:cs typeface="+mn-cs"/>
              </a:rPr>
              <a:t> *aux;       /* Auxiliary fields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struct </a:t>
            </a:r>
            <a:r>
              <a:rPr kumimoji="1" lang="en-US" altLang="zh-CN" sz="1200" b="0" i="0" kern="1200" dirty="0" err="1">
                <a:solidFill>
                  <a:schemeClr val="tx1"/>
                </a:solidFill>
                <a:effectLst/>
                <a:latin typeface="Times New Roman" pitchFamily="18" charset="0"/>
                <a:ea typeface="宋体" pitchFamily="2" charset="-122"/>
                <a:cs typeface="+mn-cs"/>
              </a:rPr>
              <a:t>sock_fprog_kern</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orig_prog</a:t>
            </a:r>
            <a:r>
              <a:rPr kumimoji="1" lang="en-US" altLang="zh-CN" sz="1200" b="0" i="0" kern="1200" dirty="0">
                <a:solidFill>
                  <a:schemeClr val="tx1"/>
                </a:solidFill>
                <a:effectLst/>
                <a:latin typeface="Times New Roman" pitchFamily="18" charset="0"/>
                <a:ea typeface="宋体" pitchFamily="2" charset="-122"/>
                <a:cs typeface="+mn-cs"/>
              </a:rPr>
              <a:t>; /* Original BPF program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unsigned int        (*</a:t>
            </a:r>
            <a:r>
              <a:rPr kumimoji="1" lang="en-US" altLang="zh-CN" sz="1200" b="0" i="0" kern="1200" dirty="0" err="1">
                <a:solidFill>
                  <a:schemeClr val="tx1"/>
                </a:solidFill>
                <a:effectLst/>
                <a:latin typeface="Times New Roman" pitchFamily="18" charset="0"/>
                <a:ea typeface="宋体" pitchFamily="2" charset="-122"/>
                <a:cs typeface="+mn-cs"/>
              </a:rPr>
              <a:t>bpf_func</a:t>
            </a:r>
            <a:r>
              <a:rPr kumimoji="1" lang="en-US" altLang="zh-CN" sz="1200" b="0" i="0" kern="1200" dirty="0">
                <a:solidFill>
                  <a:schemeClr val="tx1"/>
                </a:solidFill>
                <a:effectLst/>
                <a:latin typeface="Times New Roman" pitchFamily="18" charset="0"/>
                <a:ea typeface="宋体" pitchFamily="2" charset="-122"/>
                <a:cs typeface="+mn-cs"/>
              </a:rPr>
              <a:t>)(const void *</a:t>
            </a:r>
            <a:r>
              <a:rPr kumimoji="1" lang="en-US" altLang="zh-CN" sz="1200" b="0" i="0" kern="1200" dirty="0" err="1">
                <a:solidFill>
                  <a:schemeClr val="tx1"/>
                </a:solidFill>
                <a:effectLst/>
                <a:latin typeface="Times New Roman" pitchFamily="18" charset="0"/>
                <a:ea typeface="宋体" pitchFamily="2" charset="-122"/>
                <a:cs typeface="+mn-cs"/>
              </a:rPr>
              <a:t>ctx</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const struct </a:t>
            </a:r>
            <a:r>
              <a:rPr kumimoji="1" lang="en-US" altLang="zh-CN" sz="1200" b="0" i="0" kern="1200" dirty="0" err="1">
                <a:solidFill>
                  <a:schemeClr val="tx1"/>
                </a:solidFill>
                <a:effectLst/>
                <a:latin typeface="Times New Roman" pitchFamily="18" charset="0"/>
                <a:ea typeface="宋体" pitchFamily="2" charset="-122"/>
                <a:cs typeface="+mn-cs"/>
              </a:rPr>
              <a:t>bpf_insn</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insn</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存放</a:t>
            </a:r>
            <a:r>
              <a:rPr kumimoji="1" lang="en-US" altLang="zh-CN" sz="1200" b="0" i="0" kern="1200" dirty="0" err="1">
                <a:solidFill>
                  <a:schemeClr val="tx1"/>
                </a:solidFill>
                <a:effectLst/>
                <a:latin typeface="Times New Roman" pitchFamily="18" charset="0"/>
                <a:ea typeface="宋体" pitchFamily="2" charset="-122"/>
                <a:cs typeface="+mn-cs"/>
              </a:rPr>
              <a:t>jit</a:t>
            </a:r>
            <a:r>
              <a:rPr kumimoji="1" lang="zh-CN" altLang="en-US" sz="1200" b="0" i="0" kern="1200" dirty="0">
                <a:solidFill>
                  <a:schemeClr val="tx1"/>
                </a:solidFill>
                <a:effectLst/>
                <a:latin typeface="Times New Roman" pitchFamily="18" charset="0"/>
                <a:ea typeface="宋体" pitchFamily="2" charset="-122"/>
                <a:cs typeface="+mn-cs"/>
              </a:rPr>
              <a:t>后的可执行汇编 *</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不支持</a:t>
            </a:r>
            <a:r>
              <a:rPr kumimoji="1" lang="en-US" altLang="zh-CN" sz="1200" b="0" i="0" kern="1200" dirty="0" err="1">
                <a:solidFill>
                  <a:schemeClr val="tx1"/>
                </a:solidFill>
                <a:effectLst/>
                <a:latin typeface="Times New Roman" pitchFamily="18" charset="0"/>
                <a:ea typeface="宋体" pitchFamily="2" charset="-122"/>
                <a:cs typeface="+mn-cs"/>
              </a:rPr>
              <a:t>jit</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需要模拟，</a:t>
            </a:r>
            <a:r>
              <a:rPr kumimoji="1" lang="en-US" altLang="zh-CN" sz="1200" b="0" i="0" kern="1200" dirty="0">
                <a:solidFill>
                  <a:schemeClr val="tx1"/>
                </a:solidFill>
                <a:effectLst/>
                <a:latin typeface="Times New Roman" pitchFamily="18" charset="0"/>
                <a:ea typeface="宋体" pitchFamily="2" charset="-122"/>
                <a:cs typeface="+mn-cs"/>
              </a:rPr>
              <a:t>x64</a:t>
            </a:r>
            <a:r>
              <a:rPr kumimoji="1" lang="zh-CN" altLang="en-US" sz="1200" b="0" i="0" kern="1200" dirty="0">
                <a:solidFill>
                  <a:schemeClr val="tx1"/>
                </a:solidFill>
                <a:effectLst/>
                <a:latin typeface="Times New Roman" pitchFamily="18" charset="0"/>
                <a:ea typeface="宋体" pitchFamily="2" charset="-122"/>
                <a:cs typeface="+mn-cs"/>
              </a:rPr>
              <a:t>支持</a:t>
            </a:r>
            <a:r>
              <a:rPr kumimoji="1" lang="en-US" altLang="zh-CN" sz="1200" b="0" i="0" kern="1200" dirty="0" err="1">
                <a:solidFill>
                  <a:schemeClr val="tx1"/>
                </a:solidFill>
                <a:effectLst/>
                <a:latin typeface="Times New Roman" pitchFamily="18" charset="0"/>
                <a:ea typeface="宋体" pitchFamily="2" charset="-122"/>
                <a:cs typeface="+mn-cs"/>
              </a:rPr>
              <a:t>jit</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不需要模拟 *</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union {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struct </a:t>
            </a:r>
            <a:r>
              <a:rPr kumimoji="1" lang="en-US" altLang="zh-CN" sz="1200" b="0" i="0" kern="1200" dirty="0" err="1">
                <a:solidFill>
                  <a:schemeClr val="tx1"/>
                </a:solidFill>
                <a:effectLst/>
                <a:latin typeface="Times New Roman" pitchFamily="18" charset="0"/>
                <a:ea typeface="宋体" pitchFamily="2" charset="-122"/>
                <a:cs typeface="+mn-cs"/>
              </a:rPr>
              <a:t>sock_filter</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insns</a:t>
            </a:r>
            <a:r>
              <a:rPr kumimoji="1" lang="en-US" altLang="zh-CN" sz="1200" b="0" i="0" kern="1200" dirty="0">
                <a:solidFill>
                  <a:schemeClr val="tx1"/>
                </a:solidFill>
                <a:effectLst/>
                <a:latin typeface="Times New Roman" pitchFamily="18" charset="0"/>
                <a:ea typeface="宋体" pitchFamily="2" charset="-122"/>
                <a:cs typeface="+mn-cs"/>
              </a:rPr>
              <a:t>[0]; /* </a:t>
            </a:r>
            <a:r>
              <a:rPr kumimoji="1" lang="zh-CN" altLang="en-US" sz="1200" b="0" i="0" kern="1200" dirty="0">
                <a:solidFill>
                  <a:schemeClr val="tx1"/>
                </a:solidFill>
                <a:effectLst/>
                <a:latin typeface="Times New Roman" pitchFamily="18" charset="0"/>
                <a:ea typeface="宋体" pitchFamily="2" charset="-122"/>
                <a:cs typeface="+mn-cs"/>
              </a:rPr>
              <a:t>从用户态拷贝来的</a:t>
            </a:r>
            <a:r>
              <a:rPr kumimoji="1" lang="en-US" altLang="zh-CN" sz="1200" b="0" i="0" kern="1200" dirty="0" err="1">
                <a:solidFill>
                  <a:schemeClr val="tx1"/>
                </a:solidFill>
                <a:effectLst/>
                <a:latin typeface="Times New Roman" pitchFamily="18" charset="0"/>
                <a:ea typeface="宋体" pitchFamily="2" charset="-122"/>
                <a:cs typeface="+mn-cs"/>
              </a:rPr>
              <a:t>ebpf</a:t>
            </a:r>
            <a:r>
              <a:rPr kumimoji="1" lang="zh-CN" altLang="en-US" sz="1200" b="0" i="0" kern="1200" dirty="0">
                <a:solidFill>
                  <a:schemeClr val="tx1"/>
                </a:solidFill>
                <a:effectLst/>
                <a:latin typeface="Times New Roman" pitchFamily="18" charset="0"/>
                <a:ea typeface="宋体" pitchFamily="2" charset="-122"/>
                <a:cs typeface="+mn-cs"/>
              </a:rPr>
              <a:t>原程序 *</a:t>
            </a:r>
            <a:r>
              <a:rPr kumimoji="1" lang="en-US" altLang="zh-CN" sz="1200" b="0" i="0" kern="1200" dirty="0">
                <a:solidFill>
                  <a:schemeClr val="tx1"/>
                </a:solidFill>
                <a:effectLst/>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struct </a:t>
            </a:r>
            <a:r>
              <a:rPr kumimoji="1" lang="en-US" altLang="zh-CN" sz="1200" b="0" i="0" kern="1200" dirty="0" err="1">
                <a:solidFill>
                  <a:schemeClr val="tx1"/>
                </a:solidFill>
                <a:effectLst/>
                <a:latin typeface="Times New Roman" pitchFamily="18" charset="0"/>
                <a:ea typeface="宋体" pitchFamily="2" charset="-122"/>
                <a:cs typeface="+mn-cs"/>
              </a:rPr>
              <a:t>bpf_insn</a:t>
            </a:r>
            <a:r>
              <a:rPr kumimoji="1" lang="en-US" altLang="zh-CN" sz="1200" b="0" i="0" kern="1200" dirty="0">
                <a:solidFill>
                  <a:schemeClr val="tx1"/>
                </a:solidFill>
                <a:effectLst/>
                <a:latin typeface="Times New Roman" pitchFamily="18" charset="0"/>
                <a:ea typeface="宋体" pitchFamily="2" charset="-122"/>
                <a:cs typeface="+mn-cs"/>
              </a:rPr>
              <a:t>     </a:t>
            </a:r>
            <a:r>
              <a:rPr kumimoji="1" lang="en-US" altLang="zh-CN" sz="1200" b="0" i="0" kern="1200" dirty="0" err="1">
                <a:solidFill>
                  <a:schemeClr val="tx1"/>
                </a:solidFill>
                <a:effectLst/>
                <a:latin typeface="Times New Roman" pitchFamily="18" charset="0"/>
                <a:ea typeface="宋体" pitchFamily="2" charset="-122"/>
                <a:cs typeface="+mn-cs"/>
              </a:rPr>
              <a:t>insnsi</a:t>
            </a:r>
            <a:r>
              <a:rPr kumimoji="1" lang="en-US" altLang="zh-CN" sz="1200" b="0" i="0" kern="1200" dirty="0">
                <a:solidFill>
                  <a:schemeClr val="tx1"/>
                </a:solidFill>
                <a:effectLst/>
                <a:latin typeface="Times New Roman" pitchFamily="18" charset="0"/>
                <a:ea typeface="宋体" pitchFamily="2" charset="-122"/>
                <a:cs typeface="+mn-cs"/>
              </a:rPr>
              <a:t>[0];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 };</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79</a:t>
            </a:fld>
            <a:endParaRPr lang="en-US" altLang="zh-CN"/>
          </a:p>
        </p:txBody>
      </p:sp>
    </p:spTree>
    <p:extLst>
      <p:ext uri="{BB962C8B-B14F-4D97-AF65-F5344CB8AC3E}">
        <p14:creationId xmlns:p14="http://schemas.microsoft.com/office/powerpoint/2010/main" val="33919223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80</a:t>
            </a:fld>
            <a:endParaRPr lang="en-US" altLang="zh-CN"/>
          </a:p>
        </p:txBody>
      </p:sp>
    </p:spTree>
    <p:extLst>
      <p:ext uri="{BB962C8B-B14F-4D97-AF65-F5344CB8AC3E}">
        <p14:creationId xmlns:p14="http://schemas.microsoft.com/office/powerpoint/2010/main" val="152513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lvl="0"/>
            <a:r>
              <a:rPr kumimoji="1" lang="en-US" altLang="zh-CN" sz="1200" b="0" i="0" kern="1200" dirty="0">
                <a:solidFill>
                  <a:schemeClr val="tx1"/>
                </a:solidFill>
                <a:effectLst/>
                <a:latin typeface="Times New Roman" pitchFamily="18" charset="0"/>
                <a:ea typeface="宋体" pitchFamily="2" charset="-122"/>
                <a:cs typeface="+mn-cs"/>
              </a:rPr>
              <a:t>Netfilter</a:t>
            </a:r>
            <a:r>
              <a:rPr kumimoji="1" lang="zh-CN" altLang="en-US" sz="1200" b="0" i="0" kern="1200" dirty="0">
                <a:solidFill>
                  <a:schemeClr val="tx1"/>
                </a:solidFill>
                <a:effectLst/>
                <a:latin typeface="Times New Roman" pitchFamily="18" charset="0"/>
                <a:ea typeface="宋体" pitchFamily="2" charset="-122"/>
                <a:cs typeface="+mn-cs"/>
              </a:rPr>
              <a:t>主要通过表、链实现规则，可以这么说，</a:t>
            </a:r>
            <a:r>
              <a:rPr kumimoji="1" lang="en-US" altLang="zh-CN" sz="1200" b="0" i="0" kern="1200" dirty="0">
                <a:solidFill>
                  <a:schemeClr val="tx1"/>
                </a:solidFill>
                <a:effectLst/>
                <a:latin typeface="Times New Roman" pitchFamily="18" charset="0"/>
                <a:ea typeface="宋体" pitchFamily="2" charset="-122"/>
                <a:cs typeface="+mn-cs"/>
              </a:rPr>
              <a:t>Netfilter</a:t>
            </a:r>
            <a:r>
              <a:rPr kumimoji="1" lang="zh-CN" altLang="en-US" sz="1200" b="0" i="0" kern="1200" dirty="0">
                <a:solidFill>
                  <a:schemeClr val="tx1"/>
                </a:solidFill>
                <a:effectLst/>
                <a:latin typeface="Times New Roman" pitchFamily="18" charset="0"/>
                <a:ea typeface="宋体" pitchFamily="2" charset="-122"/>
                <a:cs typeface="+mn-cs"/>
              </a:rPr>
              <a:t>是表的容器，表是链的容器，链是规则的容器，最终形成对数据报处理规则的实现。例如，如果规则是处理 网络地址转换的，那会放到 </a:t>
            </a:r>
            <a:r>
              <a:rPr kumimoji="1" lang="en-US" altLang="zh-CN" sz="1200" b="0" i="0" kern="1200" dirty="0">
                <a:solidFill>
                  <a:schemeClr val="tx1"/>
                </a:solidFill>
                <a:effectLst/>
                <a:latin typeface="Times New Roman" pitchFamily="18" charset="0"/>
                <a:ea typeface="宋体" pitchFamily="2" charset="-122"/>
                <a:cs typeface="+mn-cs"/>
              </a:rPr>
              <a:t>nat table</a:t>
            </a:r>
            <a:r>
              <a:rPr kumimoji="1" lang="zh-CN" altLang="en-US" sz="1200" b="0" i="0" kern="1200" dirty="0">
                <a:solidFill>
                  <a:schemeClr val="tx1"/>
                </a:solidFill>
                <a:effectLst/>
                <a:latin typeface="Times New Roman" pitchFamily="18" charset="0"/>
                <a:ea typeface="宋体" pitchFamily="2" charset="-122"/>
                <a:cs typeface="+mn-cs"/>
              </a:rPr>
              <a:t>；如果是判断是否允许包继续向前，那可能会放到 </a:t>
            </a:r>
            <a:r>
              <a:rPr kumimoji="1" lang="en-US" altLang="zh-CN" sz="1200" b="0" i="0" kern="1200" dirty="0">
                <a:solidFill>
                  <a:schemeClr val="tx1"/>
                </a:solidFill>
                <a:effectLst/>
                <a:latin typeface="Times New Roman" pitchFamily="18" charset="0"/>
                <a:ea typeface="宋体" pitchFamily="2" charset="-122"/>
                <a:cs typeface="+mn-cs"/>
              </a:rPr>
              <a:t>filter table</a:t>
            </a:r>
            <a:r>
              <a:rPr kumimoji="1" lang="zh-CN" altLang="en-US" sz="1200" b="0" i="0" kern="1200" dirty="0">
                <a:solidFill>
                  <a:schemeClr val="tx1"/>
                </a:solidFill>
                <a:effectLst/>
                <a:latin typeface="Times New Roman" pitchFamily="18" charset="0"/>
                <a:ea typeface="宋体" pitchFamily="2" charset="-122"/>
                <a:cs typeface="+mn-cs"/>
              </a:rPr>
              <a:t>。</a:t>
            </a:r>
            <a:endParaRPr kumimoji="1" lang="en-US" altLang="zh-CN" sz="1200" b="0" i="0" kern="1200" dirty="0">
              <a:solidFill>
                <a:schemeClr val="tx1"/>
              </a:solidFill>
              <a:effectLst/>
              <a:latin typeface="Times New Roman" pitchFamily="18" charset="0"/>
              <a:ea typeface="宋体" pitchFamily="2" charset="-122"/>
              <a:cs typeface="+mn-cs"/>
            </a:endParaRPr>
          </a:p>
          <a:p>
            <a:pPr lvl="0"/>
            <a:r>
              <a:rPr kumimoji="1" lang="zh-CN" altLang="en-US" sz="1200" b="0" i="0" kern="1200" dirty="0">
                <a:solidFill>
                  <a:schemeClr val="tx1"/>
                </a:solidFill>
                <a:effectLst/>
                <a:latin typeface="Times New Roman" pitchFamily="18" charset="0"/>
                <a:ea typeface="宋体" pitchFamily="2" charset="-122"/>
                <a:cs typeface="+mn-cs"/>
              </a:rPr>
              <a:t>详细地说，</a:t>
            </a:r>
            <a:r>
              <a:rPr kumimoji="1" lang="en-US" altLang="zh-CN" sz="1200" b="0" i="0" kern="1200" dirty="0">
                <a:solidFill>
                  <a:schemeClr val="tx1"/>
                </a:solidFill>
                <a:effectLst/>
                <a:latin typeface="Times New Roman" pitchFamily="18" charset="0"/>
                <a:ea typeface="宋体" pitchFamily="2" charset="-122"/>
                <a:cs typeface="+mn-cs"/>
              </a:rPr>
              <a:t>Netfilter/</a:t>
            </a:r>
            <a:r>
              <a:rPr kumimoji="1" lang="en-US" altLang="zh-CN" sz="1200" b="0" i="0" kern="1200" dirty="0" err="1">
                <a:solidFill>
                  <a:schemeClr val="tx1"/>
                </a:solidFill>
                <a:effectLst/>
                <a:latin typeface="Times New Roman" pitchFamily="18" charset="0"/>
                <a:ea typeface="宋体" pitchFamily="2" charset="-122"/>
                <a:cs typeface="+mn-cs"/>
              </a:rPr>
              <a:t>IPTables</a:t>
            </a:r>
            <a:r>
              <a:rPr kumimoji="1" lang="zh-CN" altLang="en-US" sz="1200" b="0" i="0" kern="1200" dirty="0">
                <a:solidFill>
                  <a:schemeClr val="tx1"/>
                </a:solidFill>
                <a:effectLst/>
                <a:latin typeface="Times New Roman" pitchFamily="18" charset="0"/>
                <a:ea typeface="宋体" pitchFamily="2" charset="-122"/>
                <a:cs typeface="+mn-cs"/>
              </a:rPr>
              <a:t>的体系结构可以分为三大部分：</a:t>
            </a:r>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a:t>
            </a:fld>
            <a:endParaRPr lang="en-US" altLang="zh-CN"/>
          </a:p>
        </p:txBody>
      </p:sp>
    </p:spTree>
    <p:extLst>
      <p:ext uri="{BB962C8B-B14F-4D97-AF65-F5344CB8AC3E}">
        <p14:creationId xmlns:p14="http://schemas.microsoft.com/office/powerpoint/2010/main" val="35346791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rule 1</a:t>
            </a:r>
            <a:r>
              <a:rPr kumimoji="1" lang="zh-CN" altLang="en-US" sz="1200" b="0" i="0" kern="1200" dirty="0">
                <a:solidFill>
                  <a:schemeClr val="tx1"/>
                </a:solidFill>
                <a:effectLst/>
                <a:latin typeface="Times New Roman" pitchFamily="18" charset="0"/>
                <a:ea typeface="宋体" pitchFamily="2" charset="-122"/>
                <a:cs typeface="+mn-cs"/>
              </a:rPr>
              <a:t>、在程序的开始</a:t>
            </a:r>
            <a:r>
              <a:rPr kumimoji="1" lang="en-US" altLang="zh-CN" sz="1200" b="0" i="0" kern="1200" dirty="0">
                <a:solidFill>
                  <a:schemeClr val="tx1"/>
                </a:solidFill>
                <a:effectLst/>
                <a:latin typeface="Times New Roman" pitchFamily="18" charset="0"/>
                <a:ea typeface="宋体" pitchFamily="2" charset="-122"/>
                <a:cs typeface="+mn-cs"/>
              </a:rPr>
              <a:t>R1</a:t>
            </a:r>
            <a:r>
              <a:rPr kumimoji="1" lang="zh-CN" altLang="en-US" sz="1200" b="0" i="0" kern="1200" dirty="0">
                <a:solidFill>
                  <a:schemeClr val="tx1"/>
                </a:solidFill>
                <a:effectLst/>
                <a:latin typeface="Times New Roman" pitchFamily="18" charset="0"/>
                <a:ea typeface="宋体" pitchFamily="2" charset="-122"/>
                <a:cs typeface="+mn-cs"/>
              </a:rPr>
              <a:t>包含指向</a:t>
            </a:r>
            <a:r>
              <a:rPr kumimoji="1" lang="en-US" altLang="zh-CN" sz="1200" b="0" i="0" kern="1200" dirty="0">
                <a:solidFill>
                  <a:schemeClr val="tx1"/>
                </a:solidFill>
                <a:effectLst/>
                <a:latin typeface="Times New Roman" pitchFamily="18" charset="0"/>
                <a:ea typeface="宋体" pitchFamily="2" charset="-122"/>
                <a:cs typeface="+mn-cs"/>
              </a:rPr>
              <a:t>context</a:t>
            </a:r>
            <a:r>
              <a:rPr kumimoji="1" lang="zh-CN" altLang="en-US" sz="1200" b="0" i="0" kern="1200" dirty="0">
                <a:solidFill>
                  <a:schemeClr val="tx1"/>
                </a:solidFill>
                <a:effectLst/>
                <a:latin typeface="Times New Roman" pitchFamily="18" charset="0"/>
                <a:ea typeface="宋体" pitchFamily="2" charset="-122"/>
                <a:cs typeface="+mn-cs"/>
              </a:rPr>
              <a:t>的指针类型为</a:t>
            </a:r>
            <a:r>
              <a:rPr kumimoji="1" lang="en-US" altLang="zh-CN" sz="1200" b="0" i="0" kern="1200" dirty="0">
                <a:solidFill>
                  <a:schemeClr val="tx1"/>
                </a:solidFill>
                <a:effectLst/>
                <a:latin typeface="Times New Roman" pitchFamily="18" charset="0"/>
                <a:ea typeface="宋体" pitchFamily="2" charset="-122"/>
                <a:cs typeface="+mn-cs"/>
              </a:rPr>
              <a:t>PTR_TO_CTX</a:t>
            </a:r>
            <a:r>
              <a:rPr kumimoji="1" lang="zh-CN" altLang="en-US" sz="1200" b="0" i="0" kern="1200" dirty="0">
                <a:solidFill>
                  <a:schemeClr val="tx1"/>
                </a:solidFill>
                <a:effectLst/>
                <a:latin typeface="Times New Roman" pitchFamily="18" charset="0"/>
                <a:ea typeface="宋体" pitchFamily="2" charset="-122"/>
                <a:cs typeface="+mn-cs"/>
              </a:rPr>
              <a:t>。如果</a:t>
            </a:r>
            <a:r>
              <a:rPr kumimoji="1" lang="en-US" altLang="zh-CN" sz="1200" b="0" i="0" kern="1200" dirty="0">
                <a:solidFill>
                  <a:schemeClr val="tx1"/>
                </a:solidFill>
                <a:effectLst/>
                <a:latin typeface="Times New Roman" pitchFamily="18" charset="0"/>
                <a:ea typeface="宋体" pitchFamily="2" charset="-122"/>
                <a:cs typeface="+mn-cs"/>
              </a:rPr>
              <a:t>verifier</a:t>
            </a:r>
            <a:r>
              <a:rPr kumimoji="1" lang="zh-CN" altLang="en-US" sz="1200" b="0" i="0" kern="1200" dirty="0">
                <a:solidFill>
                  <a:schemeClr val="tx1"/>
                </a:solidFill>
                <a:effectLst/>
                <a:latin typeface="Times New Roman" pitchFamily="18" charset="0"/>
                <a:ea typeface="宋体" pitchFamily="2" charset="-122"/>
                <a:cs typeface="+mn-cs"/>
              </a:rPr>
              <a:t>看到的指令为</a:t>
            </a:r>
            <a:r>
              <a:rPr kumimoji="1" lang="en-US" altLang="zh-CN" sz="1200" b="0" i="0" kern="1200" dirty="0">
                <a:solidFill>
                  <a:schemeClr val="tx1"/>
                </a:solidFill>
                <a:effectLst/>
                <a:latin typeface="Times New Roman" pitchFamily="18" charset="0"/>
                <a:ea typeface="宋体" pitchFamily="2" charset="-122"/>
                <a:cs typeface="+mn-cs"/>
              </a:rPr>
              <a:t>R2=R1</a:t>
            </a:r>
            <a:r>
              <a:rPr kumimoji="1" lang="zh-CN" altLang="en-US" sz="1200" b="0" i="0" kern="1200" dirty="0">
                <a:solidFill>
                  <a:schemeClr val="tx1"/>
                </a:solidFill>
                <a:effectLst/>
                <a:latin typeface="Times New Roman" pitchFamily="18" charset="0"/>
                <a:ea typeface="宋体" pitchFamily="2" charset="-122"/>
                <a:cs typeface="+mn-cs"/>
              </a:rPr>
              <a:t>，那么</a:t>
            </a:r>
            <a:r>
              <a:rPr kumimoji="1" lang="en-US" altLang="zh-CN" sz="1200" b="0" i="0" kern="1200" dirty="0">
                <a:solidFill>
                  <a:schemeClr val="tx1"/>
                </a:solidFill>
                <a:effectLst/>
                <a:latin typeface="Times New Roman" pitchFamily="18" charset="0"/>
                <a:ea typeface="宋体" pitchFamily="2" charset="-122"/>
                <a:cs typeface="+mn-cs"/>
              </a:rPr>
              <a:t>R2</a:t>
            </a:r>
            <a:r>
              <a:rPr kumimoji="1" lang="zh-CN" altLang="en-US" sz="1200" b="0" i="0" kern="1200" dirty="0">
                <a:solidFill>
                  <a:schemeClr val="tx1"/>
                </a:solidFill>
                <a:effectLst/>
                <a:latin typeface="Times New Roman" pitchFamily="18" charset="0"/>
                <a:ea typeface="宋体" pitchFamily="2" charset="-122"/>
                <a:cs typeface="+mn-cs"/>
              </a:rPr>
              <a:t>现有也有了类型</a:t>
            </a:r>
            <a:r>
              <a:rPr kumimoji="1" lang="en-US" altLang="zh-CN" sz="1200" b="0" i="0" kern="1200" dirty="0">
                <a:solidFill>
                  <a:schemeClr val="tx1"/>
                </a:solidFill>
                <a:effectLst/>
                <a:latin typeface="Times New Roman" pitchFamily="18" charset="0"/>
                <a:ea typeface="宋体" pitchFamily="2" charset="-122"/>
                <a:cs typeface="+mn-cs"/>
              </a:rPr>
              <a:t>PTR_TO_CTX</a:t>
            </a:r>
            <a:r>
              <a:rPr kumimoji="1" lang="zh-CN" altLang="en-US" sz="1200" b="0" i="0" kern="1200" dirty="0">
                <a:solidFill>
                  <a:schemeClr val="tx1"/>
                </a:solidFill>
                <a:effectLst/>
                <a:latin typeface="Times New Roman" pitchFamily="18" charset="0"/>
                <a:ea typeface="宋体" pitchFamily="2" charset="-122"/>
                <a:cs typeface="+mn-cs"/>
              </a:rPr>
              <a:t>，并且可以在表达式右侧使用。如果是 </a:t>
            </a:r>
            <a:r>
              <a:rPr kumimoji="1" lang="en-US" altLang="zh-CN" sz="1200" b="0" i="0" kern="1200" dirty="0">
                <a:solidFill>
                  <a:schemeClr val="tx1"/>
                </a:solidFill>
                <a:effectLst/>
                <a:latin typeface="Times New Roman" pitchFamily="18" charset="0"/>
                <a:ea typeface="宋体" pitchFamily="2" charset="-122"/>
                <a:cs typeface="+mn-cs"/>
              </a:rPr>
              <a:t>R1=PTR_TO_CTX and R2=R1+R1, </a:t>
            </a:r>
            <a:r>
              <a:rPr kumimoji="1" lang="zh-CN" altLang="en-US" sz="1200" b="0" i="0" kern="1200" dirty="0">
                <a:solidFill>
                  <a:schemeClr val="tx1"/>
                </a:solidFill>
                <a:effectLst/>
                <a:latin typeface="Times New Roman" pitchFamily="18" charset="0"/>
                <a:ea typeface="宋体" pitchFamily="2" charset="-122"/>
                <a:cs typeface="+mn-cs"/>
              </a:rPr>
              <a:t>那么</a:t>
            </a:r>
            <a:r>
              <a:rPr kumimoji="1" lang="en-US" altLang="zh-CN" sz="1200" b="0" i="0" kern="1200" dirty="0">
                <a:solidFill>
                  <a:schemeClr val="tx1"/>
                </a:solidFill>
                <a:effectLst/>
                <a:latin typeface="Times New Roman" pitchFamily="18" charset="0"/>
                <a:ea typeface="宋体" pitchFamily="2" charset="-122"/>
                <a:cs typeface="+mn-cs"/>
              </a:rPr>
              <a:t>R2=SCALAR_VALUE</a:t>
            </a:r>
            <a:r>
              <a:rPr kumimoji="1" lang="zh-CN" altLang="en-US" sz="1200" b="0" i="0" kern="1200" dirty="0">
                <a:solidFill>
                  <a:schemeClr val="tx1"/>
                </a:solidFill>
                <a:effectLst/>
                <a:latin typeface="Times New Roman" pitchFamily="18" charset="0"/>
                <a:ea typeface="宋体" pitchFamily="2" charset="-122"/>
                <a:cs typeface="+mn-cs"/>
              </a:rPr>
              <a:t>，因为两个指针相加导致无效指针。</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rule 2</a:t>
            </a:r>
            <a:r>
              <a:rPr kumimoji="1" lang="zh-CN" altLang="en-US" sz="1200" b="0" i="0" kern="1200" dirty="0">
                <a:solidFill>
                  <a:schemeClr val="tx1"/>
                </a:solidFill>
                <a:effectLst/>
                <a:latin typeface="Times New Roman" pitchFamily="18" charset="0"/>
                <a:ea typeface="宋体" pitchFamily="2" charset="-122"/>
                <a:cs typeface="+mn-cs"/>
              </a:rPr>
              <a:t>、如果寄存器从来没被写过，那它是不可读的，将被拒绝，因为</a:t>
            </a:r>
            <a:r>
              <a:rPr kumimoji="1" lang="en-US" altLang="zh-CN" sz="1200" b="0" i="0" kern="1200" dirty="0">
                <a:solidFill>
                  <a:schemeClr val="tx1"/>
                </a:solidFill>
                <a:effectLst/>
                <a:latin typeface="Times New Roman" pitchFamily="18" charset="0"/>
                <a:ea typeface="宋体" pitchFamily="2" charset="-122"/>
                <a:cs typeface="+mn-cs"/>
              </a:rPr>
              <a:t>R2</a:t>
            </a:r>
            <a:r>
              <a:rPr kumimoji="1" lang="zh-CN" altLang="en-US" sz="1200" b="0" i="0" kern="1200" dirty="0">
                <a:solidFill>
                  <a:schemeClr val="tx1"/>
                </a:solidFill>
                <a:effectLst/>
                <a:latin typeface="Times New Roman" pitchFamily="18" charset="0"/>
                <a:ea typeface="宋体" pitchFamily="2" charset="-122"/>
                <a:cs typeface="+mn-cs"/>
              </a:rPr>
              <a:t>在程序开始时不可读。</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rule 3</a:t>
            </a:r>
            <a:r>
              <a:rPr kumimoji="1" lang="zh-CN" altLang="en-US" sz="1200" b="0" i="0" kern="1200" dirty="0">
                <a:solidFill>
                  <a:schemeClr val="tx1"/>
                </a:solidFill>
                <a:effectLst/>
                <a:latin typeface="Times New Roman" pitchFamily="18" charset="0"/>
                <a:ea typeface="宋体" pitchFamily="2" charset="-122"/>
                <a:cs typeface="+mn-cs"/>
              </a:rPr>
              <a:t>、在内核函数调用以后，</a:t>
            </a:r>
            <a:r>
              <a:rPr kumimoji="1" lang="en-US" altLang="zh-CN" sz="1200" b="0" i="0" kern="1200" dirty="0">
                <a:solidFill>
                  <a:schemeClr val="tx1"/>
                </a:solidFill>
                <a:effectLst/>
                <a:latin typeface="Times New Roman" pitchFamily="18" charset="0"/>
                <a:ea typeface="宋体" pitchFamily="2" charset="-122"/>
                <a:cs typeface="+mn-cs"/>
              </a:rPr>
              <a:t>R1-R5</a:t>
            </a:r>
            <a:r>
              <a:rPr kumimoji="1" lang="zh-CN" altLang="en-US" sz="1200" b="0" i="0" kern="1200" dirty="0">
                <a:solidFill>
                  <a:schemeClr val="tx1"/>
                </a:solidFill>
                <a:effectLst/>
                <a:latin typeface="Times New Roman" pitchFamily="18" charset="0"/>
                <a:ea typeface="宋体" pitchFamily="2" charset="-122"/>
                <a:cs typeface="+mn-cs"/>
              </a:rPr>
              <a:t>重置成不可读状态，</a:t>
            </a:r>
            <a:r>
              <a:rPr kumimoji="1" lang="en-US" altLang="zh-CN" sz="1200" b="0" i="0" kern="1200" dirty="0">
                <a:solidFill>
                  <a:schemeClr val="tx1"/>
                </a:solidFill>
                <a:effectLst/>
                <a:latin typeface="Times New Roman" pitchFamily="18" charset="0"/>
                <a:ea typeface="宋体" pitchFamily="2" charset="-122"/>
                <a:cs typeface="+mn-cs"/>
              </a:rPr>
              <a:t>R0</a:t>
            </a:r>
            <a:r>
              <a:rPr kumimoji="1" lang="zh-CN" altLang="en-US" sz="1200" b="0" i="0" kern="1200" dirty="0">
                <a:solidFill>
                  <a:schemeClr val="tx1"/>
                </a:solidFill>
                <a:effectLst/>
                <a:latin typeface="Times New Roman" pitchFamily="18" charset="0"/>
                <a:ea typeface="宋体" pitchFamily="2" charset="-122"/>
                <a:cs typeface="+mn-cs"/>
              </a:rPr>
              <a:t>拥有一个函数的返回类型。而</a:t>
            </a:r>
            <a:r>
              <a:rPr kumimoji="1" lang="en-US" altLang="zh-CN" sz="1200" b="0" i="0" kern="1200" dirty="0">
                <a:solidFill>
                  <a:schemeClr val="tx1"/>
                </a:solidFill>
                <a:effectLst/>
                <a:latin typeface="Times New Roman" pitchFamily="18" charset="0"/>
                <a:ea typeface="宋体" pitchFamily="2" charset="-122"/>
                <a:cs typeface="+mn-cs"/>
              </a:rPr>
              <a:t>R6-R9</a:t>
            </a:r>
            <a:r>
              <a:rPr kumimoji="1" lang="zh-CN" altLang="en-US" sz="1200" b="0" i="0" kern="1200" dirty="0">
                <a:solidFill>
                  <a:schemeClr val="tx1"/>
                </a:solidFill>
                <a:effectLst/>
                <a:latin typeface="Times New Roman" pitchFamily="18" charset="0"/>
                <a:ea typeface="宋体" pitchFamily="2" charset="-122"/>
                <a:cs typeface="+mn-cs"/>
              </a:rPr>
              <a:t>是对被调用者保护的，所以它们的状态在函数调用后不变。这里</a:t>
            </a:r>
            <a:r>
              <a:rPr kumimoji="1" lang="en-US" altLang="zh-CN" sz="1200" b="0" i="0" kern="1200" dirty="0">
                <a:solidFill>
                  <a:schemeClr val="tx1"/>
                </a:solidFill>
                <a:effectLst/>
                <a:latin typeface="Times New Roman" pitchFamily="18" charset="0"/>
                <a:ea typeface="宋体" pitchFamily="2" charset="-122"/>
                <a:cs typeface="+mn-cs"/>
              </a:rPr>
              <a:t>R0=R1</a:t>
            </a:r>
            <a:r>
              <a:rPr kumimoji="1" lang="zh-CN" altLang="en-US" sz="1200" b="0" i="0" kern="1200" dirty="0">
                <a:solidFill>
                  <a:schemeClr val="tx1"/>
                </a:solidFill>
                <a:effectLst/>
                <a:latin typeface="Times New Roman" pitchFamily="18" charset="0"/>
                <a:ea typeface="宋体" pitchFamily="2" charset="-122"/>
                <a:cs typeface="+mn-cs"/>
              </a:rPr>
              <a:t>将会被拒绝。</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rule 4</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load/store</a:t>
            </a:r>
            <a:r>
              <a:rPr kumimoji="1" lang="zh-CN" altLang="en-US" sz="1200" b="0" i="0" kern="1200" dirty="0">
                <a:solidFill>
                  <a:schemeClr val="tx1"/>
                </a:solidFill>
                <a:effectLst/>
                <a:latin typeface="Times New Roman" pitchFamily="18" charset="0"/>
                <a:ea typeface="宋体" pitchFamily="2" charset="-122"/>
                <a:cs typeface="+mn-cs"/>
              </a:rPr>
              <a:t>指令只有在寄存器类型有效时才被运行，包含</a:t>
            </a:r>
            <a:r>
              <a:rPr kumimoji="1" lang="en-US" altLang="zh-CN" sz="1200" b="0" i="0" kern="1200" dirty="0">
                <a:solidFill>
                  <a:schemeClr val="tx1"/>
                </a:solidFill>
                <a:effectLst/>
                <a:latin typeface="Times New Roman" pitchFamily="18" charset="0"/>
                <a:ea typeface="宋体" pitchFamily="2" charset="-122"/>
                <a:cs typeface="+mn-cs"/>
              </a:rPr>
              <a:t>PTR_TO_CTX, PTR_TO_MAP, PTR_TO_STACK</a:t>
            </a:r>
            <a:r>
              <a:rPr kumimoji="1" lang="zh-CN" altLang="en-US" sz="1200" b="0" i="0" kern="1200" dirty="0">
                <a:solidFill>
                  <a:schemeClr val="tx1"/>
                </a:solidFill>
                <a:effectLst/>
                <a:latin typeface="Times New Roman" pitchFamily="18" charset="0"/>
                <a:ea typeface="宋体" pitchFamily="2" charset="-122"/>
                <a:cs typeface="+mn-cs"/>
              </a:rPr>
              <a:t>类型。它们还有边界和对齐检查。将会被拒绝，因为在执行指令</a:t>
            </a:r>
            <a:r>
              <a:rPr kumimoji="1" lang="en-US" altLang="zh-CN" sz="1200" b="0" i="0" kern="1200" dirty="0" err="1">
                <a:solidFill>
                  <a:schemeClr val="tx1"/>
                </a:solidFill>
                <a:effectLst/>
                <a:latin typeface="Times New Roman" pitchFamily="18" charset="0"/>
                <a:ea typeface="宋体" pitchFamily="2" charset="-122"/>
                <a:cs typeface="+mn-cs"/>
              </a:rPr>
              <a:t>bpf_xadd</a:t>
            </a:r>
            <a:r>
              <a:rPr kumimoji="1" lang="zh-CN" altLang="en-US" sz="1200" b="0" i="0" kern="1200" dirty="0">
                <a:solidFill>
                  <a:schemeClr val="tx1"/>
                </a:solidFill>
                <a:effectLst/>
                <a:latin typeface="Times New Roman" pitchFamily="18" charset="0"/>
                <a:ea typeface="宋体" pitchFamily="2" charset="-122"/>
                <a:cs typeface="+mn-cs"/>
              </a:rPr>
              <a:t>时</a:t>
            </a:r>
            <a:r>
              <a:rPr kumimoji="1" lang="en-US" altLang="zh-CN" sz="1200" b="0" i="0" kern="1200" dirty="0">
                <a:solidFill>
                  <a:schemeClr val="tx1"/>
                </a:solidFill>
                <a:effectLst/>
                <a:latin typeface="Times New Roman" pitchFamily="18" charset="0"/>
                <a:ea typeface="宋体" pitchFamily="2" charset="-122"/>
                <a:cs typeface="+mn-cs"/>
              </a:rPr>
              <a:t>R1</a:t>
            </a:r>
            <a:r>
              <a:rPr kumimoji="1" lang="zh-CN" altLang="en-US" sz="1200" b="0" i="0" kern="1200" dirty="0">
                <a:solidFill>
                  <a:schemeClr val="tx1"/>
                </a:solidFill>
                <a:effectLst/>
                <a:latin typeface="Times New Roman" pitchFamily="18" charset="0"/>
                <a:ea typeface="宋体" pitchFamily="2" charset="-122"/>
                <a:cs typeface="+mn-cs"/>
              </a:rPr>
              <a:t>没有有效的指针类型。</a:t>
            </a: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81</a:t>
            </a:fld>
            <a:endParaRPr lang="en-US" altLang="zh-CN"/>
          </a:p>
        </p:txBody>
      </p:sp>
    </p:spTree>
    <p:extLst>
      <p:ext uri="{BB962C8B-B14F-4D97-AF65-F5344CB8AC3E}">
        <p14:creationId xmlns:p14="http://schemas.microsoft.com/office/powerpoint/2010/main" val="33107075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Rule5 </a:t>
            </a:r>
            <a:r>
              <a:rPr kumimoji="1" lang="zh-CN" altLang="en-US" sz="1200" b="0" i="0" kern="1200" dirty="0">
                <a:solidFill>
                  <a:schemeClr val="tx1"/>
                </a:solidFill>
                <a:effectLst/>
                <a:latin typeface="Times New Roman" pitchFamily="18" charset="0"/>
                <a:ea typeface="宋体" pitchFamily="2" charset="-122"/>
                <a:cs typeface="+mn-cs"/>
              </a:rPr>
              <a:t>打算从地址</a:t>
            </a:r>
            <a:r>
              <a:rPr kumimoji="1" lang="en-US" altLang="zh-CN" sz="1200" b="0" i="0" kern="1200" dirty="0">
                <a:solidFill>
                  <a:schemeClr val="tx1"/>
                </a:solidFill>
                <a:effectLst/>
                <a:latin typeface="Times New Roman" pitchFamily="18" charset="0"/>
                <a:ea typeface="宋体" pitchFamily="2" charset="-122"/>
                <a:cs typeface="+mn-cs"/>
              </a:rPr>
              <a:t>R6 + 8</a:t>
            </a:r>
            <a:r>
              <a:rPr kumimoji="1" lang="zh-CN" altLang="en-US" sz="1200" b="0" i="0" kern="1200" dirty="0">
                <a:solidFill>
                  <a:schemeClr val="tx1"/>
                </a:solidFill>
                <a:effectLst/>
                <a:latin typeface="Times New Roman" pitchFamily="18" charset="0"/>
                <a:ea typeface="宋体" pitchFamily="2" charset="-122"/>
                <a:cs typeface="+mn-cs"/>
              </a:rPr>
              <a:t>加载一个</a:t>
            </a:r>
            <a:r>
              <a:rPr kumimoji="1" lang="en-US" altLang="zh-CN" sz="1200" b="0" i="0" kern="1200" dirty="0">
                <a:solidFill>
                  <a:schemeClr val="tx1"/>
                </a:solidFill>
                <a:effectLst/>
                <a:latin typeface="Times New Roman" pitchFamily="18" charset="0"/>
                <a:ea typeface="宋体" pitchFamily="2" charset="-122"/>
                <a:cs typeface="+mn-cs"/>
              </a:rPr>
              <a:t>word</a:t>
            </a:r>
            <a:r>
              <a:rPr kumimoji="1" lang="zh-CN" altLang="en-US" sz="1200" b="0" i="0" kern="1200" dirty="0">
                <a:solidFill>
                  <a:schemeClr val="tx1"/>
                </a:solidFill>
                <a:effectLst/>
                <a:latin typeface="Times New Roman" pitchFamily="18" charset="0"/>
                <a:ea typeface="宋体" pitchFamily="2" charset="-122"/>
                <a:cs typeface="+mn-cs"/>
              </a:rPr>
              <a:t>并将其存储到</a:t>
            </a:r>
            <a:r>
              <a:rPr kumimoji="1" lang="en-US" altLang="zh-CN" sz="1200" b="0" i="0" kern="1200" dirty="0">
                <a:solidFill>
                  <a:schemeClr val="tx1"/>
                </a:solidFill>
                <a:effectLst/>
                <a:latin typeface="Times New Roman" pitchFamily="18" charset="0"/>
                <a:ea typeface="宋体" pitchFamily="2" charset="-122"/>
                <a:cs typeface="+mn-cs"/>
              </a:rPr>
              <a:t>R0</a:t>
            </a:r>
            <a:r>
              <a:rPr kumimoji="1" lang="zh-CN" altLang="en-US" sz="1200" b="0" i="0" kern="1200" dirty="0">
                <a:solidFill>
                  <a:schemeClr val="tx1"/>
                </a:solidFill>
                <a:effectLst/>
                <a:latin typeface="Times New Roman" pitchFamily="18" charset="0"/>
                <a:ea typeface="宋体" pitchFamily="2" charset="-122"/>
                <a:cs typeface="+mn-cs"/>
              </a:rPr>
              <a:t>中。如果</a:t>
            </a:r>
            <a:r>
              <a:rPr kumimoji="1" lang="en-US" altLang="zh-CN" sz="1200" b="0" i="0" kern="1200" dirty="0">
                <a:solidFill>
                  <a:schemeClr val="tx1"/>
                </a:solidFill>
                <a:effectLst/>
                <a:latin typeface="Times New Roman" pitchFamily="18" charset="0"/>
                <a:ea typeface="宋体" pitchFamily="2" charset="-122"/>
                <a:cs typeface="+mn-cs"/>
              </a:rPr>
              <a:t>R6=PTR_TO_CTX</a:t>
            </a:r>
            <a:r>
              <a:rPr kumimoji="1" lang="zh-CN" altLang="en-US" sz="1200" b="0" i="0" kern="1200" dirty="0">
                <a:solidFill>
                  <a:schemeClr val="tx1"/>
                </a:solidFill>
                <a:effectLst/>
                <a:latin typeface="Times New Roman" pitchFamily="18" charset="0"/>
                <a:ea typeface="宋体" pitchFamily="2" charset="-122"/>
                <a:cs typeface="+mn-cs"/>
              </a:rPr>
              <a:t>，通过</a:t>
            </a:r>
            <a:r>
              <a:rPr kumimoji="1" lang="en-US" altLang="zh-CN" sz="1200" b="0" i="0" kern="1200" dirty="0" err="1">
                <a:solidFill>
                  <a:schemeClr val="tx1"/>
                </a:solidFill>
                <a:effectLst/>
                <a:latin typeface="Times New Roman" pitchFamily="18" charset="0"/>
                <a:ea typeface="宋体" pitchFamily="2" charset="-122"/>
                <a:cs typeface="+mn-cs"/>
              </a:rPr>
              <a:t>is_valid_access</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回调，验证者将知道偏移量为</a:t>
            </a:r>
            <a:r>
              <a:rPr kumimoji="1" lang="en-US" altLang="zh-CN" sz="1200" b="0" i="0" kern="1200" dirty="0">
                <a:solidFill>
                  <a:schemeClr val="tx1"/>
                </a:solidFill>
                <a:effectLst/>
                <a:latin typeface="Times New Roman" pitchFamily="18" charset="0"/>
                <a:ea typeface="宋体" pitchFamily="2" charset="-122"/>
                <a:cs typeface="+mn-cs"/>
              </a:rPr>
              <a:t>8</a:t>
            </a:r>
            <a:r>
              <a:rPr kumimoji="1" lang="zh-CN" altLang="en-US" sz="1200" b="0" i="0" kern="1200" dirty="0">
                <a:solidFill>
                  <a:schemeClr val="tx1"/>
                </a:solidFill>
                <a:effectLst/>
                <a:latin typeface="Times New Roman" pitchFamily="18" charset="0"/>
                <a:ea typeface="宋体" pitchFamily="2" charset="-122"/>
                <a:cs typeface="+mn-cs"/>
              </a:rPr>
              <a:t>的</a:t>
            </a:r>
            <a:r>
              <a:rPr kumimoji="1" lang="en-US" altLang="zh-CN" sz="1200" b="0" i="0" kern="1200" dirty="0">
                <a:solidFill>
                  <a:schemeClr val="tx1"/>
                </a:solidFill>
                <a:effectLst/>
                <a:latin typeface="Times New Roman" pitchFamily="18" charset="0"/>
                <a:ea typeface="宋体" pitchFamily="2" charset="-122"/>
                <a:cs typeface="+mn-cs"/>
              </a:rPr>
              <a:t>4</a:t>
            </a:r>
            <a:r>
              <a:rPr kumimoji="1" lang="zh-CN" altLang="en-US" sz="1200" b="0" i="0" kern="1200" dirty="0">
                <a:solidFill>
                  <a:schemeClr val="tx1"/>
                </a:solidFill>
                <a:effectLst/>
                <a:latin typeface="Times New Roman" pitchFamily="18" charset="0"/>
                <a:ea typeface="宋体" pitchFamily="2" charset="-122"/>
                <a:cs typeface="+mn-cs"/>
              </a:rPr>
              <a:t>字节成员是否可读，否则验证者将拒绝程序。如果</a:t>
            </a:r>
            <a:r>
              <a:rPr kumimoji="1" lang="en-US" altLang="zh-CN" sz="1200" b="0" i="0" kern="1200" dirty="0">
                <a:solidFill>
                  <a:schemeClr val="tx1"/>
                </a:solidFill>
                <a:effectLst/>
                <a:latin typeface="Times New Roman" pitchFamily="18" charset="0"/>
                <a:ea typeface="宋体" pitchFamily="2" charset="-122"/>
                <a:cs typeface="+mn-cs"/>
              </a:rPr>
              <a:t>R6=PTR_TO_STACK</a:t>
            </a:r>
            <a:r>
              <a:rPr kumimoji="1" lang="zh-CN" altLang="en-US" sz="1200" b="0" i="0" kern="1200" dirty="0">
                <a:solidFill>
                  <a:schemeClr val="tx1"/>
                </a:solidFill>
                <a:effectLst/>
                <a:latin typeface="Times New Roman" pitchFamily="18" charset="0"/>
                <a:ea typeface="宋体" pitchFamily="2" charset="-122"/>
                <a:cs typeface="+mn-cs"/>
              </a:rPr>
              <a:t>，那么访问应该对齐并在堆栈边界内，即</a:t>
            </a:r>
            <a:r>
              <a:rPr kumimoji="1" lang="en-US" altLang="zh-CN" sz="1200" b="0" i="0" kern="1200" dirty="0">
                <a:solidFill>
                  <a:schemeClr val="tx1"/>
                </a:solidFill>
                <a:effectLst/>
                <a:latin typeface="Times New Roman" pitchFamily="18" charset="0"/>
                <a:ea typeface="宋体" pitchFamily="2" charset="-122"/>
                <a:cs typeface="+mn-cs"/>
              </a:rPr>
              <a:t>[-MAX_BPF_STACK, 0] </a:t>
            </a:r>
            <a:r>
              <a:rPr kumimoji="1" lang="zh-CN" altLang="en-US" sz="1200" b="0" i="0" kern="1200" dirty="0">
                <a:solidFill>
                  <a:schemeClr val="tx1"/>
                </a:solidFill>
                <a:effectLst/>
                <a:latin typeface="Times New Roman" pitchFamily="18" charset="0"/>
                <a:ea typeface="宋体" pitchFamily="2" charset="-122"/>
                <a:cs typeface="+mn-cs"/>
              </a:rPr>
              <a:t>。在这个例子中偏移量是</a:t>
            </a:r>
            <a:r>
              <a:rPr kumimoji="1" lang="en-US" altLang="zh-CN" sz="1200" b="0" i="0" kern="1200" dirty="0">
                <a:solidFill>
                  <a:schemeClr val="tx1"/>
                </a:solidFill>
                <a:effectLst/>
                <a:latin typeface="Times New Roman" pitchFamily="18" charset="0"/>
                <a:ea typeface="宋体" pitchFamily="2" charset="-122"/>
                <a:cs typeface="+mn-cs"/>
              </a:rPr>
              <a:t>8</a:t>
            </a:r>
            <a:r>
              <a:rPr kumimoji="1" lang="zh-CN" altLang="en-US" sz="1200" b="0" i="0" kern="1200" dirty="0">
                <a:solidFill>
                  <a:schemeClr val="tx1"/>
                </a:solidFill>
                <a:effectLst/>
                <a:latin typeface="Times New Roman" pitchFamily="18" charset="0"/>
                <a:ea typeface="宋体" pitchFamily="2" charset="-122"/>
                <a:cs typeface="+mn-cs"/>
              </a:rPr>
              <a:t>，因此验证失败，因为它超出了界限。</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Rule6  </a:t>
            </a:r>
            <a:r>
              <a:rPr kumimoji="1" lang="zh-CN" altLang="en-US" sz="1200" b="0" i="0" kern="1200" dirty="0">
                <a:solidFill>
                  <a:schemeClr val="tx1"/>
                </a:solidFill>
                <a:effectLst/>
                <a:latin typeface="Times New Roman" pitchFamily="18" charset="0"/>
                <a:ea typeface="宋体" pitchFamily="2" charset="-122"/>
                <a:cs typeface="+mn-cs"/>
              </a:rPr>
              <a:t>尽管</a:t>
            </a:r>
            <a:r>
              <a:rPr kumimoji="1" lang="en-US" altLang="zh-CN" sz="1200" b="0" i="0" kern="1200" dirty="0">
                <a:solidFill>
                  <a:schemeClr val="tx1"/>
                </a:solidFill>
                <a:effectLst/>
                <a:latin typeface="Times New Roman" pitchFamily="18" charset="0"/>
                <a:ea typeface="宋体" pitchFamily="2" charset="-122"/>
                <a:cs typeface="+mn-cs"/>
              </a:rPr>
              <a:t>R0</a:t>
            </a:r>
            <a:r>
              <a:rPr kumimoji="1" lang="zh-CN" altLang="en-US" sz="1200" b="0" i="0" kern="1200" dirty="0">
                <a:solidFill>
                  <a:schemeClr val="tx1"/>
                </a:solidFill>
                <a:effectLst/>
                <a:latin typeface="Times New Roman" pitchFamily="18" charset="0"/>
                <a:ea typeface="宋体" pitchFamily="2" charset="-122"/>
                <a:cs typeface="+mn-cs"/>
              </a:rPr>
              <a:t>是正确</a:t>
            </a:r>
            <a:r>
              <a:rPr kumimoji="1" lang="en-US" altLang="zh-CN" sz="1200" b="0" i="0" kern="1200" dirty="0">
                <a:solidFill>
                  <a:schemeClr val="tx1"/>
                </a:solidFill>
                <a:effectLst/>
                <a:latin typeface="Times New Roman" pitchFamily="18" charset="0"/>
                <a:ea typeface="宋体" pitchFamily="2" charset="-122"/>
                <a:cs typeface="+mn-cs"/>
              </a:rPr>
              <a:t>PTR_TO_STACK</a:t>
            </a:r>
            <a:r>
              <a:rPr kumimoji="1" lang="zh-CN" altLang="en-US" sz="1200" b="0" i="0" kern="1200" dirty="0">
                <a:solidFill>
                  <a:schemeClr val="tx1"/>
                </a:solidFill>
                <a:effectLst/>
                <a:latin typeface="Times New Roman" pitchFamily="18" charset="0"/>
                <a:ea typeface="宋体" pitchFamily="2" charset="-122"/>
                <a:cs typeface="+mn-cs"/>
              </a:rPr>
              <a:t>类型的只读寄存器，并且</a:t>
            </a:r>
            <a:r>
              <a:rPr kumimoji="1" lang="en-US" altLang="zh-CN" sz="1200" b="0" i="0" kern="1200" dirty="0">
                <a:solidFill>
                  <a:schemeClr val="tx1"/>
                </a:solidFill>
                <a:effectLst/>
                <a:latin typeface="Times New Roman" pitchFamily="18" charset="0"/>
                <a:ea typeface="宋体" pitchFamily="2" charset="-122"/>
                <a:cs typeface="+mn-cs"/>
              </a:rPr>
              <a:t>R10 - 4</a:t>
            </a:r>
            <a:r>
              <a:rPr kumimoji="1" lang="zh-CN" altLang="en-US" sz="1200" b="0" i="0" kern="1200" dirty="0">
                <a:solidFill>
                  <a:schemeClr val="tx1"/>
                </a:solidFill>
                <a:effectLst/>
                <a:latin typeface="Times New Roman" pitchFamily="18" charset="0"/>
                <a:ea typeface="宋体" pitchFamily="2" charset="-122"/>
                <a:cs typeface="+mn-cs"/>
              </a:rPr>
              <a:t>也在堆栈范围内，但是那个位置没有被存储过。</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82</a:t>
            </a:fld>
            <a:endParaRPr lang="en-US" altLang="zh-CN"/>
          </a:p>
        </p:txBody>
      </p:sp>
    </p:spTree>
    <p:extLst>
      <p:ext uri="{BB962C8B-B14F-4D97-AF65-F5344CB8AC3E}">
        <p14:creationId xmlns:p14="http://schemas.microsoft.com/office/powerpoint/2010/main" val="24354584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83</a:t>
            </a:fld>
            <a:endParaRPr lang="en-US" altLang="zh-CN"/>
          </a:p>
        </p:txBody>
      </p:sp>
    </p:spTree>
    <p:extLst>
      <p:ext uri="{BB962C8B-B14F-4D97-AF65-F5344CB8AC3E}">
        <p14:creationId xmlns:p14="http://schemas.microsoft.com/office/powerpoint/2010/main" val="28743941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检测到</a:t>
            </a:r>
            <a:r>
              <a:rPr kumimoji="1" lang="en-US" altLang="zh-CN" sz="1200" b="0" i="0" kern="1200" dirty="0">
                <a:solidFill>
                  <a:schemeClr val="tx1"/>
                </a:solidFill>
                <a:effectLst/>
                <a:latin typeface="Times New Roman" pitchFamily="18" charset="0"/>
                <a:ea typeface="宋体" pitchFamily="2" charset="-122"/>
                <a:cs typeface="+mn-cs"/>
              </a:rPr>
              <a:t>back edge</a:t>
            </a:r>
            <a:r>
              <a:rPr kumimoji="1" lang="zh-CN" altLang="en-US" sz="1200" b="0" i="0" kern="1200" dirty="0">
                <a:solidFill>
                  <a:schemeClr val="tx1"/>
                </a:solidFill>
                <a:effectLst/>
                <a:latin typeface="Times New Roman" pitchFamily="18" charset="0"/>
                <a:ea typeface="宋体" pitchFamily="2" charset="-122"/>
                <a:cs typeface="+mn-cs"/>
              </a:rPr>
              <a:t>说明程序存在</a:t>
            </a:r>
            <a:r>
              <a:rPr kumimoji="1" lang="en-US" altLang="zh-CN" sz="1200" b="0" i="0" kern="1200" dirty="0">
                <a:solidFill>
                  <a:schemeClr val="tx1"/>
                </a:solidFill>
                <a:effectLst/>
                <a:latin typeface="Times New Roman" pitchFamily="18" charset="0"/>
                <a:ea typeface="宋体" pitchFamily="2" charset="-122"/>
                <a:cs typeface="+mn-cs"/>
              </a:rPr>
              <a:t>loop</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84</a:t>
            </a:fld>
            <a:endParaRPr lang="en-US" altLang="zh-CN"/>
          </a:p>
        </p:txBody>
      </p:sp>
    </p:spTree>
    <p:extLst>
      <p:ext uri="{BB962C8B-B14F-4D97-AF65-F5344CB8AC3E}">
        <p14:creationId xmlns:p14="http://schemas.microsoft.com/office/powerpoint/2010/main" val="2021246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如果在结束时还有没有执行过的指令，说明有环则</a:t>
            </a:r>
            <a:r>
              <a:rPr kumimoji="1" lang="en-US" altLang="zh-CN" sz="1200" b="0" i="0" kern="1200" dirty="0">
                <a:solidFill>
                  <a:schemeClr val="tx1"/>
                </a:solidFill>
                <a:effectLst/>
                <a:latin typeface="Times New Roman" pitchFamily="18" charset="0"/>
                <a:ea typeface="宋体" pitchFamily="2" charset="-122"/>
                <a:cs typeface="+mn-cs"/>
              </a:rPr>
              <a:t>verifier</a:t>
            </a:r>
            <a:r>
              <a:rPr kumimoji="1" lang="zh-CN" altLang="en-US" sz="1200" b="0" i="0" kern="1200" dirty="0">
                <a:solidFill>
                  <a:schemeClr val="tx1"/>
                </a:solidFill>
                <a:effectLst/>
                <a:latin typeface="Times New Roman" pitchFamily="18" charset="0"/>
                <a:ea typeface="宋体" pitchFamily="2" charset="-122"/>
                <a:cs typeface="+mn-cs"/>
              </a:rPr>
              <a:t>失败</a:t>
            </a: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85</a:t>
            </a:fld>
            <a:endParaRPr lang="en-US" altLang="zh-CN"/>
          </a:p>
        </p:txBody>
      </p:sp>
    </p:spTree>
    <p:extLst>
      <p:ext uri="{BB962C8B-B14F-4D97-AF65-F5344CB8AC3E}">
        <p14:creationId xmlns:p14="http://schemas.microsoft.com/office/powerpoint/2010/main" val="23445389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如果在结束时还有没有执行过的指令，说明有环则</a:t>
            </a:r>
            <a:r>
              <a:rPr kumimoji="1" lang="en-US" altLang="zh-CN" sz="1200" b="0" i="0" kern="1200" dirty="0">
                <a:solidFill>
                  <a:schemeClr val="tx1"/>
                </a:solidFill>
                <a:effectLst/>
                <a:latin typeface="Times New Roman" pitchFamily="18" charset="0"/>
                <a:ea typeface="宋体" pitchFamily="2" charset="-122"/>
                <a:cs typeface="+mn-cs"/>
              </a:rPr>
              <a:t>verifier</a:t>
            </a:r>
            <a:r>
              <a:rPr kumimoji="1" lang="zh-CN" altLang="en-US" sz="1200" b="0" i="0" kern="1200" dirty="0">
                <a:solidFill>
                  <a:schemeClr val="tx1"/>
                </a:solidFill>
                <a:effectLst/>
                <a:latin typeface="Times New Roman" pitchFamily="18" charset="0"/>
                <a:ea typeface="宋体" pitchFamily="2" charset="-122"/>
                <a:cs typeface="+mn-cs"/>
              </a:rPr>
              <a:t>失败</a:t>
            </a:r>
            <a:endParaRPr kumimoji="1" lang="en-US" altLang="zh-CN"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86</a:t>
            </a:fld>
            <a:endParaRPr lang="en-US" altLang="zh-CN"/>
          </a:p>
        </p:txBody>
      </p:sp>
    </p:spTree>
    <p:extLst>
      <p:ext uri="{BB962C8B-B14F-4D97-AF65-F5344CB8AC3E}">
        <p14:creationId xmlns:p14="http://schemas.microsoft.com/office/powerpoint/2010/main" val="12144259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这段代码的具体算法就是把</a:t>
            </a:r>
            <a:r>
              <a:rPr kumimoji="1" lang="en-US" altLang="zh-CN" sz="1200" b="0" i="0" kern="1200" dirty="0">
                <a:solidFill>
                  <a:schemeClr val="tx1"/>
                </a:solidFill>
                <a:effectLst/>
                <a:latin typeface="Times New Roman" pitchFamily="18" charset="0"/>
                <a:ea typeface="宋体" pitchFamily="2" charset="-122"/>
                <a:cs typeface="+mn-cs"/>
              </a:rPr>
              <a:t>step1</a:t>
            </a:r>
            <a:r>
              <a:rPr kumimoji="1" lang="zh-CN" altLang="en-US" sz="1200" b="0" i="0" kern="1200" dirty="0">
                <a:solidFill>
                  <a:schemeClr val="tx1"/>
                </a:solidFill>
                <a:effectLst/>
                <a:latin typeface="Times New Roman" pitchFamily="18" charset="0"/>
                <a:ea typeface="宋体" pitchFamily="2" charset="-122"/>
                <a:cs typeface="+mn-cs"/>
              </a:rPr>
              <a:t>的路径重新走一遍，并且跟踪寄存器和堆栈的变化，判断最坏情况下是否有违反规则的情况出现。在碰到指令对应</a:t>
            </a:r>
            <a:r>
              <a:rPr kumimoji="1" lang="en-US" altLang="zh-CN" sz="1200" b="0" i="0" kern="1200" dirty="0" err="1">
                <a:solidFill>
                  <a:schemeClr val="tx1"/>
                </a:solidFill>
                <a:effectLst/>
                <a:latin typeface="Times New Roman" pitchFamily="18" charset="0"/>
                <a:ea typeface="宋体" pitchFamily="2" charset="-122"/>
                <a:cs typeface="+mn-cs"/>
              </a:rPr>
              <a:t>explored_states</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被设置成</a:t>
            </a:r>
            <a:r>
              <a:rPr kumimoji="1" lang="en-US" altLang="zh-CN" sz="1200" b="0" i="0" kern="1200" dirty="0">
                <a:solidFill>
                  <a:schemeClr val="tx1"/>
                </a:solidFill>
                <a:effectLst/>
                <a:latin typeface="Times New Roman" pitchFamily="18" charset="0"/>
                <a:ea typeface="宋体" pitchFamily="2" charset="-122"/>
                <a:cs typeface="+mn-cs"/>
              </a:rPr>
              <a:t>STATE_LIST_MARK</a:t>
            </a:r>
            <a:r>
              <a:rPr kumimoji="1" lang="zh-CN" altLang="en-US" sz="1200" b="0" i="0" kern="1200" dirty="0">
                <a:solidFill>
                  <a:schemeClr val="tx1"/>
                </a:solidFill>
                <a:effectLst/>
                <a:latin typeface="Times New Roman" pitchFamily="18" charset="0"/>
                <a:ea typeface="宋体" pitchFamily="2" charset="-122"/>
                <a:cs typeface="+mn-cs"/>
              </a:rPr>
              <a:t>，需要给当前指令独立分配一个</a:t>
            </a:r>
            <a:r>
              <a:rPr kumimoji="1" lang="en-US" altLang="zh-CN" sz="1200" b="0" i="0" kern="1200" dirty="0" err="1">
                <a:solidFill>
                  <a:schemeClr val="tx1"/>
                </a:solidFill>
                <a:effectLst/>
                <a:latin typeface="Times New Roman" pitchFamily="18" charset="0"/>
                <a:ea typeface="宋体" pitchFamily="2" charset="-122"/>
                <a:cs typeface="+mn-cs"/>
              </a:rPr>
              <a:t>bpf_verifier_state_list</a:t>
            </a:r>
            <a:r>
              <a:rPr kumimoji="1" lang="zh-CN" altLang="en-US" sz="1200" b="0" i="0" kern="1200" dirty="0">
                <a:solidFill>
                  <a:schemeClr val="tx1"/>
                </a:solidFill>
                <a:effectLst/>
                <a:latin typeface="Times New Roman" pitchFamily="18" charset="0"/>
                <a:ea typeface="宋体" pitchFamily="2" charset="-122"/>
                <a:cs typeface="+mn-cs"/>
              </a:rPr>
              <a:t>链表，来存储这个指令在多个分支上的不同状况。这里也有一个快速分析的优化方法：修剪</a:t>
            </a:r>
            <a:r>
              <a:rPr kumimoji="1" lang="en-US" altLang="zh-CN" sz="1200" b="0" i="0" kern="1200" dirty="0">
                <a:solidFill>
                  <a:schemeClr val="tx1"/>
                </a:solidFill>
                <a:effectLst/>
                <a:latin typeface="Times New Roman" pitchFamily="18" charset="0"/>
                <a:ea typeface="宋体" pitchFamily="2" charset="-122"/>
                <a:cs typeface="+mn-cs"/>
              </a:rPr>
              <a:t>(Pruning)</a:t>
            </a:r>
            <a:r>
              <a:rPr kumimoji="1" lang="zh-CN" altLang="en-US" sz="1200" b="0" i="0" kern="1200" dirty="0">
                <a:solidFill>
                  <a:schemeClr val="tx1"/>
                </a:solidFill>
                <a:effectLst/>
                <a:latin typeface="Times New Roman" pitchFamily="18" charset="0"/>
                <a:ea typeface="宋体" pitchFamily="2" charset="-122"/>
                <a:cs typeface="+mn-cs"/>
              </a:rPr>
              <a:t>。如果当前指令的当前分支的状态</a:t>
            </a:r>
            <a:r>
              <a:rPr kumimoji="1" lang="en-US" altLang="zh-CN" sz="1200" b="0" i="0" kern="1200" dirty="0" err="1">
                <a:solidFill>
                  <a:schemeClr val="tx1"/>
                </a:solidFill>
                <a:effectLst/>
                <a:latin typeface="Times New Roman" pitchFamily="18" charset="0"/>
                <a:ea typeface="宋体" pitchFamily="2" charset="-122"/>
                <a:cs typeface="+mn-cs"/>
              </a:rPr>
              <a:t>cur_state</a:t>
            </a:r>
            <a:r>
              <a:rPr kumimoji="1" lang="zh-CN" altLang="en-US" sz="1200" b="0" i="0" kern="1200" dirty="0">
                <a:solidFill>
                  <a:schemeClr val="tx1"/>
                </a:solidFill>
                <a:effectLst/>
                <a:latin typeface="Times New Roman" pitchFamily="18" charset="0"/>
                <a:ea typeface="宋体" pitchFamily="2" charset="-122"/>
                <a:cs typeface="+mn-cs"/>
              </a:rPr>
              <a:t>，和当前指令另一个已分析分支的状态</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当前指令</a:t>
            </a:r>
            <a:r>
              <a:rPr kumimoji="1" lang="en-US" altLang="zh-CN" sz="1200" b="0" i="0" kern="1200" dirty="0" err="1">
                <a:solidFill>
                  <a:schemeClr val="tx1"/>
                </a:solidFill>
                <a:effectLst/>
                <a:latin typeface="Times New Roman" pitchFamily="18" charset="0"/>
                <a:ea typeface="宋体" pitchFamily="2" charset="-122"/>
                <a:cs typeface="+mn-cs"/>
              </a:rPr>
              <a:t>explored_states</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链表中的一个</a:t>
            </a:r>
            <a:r>
              <a:rPr kumimoji="1" lang="en-US" altLang="zh-CN" sz="1200" b="0" i="0" kern="1200" dirty="0" err="1">
                <a:solidFill>
                  <a:schemeClr val="tx1"/>
                </a:solidFill>
                <a:effectLst/>
                <a:latin typeface="Times New Roman" pitchFamily="18" charset="0"/>
                <a:ea typeface="宋体" pitchFamily="2" charset="-122"/>
                <a:cs typeface="+mn-cs"/>
              </a:rPr>
              <a:t>bpf_verifier_state_list</a:t>
            </a:r>
            <a:r>
              <a:rPr kumimoji="1" lang="zh-CN" altLang="en-US" sz="1200" b="0" i="0" kern="1200" dirty="0">
                <a:solidFill>
                  <a:schemeClr val="tx1"/>
                </a:solidFill>
                <a:effectLst/>
                <a:latin typeface="Times New Roman" pitchFamily="18" charset="0"/>
                <a:ea typeface="宋体" pitchFamily="2" charset="-122"/>
                <a:cs typeface="+mn-cs"/>
              </a:rPr>
              <a:t>成员</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相等或者是它的一个子集，那么当前指令的当前分支就不需要分析了，因为它肯定是符合规则的。</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87</a:t>
            </a:fld>
            <a:endParaRPr lang="en-US" altLang="zh-CN"/>
          </a:p>
        </p:txBody>
      </p:sp>
    </p:spTree>
    <p:extLst>
      <p:ext uri="{BB962C8B-B14F-4D97-AF65-F5344CB8AC3E}">
        <p14:creationId xmlns:p14="http://schemas.microsoft.com/office/powerpoint/2010/main" val="37296671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88</a:t>
            </a:fld>
            <a:endParaRPr lang="en-US" altLang="zh-CN"/>
          </a:p>
        </p:txBody>
      </p:sp>
    </p:spTree>
    <p:extLst>
      <p:ext uri="{BB962C8B-B14F-4D97-AF65-F5344CB8AC3E}">
        <p14:creationId xmlns:p14="http://schemas.microsoft.com/office/powerpoint/2010/main" val="9988811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在</a:t>
            </a:r>
            <a:r>
              <a:rPr kumimoji="1" lang="en-US" altLang="zh-CN" sz="1200" b="0" i="0" kern="1200" dirty="0">
                <a:solidFill>
                  <a:schemeClr val="tx1"/>
                </a:solidFill>
                <a:effectLst/>
                <a:latin typeface="Times New Roman" pitchFamily="18" charset="0"/>
                <a:ea typeface="宋体" pitchFamily="2" charset="-122"/>
                <a:cs typeface="+mn-cs"/>
              </a:rPr>
              <a:t>verifier</a:t>
            </a:r>
            <a:r>
              <a:rPr kumimoji="1" lang="zh-CN" altLang="en-US" sz="1200" b="0" i="0" kern="1200" dirty="0">
                <a:solidFill>
                  <a:schemeClr val="tx1"/>
                </a:solidFill>
                <a:effectLst/>
                <a:latin typeface="Times New Roman" pitchFamily="18" charset="0"/>
                <a:ea typeface="宋体" pitchFamily="2" charset="-122"/>
                <a:cs typeface="+mn-cs"/>
              </a:rPr>
              <a:t>验证通过以后，内核通过</a:t>
            </a:r>
            <a:r>
              <a:rPr kumimoji="1" lang="en-US" altLang="zh-CN" sz="1200" b="0" i="0" kern="1200" dirty="0">
                <a:solidFill>
                  <a:schemeClr val="tx1"/>
                </a:solidFill>
                <a:effectLst/>
                <a:latin typeface="Times New Roman" pitchFamily="18" charset="0"/>
                <a:ea typeface="宋体" pitchFamily="2" charset="-122"/>
                <a:cs typeface="+mn-cs"/>
              </a:rPr>
              <a:t>JIT(Just-In-Time)</a:t>
            </a:r>
            <a:r>
              <a:rPr kumimoji="1" lang="zh-CN" altLang="en-US" sz="1200" b="0" i="0" kern="1200" dirty="0">
                <a:solidFill>
                  <a:schemeClr val="tx1"/>
                </a:solidFill>
                <a:effectLst/>
                <a:latin typeface="Times New Roman" pitchFamily="18" charset="0"/>
                <a:ea typeface="宋体" pitchFamily="2" charset="-122"/>
                <a:cs typeface="+mn-cs"/>
              </a:rPr>
              <a:t>将</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目编码转换成本地指令码；如果当前架构不支持</a:t>
            </a:r>
            <a:r>
              <a:rPr kumimoji="1" lang="en-US" altLang="zh-CN" sz="1200" b="0" i="0" kern="1200" dirty="0">
                <a:solidFill>
                  <a:schemeClr val="tx1"/>
                </a:solidFill>
                <a:effectLst/>
                <a:latin typeface="Times New Roman" pitchFamily="18" charset="0"/>
                <a:ea typeface="宋体" pitchFamily="2" charset="-122"/>
                <a:cs typeface="+mn-cs"/>
              </a:rPr>
              <a:t>JIT</a:t>
            </a:r>
            <a:r>
              <a:rPr kumimoji="1" lang="zh-CN" altLang="en-US" sz="1200" b="0" i="0" kern="1200" dirty="0">
                <a:solidFill>
                  <a:schemeClr val="tx1"/>
                </a:solidFill>
                <a:effectLst/>
                <a:latin typeface="Times New Roman" pitchFamily="18" charset="0"/>
                <a:ea typeface="宋体" pitchFamily="2" charset="-122"/>
                <a:cs typeface="+mn-cs"/>
              </a:rPr>
              <a:t>转换内核则会使用一个解析器</a:t>
            </a:r>
            <a:r>
              <a:rPr kumimoji="1" lang="en-US" altLang="zh-CN" sz="1200" b="0" i="0" kern="1200" dirty="0">
                <a:solidFill>
                  <a:schemeClr val="tx1"/>
                </a:solidFill>
                <a:effectLst/>
                <a:latin typeface="Times New Roman" pitchFamily="18" charset="0"/>
                <a:ea typeface="宋体" pitchFamily="2" charset="-122"/>
                <a:cs typeface="+mn-cs"/>
              </a:rPr>
              <a:t>(interpreter)</a:t>
            </a:r>
            <a:r>
              <a:rPr kumimoji="1" lang="zh-CN" altLang="en-US" sz="1200" b="0" i="0" kern="1200" dirty="0">
                <a:solidFill>
                  <a:schemeClr val="tx1"/>
                </a:solidFill>
                <a:effectLst/>
                <a:latin typeface="Times New Roman" pitchFamily="18" charset="0"/>
                <a:ea typeface="宋体" pitchFamily="2" charset="-122"/>
                <a:cs typeface="+mn-cs"/>
              </a:rPr>
              <a:t>来模拟运行，这种运行效率较低；有些架构</a:t>
            </a:r>
            <a:r>
              <a:rPr kumimoji="1" lang="en-US" altLang="zh-CN" sz="1200" b="0" i="0" kern="1200" dirty="0">
                <a:solidFill>
                  <a:schemeClr val="tx1"/>
                </a:solidFill>
                <a:effectLst/>
                <a:latin typeface="Times New Roman" pitchFamily="18" charset="0"/>
                <a:ea typeface="宋体" pitchFamily="2" charset="-122"/>
                <a:cs typeface="+mn-cs"/>
              </a:rPr>
              <a:t>(64 bit x86_64, arm64, ppc64, s390x, mips64, sparc64 and 32 bit arm)</a:t>
            </a:r>
            <a:r>
              <a:rPr kumimoji="1" lang="zh-CN" altLang="en-US" sz="1200" b="0" i="0" kern="1200" dirty="0">
                <a:solidFill>
                  <a:schemeClr val="tx1"/>
                </a:solidFill>
                <a:effectLst/>
                <a:latin typeface="Times New Roman" pitchFamily="18" charset="0"/>
                <a:ea typeface="宋体" pitchFamily="2" charset="-122"/>
                <a:cs typeface="+mn-cs"/>
              </a:rPr>
              <a:t>已经支持</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的</a:t>
            </a:r>
            <a:r>
              <a:rPr kumimoji="1" lang="en-US" altLang="zh-CN" sz="1200" b="0" i="0" kern="1200" dirty="0">
                <a:solidFill>
                  <a:schemeClr val="tx1"/>
                </a:solidFill>
                <a:effectLst/>
                <a:latin typeface="Times New Roman" pitchFamily="18" charset="0"/>
                <a:ea typeface="宋体" pitchFamily="2" charset="-122"/>
                <a:cs typeface="+mn-cs"/>
              </a:rPr>
              <a:t>JIT</a:t>
            </a:r>
            <a:r>
              <a:rPr kumimoji="1" lang="zh-CN" altLang="en-US" sz="1200" b="0" i="0" kern="1200" dirty="0">
                <a:solidFill>
                  <a:schemeClr val="tx1"/>
                </a:solidFill>
                <a:effectLst/>
                <a:latin typeface="Times New Roman" pitchFamily="18" charset="0"/>
                <a:ea typeface="宋体" pitchFamily="2" charset="-122"/>
                <a:cs typeface="+mn-cs"/>
              </a:rPr>
              <a:t>，它可以高效的几乎一比一的把</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代码转换成本机代码</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因为</a:t>
            </a:r>
            <a:r>
              <a:rPr kumimoji="1" lang="en-US" altLang="zh-CN" sz="1200" b="0" i="0" kern="1200" dirty="0">
                <a:solidFill>
                  <a:schemeClr val="tx1"/>
                </a:solidFill>
                <a:effectLst/>
                <a:latin typeface="Times New Roman" pitchFamily="18" charset="0"/>
                <a:ea typeface="宋体" pitchFamily="2" charset="-122"/>
                <a:cs typeface="+mn-cs"/>
              </a:rPr>
              <a:t>eBPF</a:t>
            </a:r>
            <a:r>
              <a:rPr kumimoji="1" lang="zh-CN" altLang="en-US" sz="1200" b="0" i="0" kern="1200" dirty="0">
                <a:solidFill>
                  <a:schemeClr val="tx1"/>
                </a:solidFill>
                <a:effectLst/>
                <a:latin typeface="Times New Roman" pitchFamily="18" charset="0"/>
                <a:ea typeface="宋体" pitchFamily="2" charset="-122"/>
                <a:cs typeface="+mn-cs"/>
              </a:rPr>
              <a:t>的指令集已经做了优化，非常类似最新的</a:t>
            </a:r>
            <a:r>
              <a:rPr kumimoji="1" lang="en-US" altLang="zh-CN" sz="1200" b="0" i="0" kern="1200" dirty="0">
                <a:solidFill>
                  <a:schemeClr val="tx1"/>
                </a:solidFill>
                <a:effectLst/>
                <a:latin typeface="Times New Roman" pitchFamily="18" charset="0"/>
                <a:ea typeface="宋体" pitchFamily="2" charset="-122"/>
                <a:cs typeface="+mn-cs"/>
              </a:rPr>
              <a:t>arm/x86</a:t>
            </a:r>
            <a:r>
              <a:rPr kumimoji="1" lang="zh-CN" altLang="en-US" sz="1200" b="0" i="0" kern="1200" dirty="0">
                <a:solidFill>
                  <a:schemeClr val="tx1"/>
                </a:solidFill>
                <a:effectLst/>
                <a:latin typeface="Times New Roman" pitchFamily="18" charset="0"/>
                <a:ea typeface="宋体" pitchFamily="2" charset="-122"/>
                <a:cs typeface="+mn-cs"/>
              </a:rPr>
              <a:t>架构，</a:t>
            </a:r>
            <a:r>
              <a:rPr kumimoji="1" lang="en-US" altLang="zh-CN" sz="1200" b="0" i="0" kern="1200" dirty="0">
                <a:solidFill>
                  <a:schemeClr val="tx1"/>
                </a:solidFill>
                <a:effectLst/>
                <a:latin typeface="Times New Roman" pitchFamily="18" charset="0"/>
                <a:ea typeface="宋体" pitchFamily="2" charset="-122"/>
                <a:cs typeface="+mn-cs"/>
              </a:rPr>
              <a:t>ABI</a:t>
            </a:r>
            <a:r>
              <a:rPr kumimoji="1" lang="zh-CN" altLang="en-US" sz="1200" b="0" i="0" kern="1200" dirty="0">
                <a:solidFill>
                  <a:schemeClr val="tx1"/>
                </a:solidFill>
                <a:effectLst/>
                <a:latin typeface="Times New Roman" pitchFamily="18" charset="0"/>
                <a:ea typeface="宋体" pitchFamily="2" charset="-122"/>
                <a:cs typeface="+mn-cs"/>
              </a:rPr>
              <a:t>也类似</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。如果当前架构不支持</a:t>
            </a:r>
            <a:r>
              <a:rPr kumimoji="1" lang="en-US" altLang="zh-CN" sz="1200" b="0" i="0" kern="1200" dirty="0">
                <a:solidFill>
                  <a:schemeClr val="tx1"/>
                </a:solidFill>
                <a:effectLst/>
                <a:latin typeface="Times New Roman" pitchFamily="18" charset="0"/>
                <a:ea typeface="宋体" pitchFamily="2" charset="-122"/>
                <a:cs typeface="+mn-cs"/>
              </a:rPr>
              <a:t>JTI</a:t>
            </a:r>
            <a:r>
              <a:rPr kumimoji="1" lang="zh-CN" altLang="en-US" sz="1200" b="0" i="0" kern="1200" dirty="0">
                <a:solidFill>
                  <a:schemeClr val="tx1"/>
                </a:solidFill>
                <a:effectLst/>
                <a:latin typeface="Times New Roman" pitchFamily="18" charset="0"/>
                <a:ea typeface="宋体" pitchFamily="2" charset="-122"/>
                <a:cs typeface="+mn-cs"/>
              </a:rPr>
              <a:t>只能使用内核的解析器</a:t>
            </a:r>
            <a:r>
              <a:rPr kumimoji="1" lang="en-US" altLang="zh-CN" sz="1200" b="0" i="0" kern="1200" dirty="0">
                <a:solidFill>
                  <a:schemeClr val="tx1"/>
                </a:solidFill>
                <a:effectLst/>
                <a:latin typeface="Times New Roman" pitchFamily="18" charset="0"/>
                <a:ea typeface="宋体" pitchFamily="2" charset="-122"/>
                <a:cs typeface="+mn-cs"/>
              </a:rPr>
              <a:t>(interpreter)</a:t>
            </a:r>
            <a:r>
              <a:rPr kumimoji="1" lang="zh-CN" altLang="en-US" sz="1200" b="0" i="0" kern="1200" dirty="0">
                <a:solidFill>
                  <a:schemeClr val="tx1"/>
                </a:solidFill>
                <a:effectLst/>
                <a:latin typeface="Times New Roman" pitchFamily="18" charset="0"/>
                <a:ea typeface="宋体" pitchFamily="2" charset="-122"/>
                <a:cs typeface="+mn-cs"/>
              </a:rPr>
              <a:t>来模拟运行；</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89</a:t>
            </a:fld>
            <a:endParaRPr lang="en-US" altLang="zh-CN"/>
          </a:p>
        </p:txBody>
      </p:sp>
    </p:spTree>
    <p:extLst>
      <p:ext uri="{BB962C8B-B14F-4D97-AF65-F5344CB8AC3E}">
        <p14:creationId xmlns:p14="http://schemas.microsoft.com/office/powerpoint/2010/main" val="1046323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90</a:t>
            </a:fld>
            <a:endParaRPr lang="en-US" altLang="zh-CN"/>
          </a:p>
        </p:txBody>
      </p:sp>
    </p:spTree>
    <p:extLst>
      <p:ext uri="{BB962C8B-B14F-4D97-AF65-F5344CB8AC3E}">
        <p14:creationId xmlns:p14="http://schemas.microsoft.com/office/powerpoint/2010/main" val="3890100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从图中我们可以看到，</a:t>
            </a:r>
            <a:r>
              <a:rPr kumimoji="1" lang="en-US" altLang="zh-CN" sz="1200" b="0" i="0" kern="1200" dirty="0">
                <a:solidFill>
                  <a:schemeClr val="tx1"/>
                </a:solidFill>
                <a:effectLst/>
                <a:latin typeface="Times New Roman" pitchFamily="18" charset="0"/>
                <a:ea typeface="宋体" pitchFamily="2" charset="-122"/>
                <a:cs typeface="+mn-cs"/>
              </a:rPr>
              <a:t>Netfilter </a:t>
            </a:r>
            <a:r>
              <a:rPr kumimoji="1" lang="zh-CN" altLang="en-US" sz="1200" b="0" i="0" kern="1200" dirty="0">
                <a:solidFill>
                  <a:schemeClr val="tx1"/>
                </a:solidFill>
                <a:effectLst/>
                <a:latin typeface="Times New Roman" pitchFamily="18" charset="0"/>
                <a:ea typeface="宋体" pitchFamily="2" charset="-122"/>
                <a:cs typeface="+mn-cs"/>
              </a:rPr>
              <a:t>框架采用模块化设计理念，并且贯穿了 </a:t>
            </a:r>
            <a:r>
              <a:rPr kumimoji="1" lang="en-US" altLang="zh-CN" sz="1200" b="0" i="0" kern="1200" dirty="0">
                <a:solidFill>
                  <a:schemeClr val="tx1"/>
                </a:solidFill>
                <a:effectLst/>
                <a:latin typeface="Times New Roman" pitchFamily="18" charset="0"/>
                <a:ea typeface="宋体" pitchFamily="2" charset="-122"/>
                <a:cs typeface="+mn-cs"/>
              </a:rPr>
              <a:t>Linux </a:t>
            </a:r>
            <a:r>
              <a:rPr kumimoji="1" lang="zh-CN" altLang="en-US" sz="1200" b="0" i="0" kern="1200" dirty="0">
                <a:solidFill>
                  <a:schemeClr val="tx1"/>
                </a:solidFill>
                <a:effectLst/>
                <a:latin typeface="Times New Roman" pitchFamily="18" charset="0"/>
                <a:ea typeface="宋体" pitchFamily="2" charset="-122"/>
                <a:cs typeface="+mn-cs"/>
              </a:rPr>
              <a:t>系统的内核态和用户态。在用户态层面，根据不同的协议类型，为上层用户提供了不同的系统调用工具，比如我们常用的针对 </a:t>
            </a:r>
            <a:r>
              <a:rPr kumimoji="1" lang="en-US" altLang="zh-CN" sz="1200" b="0" i="0" kern="1200" dirty="0">
                <a:solidFill>
                  <a:schemeClr val="tx1"/>
                </a:solidFill>
                <a:effectLst/>
                <a:latin typeface="Times New Roman" pitchFamily="18" charset="0"/>
                <a:ea typeface="宋体" pitchFamily="2" charset="-122"/>
                <a:cs typeface="+mn-cs"/>
              </a:rPr>
              <a:t>IPv4 </a:t>
            </a:r>
            <a:r>
              <a:rPr kumimoji="1" lang="zh-CN" altLang="en-US" sz="1200" b="0" i="0" kern="1200" dirty="0">
                <a:solidFill>
                  <a:schemeClr val="tx1"/>
                </a:solidFill>
                <a:effectLst/>
                <a:latin typeface="Times New Roman" pitchFamily="18" charset="0"/>
                <a:ea typeface="宋体" pitchFamily="2" charset="-122"/>
                <a:cs typeface="+mn-cs"/>
              </a:rPr>
              <a:t>协议 </a:t>
            </a:r>
            <a:r>
              <a:rPr kumimoji="1" lang="en-US" altLang="zh-CN" sz="1200" b="0" i="0" kern="1200" dirty="0">
                <a:solidFill>
                  <a:schemeClr val="tx1"/>
                </a:solidFill>
                <a:effectLst/>
                <a:latin typeface="Times New Roman" pitchFamily="18" charset="0"/>
                <a:ea typeface="宋体" pitchFamily="2" charset="-122"/>
                <a:cs typeface="+mn-cs"/>
              </a:rPr>
              <a:t>iptables</a:t>
            </a:r>
            <a:r>
              <a:rPr kumimoji="1" lang="zh-CN" altLang="en-US" sz="1200" b="0" i="0" kern="1200" dirty="0">
                <a:solidFill>
                  <a:schemeClr val="tx1"/>
                </a:solidFill>
                <a:effectLst/>
                <a:latin typeface="Times New Roman" pitchFamily="18" charset="0"/>
                <a:ea typeface="宋体" pitchFamily="2" charset="-122"/>
                <a:cs typeface="+mn-cs"/>
              </a:rPr>
              <a:t>，</a:t>
            </a:r>
            <a:r>
              <a:rPr kumimoji="1" lang="en-US" altLang="zh-CN" sz="1200" b="0" i="0" kern="1200" dirty="0">
                <a:solidFill>
                  <a:schemeClr val="tx1"/>
                </a:solidFill>
                <a:effectLst/>
                <a:latin typeface="Times New Roman" pitchFamily="18" charset="0"/>
                <a:ea typeface="宋体" pitchFamily="2" charset="-122"/>
                <a:cs typeface="+mn-cs"/>
              </a:rPr>
              <a:t>IPv6 </a:t>
            </a:r>
            <a:r>
              <a:rPr kumimoji="1" lang="zh-CN" altLang="en-US" sz="1200" b="0" i="0" kern="1200" dirty="0">
                <a:solidFill>
                  <a:schemeClr val="tx1"/>
                </a:solidFill>
                <a:effectLst/>
                <a:latin typeface="Times New Roman" pitchFamily="18" charset="0"/>
                <a:ea typeface="宋体" pitchFamily="2" charset="-122"/>
                <a:cs typeface="+mn-cs"/>
              </a:rPr>
              <a:t>协议的 </a:t>
            </a:r>
            <a:r>
              <a:rPr kumimoji="1" lang="en-US" altLang="zh-CN" sz="1200" b="0" i="0" kern="1200" dirty="0">
                <a:solidFill>
                  <a:schemeClr val="tx1"/>
                </a:solidFill>
                <a:effectLst/>
                <a:latin typeface="Times New Roman" pitchFamily="18" charset="0"/>
                <a:ea typeface="宋体" pitchFamily="2" charset="-122"/>
                <a:cs typeface="+mn-cs"/>
              </a:rPr>
              <a:t>ip6tables</a:t>
            </a:r>
            <a:r>
              <a:rPr kumimoji="1" lang="zh-CN" altLang="en-US" sz="1200" b="0" i="0" kern="1200" dirty="0">
                <a:solidFill>
                  <a:schemeClr val="tx1"/>
                </a:solidFill>
                <a:effectLst/>
                <a:latin typeface="Times New Roman" pitchFamily="18" charset="0"/>
                <a:ea typeface="宋体" pitchFamily="2" charset="-122"/>
                <a:cs typeface="+mn-cs"/>
              </a:rPr>
              <a:t>，针对 </a:t>
            </a:r>
            <a:r>
              <a:rPr kumimoji="1" lang="en-US" altLang="zh-CN" sz="1200" b="0" i="0" kern="1200" dirty="0">
                <a:solidFill>
                  <a:schemeClr val="tx1"/>
                </a:solidFill>
                <a:effectLst/>
                <a:latin typeface="Times New Roman" pitchFamily="18" charset="0"/>
                <a:ea typeface="宋体" pitchFamily="2" charset="-122"/>
                <a:cs typeface="+mn-cs"/>
              </a:rPr>
              <a:t>ARP </a:t>
            </a:r>
            <a:r>
              <a:rPr kumimoji="1" lang="zh-CN" altLang="en-US" sz="1200" b="0" i="0" kern="1200" dirty="0">
                <a:solidFill>
                  <a:schemeClr val="tx1"/>
                </a:solidFill>
                <a:effectLst/>
                <a:latin typeface="Times New Roman" pitchFamily="18" charset="0"/>
                <a:ea typeface="宋体" pitchFamily="2" charset="-122"/>
                <a:cs typeface="+mn-cs"/>
              </a:rPr>
              <a:t>协议的 </a:t>
            </a:r>
            <a:r>
              <a:rPr kumimoji="1" lang="en-US" altLang="zh-CN" sz="1200" b="0" i="0" kern="1200" dirty="0" err="1">
                <a:solidFill>
                  <a:schemeClr val="tx1"/>
                </a:solidFill>
                <a:effectLst/>
                <a:latin typeface="Times New Roman" pitchFamily="18" charset="0"/>
                <a:ea typeface="宋体" pitchFamily="2" charset="-122"/>
                <a:cs typeface="+mn-cs"/>
              </a:rPr>
              <a:t>arptables</a:t>
            </a:r>
            <a:r>
              <a:rPr kumimoji="1" lang="zh-CN" altLang="en-US" sz="1200" b="0" i="0" kern="1200" dirty="0">
                <a:solidFill>
                  <a:schemeClr val="tx1"/>
                </a:solidFill>
                <a:effectLst/>
                <a:latin typeface="Times New Roman" pitchFamily="18" charset="0"/>
                <a:ea typeface="宋体" pitchFamily="2" charset="-122"/>
                <a:cs typeface="+mn-cs"/>
              </a:rPr>
              <a:t>，针对网桥控制的 </a:t>
            </a:r>
            <a:r>
              <a:rPr kumimoji="1" lang="en-US" altLang="zh-CN" sz="1200" b="0" i="0" kern="1200" dirty="0" err="1">
                <a:solidFill>
                  <a:schemeClr val="tx1"/>
                </a:solidFill>
                <a:effectLst/>
                <a:latin typeface="Times New Roman" pitchFamily="18" charset="0"/>
                <a:ea typeface="宋体" pitchFamily="2" charset="-122"/>
                <a:cs typeface="+mn-cs"/>
              </a:rPr>
              <a:t>ebtables</a:t>
            </a:r>
            <a:r>
              <a:rPr kumimoji="1" lang="zh-CN" altLang="en-US" sz="1200" b="0" i="0" kern="1200" dirty="0">
                <a:solidFill>
                  <a:schemeClr val="tx1"/>
                </a:solidFill>
                <a:effectLst/>
                <a:latin typeface="Times New Roman" pitchFamily="18" charset="0"/>
                <a:ea typeface="宋体" pitchFamily="2" charset="-122"/>
                <a:cs typeface="+mn-cs"/>
              </a:rPr>
              <a:t>，针对网络连接追踪的 </a:t>
            </a:r>
            <a:r>
              <a:rPr kumimoji="1" lang="en-US" altLang="zh-CN" sz="1200" b="0" i="0" kern="1200" dirty="0" err="1">
                <a:solidFill>
                  <a:schemeClr val="tx1"/>
                </a:solidFill>
                <a:effectLst/>
                <a:latin typeface="Times New Roman" pitchFamily="18" charset="0"/>
                <a:ea typeface="宋体" pitchFamily="2" charset="-122"/>
                <a:cs typeface="+mn-cs"/>
              </a:rPr>
              <a:t>conntrack</a:t>
            </a:r>
            <a:r>
              <a:rPr kumimoji="1" lang="en-US"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等等。不同的用户态工具在内核中有对应的模块进行实现，而底层都需要调用 </a:t>
            </a:r>
            <a:r>
              <a:rPr kumimoji="1" lang="en-US" altLang="zh-CN" sz="1200" b="0" i="0" kern="1200" dirty="0">
                <a:solidFill>
                  <a:schemeClr val="tx1"/>
                </a:solidFill>
                <a:effectLst/>
                <a:latin typeface="Times New Roman" pitchFamily="18" charset="0"/>
                <a:ea typeface="宋体" pitchFamily="2" charset="-122"/>
                <a:cs typeface="+mn-cs"/>
              </a:rPr>
              <a:t>Netfilter hook API </a:t>
            </a:r>
            <a:r>
              <a:rPr kumimoji="1" lang="zh-CN" altLang="en-US" sz="1200" b="0" i="0" kern="1200" dirty="0">
                <a:solidFill>
                  <a:schemeClr val="tx1"/>
                </a:solidFill>
                <a:effectLst/>
                <a:latin typeface="Times New Roman" pitchFamily="18" charset="0"/>
                <a:ea typeface="宋体" pitchFamily="2" charset="-122"/>
                <a:cs typeface="+mn-cs"/>
              </a:rPr>
              <a:t>接口进行实现。</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体系结构总结：</a:t>
            </a:r>
            <a:r>
              <a:rPr kumimoji="1" lang="en-US" altLang="zh-CN" sz="1200" b="0" i="0" kern="1200" dirty="0">
                <a:solidFill>
                  <a:schemeClr val="tx1"/>
                </a:solidFill>
                <a:effectLst/>
                <a:latin typeface="Times New Roman" pitchFamily="18" charset="0"/>
                <a:ea typeface="宋体" pitchFamily="2" charset="-122"/>
                <a:cs typeface="+mn-cs"/>
              </a:rPr>
              <a:t>Netfilter</a:t>
            </a:r>
            <a:r>
              <a:rPr kumimoji="1" lang="zh-CN" altLang="en-US" sz="1200" b="0" i="0" kern="1200" dirty="0">
                <a:solidFill>
                  <a:schemeClr val="tx1"/>
                </a:solidFill>
                <a:effectLst/>
                <a:latin typeface="Times New Roman" pitchFamily="18" charset="0"/>
                <a:ea typeface="宋体" pitchFamily="2" charset="-122"/>
                <a:cs typeface="+mn-cs"/>
              </a:rPr>
              <a:t>的体系结构说明了从功能到实现的流程，以及各个层次的关系，就像建好的房子内地基与墙以及房梁加上房梁柱之间的系统关联一样。</a:t>
            </a:r>
            <a:endParaRPr lang="en-US" altLang="zh-CN" sz="1200" kern="1200" dirty="0">
              <a:solidFill>
                <a:schemeClr val="tx1"/>
              </a:solidFill>
              <a:effectLst/>
              <a:latin typeface="Calibri" panose="020F0502020204030204" pitchFamily="34" charset="0"/>
              <a:ea typeface="宋体" panose="02010600030101010101" pitchFamily="2" charset="-122"/>
              <a:cs typeface="+mn-cs"/>
            </a:endParaRPr>
          </a:p>
          <a:p>
            <a:endParaRPr lang="zh-CN" altLang="en-US" sz="1200" kern="1200" dirty="0">
              <a:solidFill>
                <a:schemeClr val="tx1"/>
              </a:solidFill>
              <a:effectLst/>
              <a:latin typeface="Calibri" panose="020F0502020204030204" pitchFamily="34" charset="0"/>
              <a:ea typeface="宋体" panose="02010600030101010101" pitchFamily="2" charset="-122"/>
              <a:cs typeface="+mn-cs"/>
            </a:endParaRPr>
          </a:p>
          <a:p>
            <a:endParaRPr lang="zh-CN" altLang="zh-CN" sz="1200" kern="1200" dirty="0">
              <a:solidFill>
                <a:schemeClr val="tx1"/>
              </a:solidFill>
              <a:effectLst/>
              <a:latin typeface="Calibri" panose="020F0502020204030204" pitchFamily="34" charset="0"/>
              <a:ea typeface="宋体" panose="02010600030101010101" pitchFamily="2" charset="-122"/>
              <a:cs typeface="+mn-cs"/>
            </a:endParaRPr>
          </a:p>
          <a:p>
            <a:endParaRPr lang="zh-CN" altLang="en-US" dirty="0"/>
          </a:p>
          <a:p>
            <a:pPr lvl="0"/>
            <a:endParaRPr lang="en-US" altLang="zh-CN" sz="1200" kern="1200" baseline="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a:t>
            </a:fld>
            <a:endParaRPr lang="en-US" altLang="zh-CN"/>
          </a:p>
        </p:txBody>
      </p:sp>
    </p:spTree>
    <p:extLst>
      <p:ext uri="{BB962C8B-B14F-4D97-AF65-F5344CB8AC3E}">
        <p14:creationId xmlns:p14="http://schemas.microsoft.com/office/powerpoint/2010/main" val="871554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91</a:t>
            </a:fld>
            <a:endParaRPr lang="en-US" altLang="zh-CN"/>
          </a:p>
        </p:txBody>
      </p:sp>
    </p:spTree>
    <p:extLst>
      <p:ext uri="{BB962C8B-B14F-4D97-AF65-F5344CB8AC3E}">
        <p14:creationId xmlns:p14="http://schemas.microsoft.com/office/powerpoint/2010/main" val="26556680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除了用户态空间需要通过</a:t>
            </a:r>
            <a:r>
              <a:rPr kumimoji="1" lang="en-US" altLang="zh-CN" sz="1200" b="0" i="0" kern="1200" dirty="0" err="1">
                <a:solidFill>
                  <a:schemeClr val="tx1"/>
                </a:solidFill>
                <a:effectLst/>
                <a:latin typeface="Times New Roman" pitchFamily="18" charset="0"/>
                <a:ea typeface="宋体" pitchFamily="2" charset="-122"/>
                <a:cs typeface="+mn-cs"/>
              </a:rPr>
              <a:t>bpf</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系统调用来查找</a:t>
            </a:r>
            <a:r>
              <a:rPr kumimoji="1" lang="en-US" altLang="zh-CN" sz="1200" b="0" i="0" kern="1200" dirty="0">
                <a:solidFill>
                  <a:schemeClr val="tx1"/>
                </a:solidFill>
                <a:effectLst/>
                <a:latin typeface="Times New Roman" pitchFamily="18" charset="0"/>
                <a:ea typeface="宋体" pitchFamily="2" charset="-122"/>
                <a:cs typeface="+mn-cs"/>
              </a:rPr>
              <a:t>key</a:t>
            </a:r>
            <a:r>
              <a:rPr kumimoji="1" lang="zh-CN" altLang="en-US" sz="1200" b="0" i="0" kern="1200" dirty="0">
                <a:solidFill>
                  <a:schemeClr val="tx1"/>
                </a:solidFill>
                <a:effectLst/>
                <a:latin typeface="Times New Roman" pitchFamily="18" charset="0"/>
                <a:ea typeface="宋体" pitchFamily="2" charset="-122"/>
                <a:cs typeface="+mn-cs"/>
              </a:rPr>
              <a:t>对应的</a:t>
            </a:r>
            <a:r>
              <a:rPr kumimoji="1" lang="en-US" altLang="zh-CN" sz="1200" b="0" i="0" kern="1200" dirty="0">
                <a:solidFill>
                  <a:schemeClr val="tx1"/>
                </a:solidFill>
                <a:effectLst/>
                <a:latin typeface="Times New Roman" pitchFamily="18" charset="0"/>
                <a:ea typeface="宋体" pitchFamily="2" charset="-122"/>
                <a:cs typeface="+mn-cs"/>
              </a:rPr>
              <a:t>value</a:t>
            </a:r>
            <a:r>
              <a:rPr kumimoji="1" lang="zh-CN" altLang="en-US" sz="1200" b="0" i="0" kern="1200" dirty="0">
                <a:solidFill>
                  <a:schemeClr val="tx1"/>
                </a:solidFill>
                <a:effectLst/>
                <a:latin typeface="Times New Roman" pitchFamily="18" charset="0"/>
                <a:ea typeface="宋体" pitchFamily="2" charset="-122"/>
                <a:cs typeface="+mn-cs"/>
              </a:rPr>
              <a:t>值。</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程序中也需要根据</a:t>
            </a:r>
            <a:r>
              <a:rPr kumimoji="1" lang="en-US" altLang="zh-CN" sz="1200" b="0" i="0" kern="1200" dirty="0">
                <a:solidFill>
                  <a:schemeClr val="tx1"/>
                </a:solidFill>
                <a:effectLst/>
                <a:latin typeface="Times New Roman" pitchFamily="18" charset="0"/>
                <a:ea typeface="宋体" pitchFamily="2" charset="-122"/>
                <a:cs typeface="+mn-cs"/>
              </a:rPr>
              <a:t>key</a:t>
            </a:r>
            <a:r>
              <a:rPr kumimoji="1" lang="zh-CN" altLang="en-US" sz="1200" b="0" i="0" kern="1200" dirty="0">
                <a:solidFill>
                  <a:schemeClr val="tx1"/>
                </a:solidFill>
                <a:effectLst/>
                <a:latin typeface="Times New Roman" pitchFamily="18" charset="0"/>
                <a:ea typeface="宋体" pitchFamily="2" charset="-122"/>
                <a:cs typeface="+mn-cs"/>
              </a:rPr>
              <a:t>查找到</a:t>
            </a:r>
            <a:r>
              <a:rPr kumimoji="1" lang="en-US" altLang="zh-CN" sz="1200" b="0" i="0" kern="1200" dirty="0">
                <a:solidFill>
                  <a:schemeClr val="tx1"/>
                </a:solidFill>
                <a:effectLst/>
                <a:latin typeface="Times New Roman" pitchFamily="18" charset="0"/>
                <a:ea typeface="宋体" pitchFamily="2" charset="-122"/>
                <a:cs typeface="+mn-cs"/>
              </a:rPr>
              <a:t>value</a:t>
            </a:r>
            <a:r>
              <a:rPr kumimoji="1" lang="zh-CN" altLang="en-US" sz="1200" b="0" i="0" kern="1200" dirty="0">
                <a:solidFill>
                  <a:schemeClr val="tx1"/>
                </a:solidFill>
                <a:effectLst/>
                <a:latin typeface="Times New Roman" pitchFamily="18" charset="0"/>
                <a:ea typeface="宋体" pitchFamily="2" charset="-122"/>
                <a:cs typeface="+mn-cs"/>
              </a:rPr>
              <a:t>的地址，然后在</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程序中使用。</a:t>
            </a:r>
            <a:r>
              <a:rPr kumimoji="1" lang="en-US" altLang="zh-CN" sz="1200" b="0" i="0" kern="1200" dirty="0">
                <a:solidFill>
                  <a:schemeClr val="tx1"/>
                </a:solidFill>
                <a:effectLst/>
                <a:latin typeface="Times New Roman" pitchFamily="18" charset="0"/>
                <a:ea typeface="宋体" pitchFamily="2" charset="-122"/>
                <a:cs typeface="+mn-cs"/>
              </a:rPr>
              <a:t>BPF</a:t>
            </a:r>
            <a:r>
              <a:rPr kumimoji="1" lang="zh-CN" altLang="en-US" sz="1200" b="0" i="0" kern="1200" dirty="0">
                <a:solidFill>
                  <a:schemeClr val="tx1"/>
                </a:solidFill>
                <a:effectLst/>
                <a:latin typeface="Times New Roman" pitchFamily="18" charset="0"/>
                <a:ea typeface="宋体" pitchFamily="2" charset="-122"/>
                <a:cs typeface="+mn-cs"/>
              </a:rPr>
              <a:t>程序时通过调用</a:t>
            </a:r>
            <a:r>
              <a:rPr kumimoji="1" lang="en-US" altLang="zh-CN" sz="1200" b="0" i="0" kern="1200" dirty="0" err="1">
                <a:solidFill>
                  <a:schemeClr val="tx1"/>
                </a:solidFill>
                <a:effectLst/>
                <a:latin typeface="Times New Roman" pitchFamily="18" charset="0"/>
                <a:ea typeface="宋体" pitchFamily="2" charset="-122"/>
                <a:cs typeface="+mn-cs"/>
              </a:rPr>
              <a:t>BPF_FUNC_map_lookup_elem</a:t>
            </a:r>
            <a:r>
              <a:rPr kumimoji="1" lang="en-US" altLang="zh-CN" sz="1200" b="0" i="0" kern="1200" dirty="0">
                <a:solidFill>
                  <a:schemeClr val="tx1"/>
                </a:solidFill>
                <a:effectLst/>
                <a:latin typeface="Times New Roman" pitchFamily="18" charset="0"/>
                <a:ea typeface="宋体" pitchFamily="2" charset="-122"/>
                <a:cs typeface="+mn-cs"/>
              </a:rPr>
              <a:t> helper function</a:t>
            </a:r>
            <a:r>
              <a:rPr kumimoji="1" lang="zh-CN" altLang="en-US" sz="1200" b="0" i="0" kern="1200" dirty="0">
                <a:solidFill>
                  <a:schemeClr val="tx1"/>
                </a:solidFill>
                <a:effectLst/>
                <a:latin typeface="Times New Roman" pitchFamily="18" charset="0"/>
                <a:ea typeface="宋体" pitchFamily="2" charset="-122"/>
                <a:cs typeface="+mn-cs"/>
              </a:rPr>
              <a:t>来实现的。</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92</a:t>
            </a:fld>
            <a:endParaRPr lang="en-US" altLang="zh-CN"/>
          </a:p>
        </p:txBody>
      </p:sp>
    </p:spTree>
    <p:extLst>
      <p:ext uri="{BB962C8B-B14F-4D97-AF65-F5344CB8AC3E}">
        <p14:creationId xmlns:p14="http://schemas.microsoft.com/office/powerpoint/2010/main" val="13640820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93</a:t>
            </a:fld>
            <a:endParaRPr lang="en-US" altLang="zh-CN"/>
          </a:p>
        </p:txBody>
      </p:sp>
    </p:spTree>
    <p:extLst>
      <p:ext uri="{BB962C8B-B14F-4D97-AF65-F5344CB8AC3E}">
        <p14:creationId xmlns:p14="http://schemas.microsoft.com/office/powerpoint/2010/main" val="10015120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94</a:t>
            </a:fld>
            <a:endParaRPr lang="en-US" altLang="zh-CN"/>
          </a:p>
        </p:txBody>
      </p:sp>
    </p:spTree>
    <p:extLst>
      <p:ext uri="{BB962C8B-B14F-4D97-AF65-F5344CB8AC3E}">
        <p14:creationId xmlns:p14="http://schemas.microsoft.com/office/powerpoint/2010/main" val="10911528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95</a:t>
            </a:fld>
            <a:endParaRPr lang="en-US" altLang="zh-CN"/>
          </a:p>
        </p:txBody>
      </p:sp>
    </p:spTree>
    <p:extLst>
      <p:ext uri="{BB962C8B-B14F-4D97-AF65-F5344CB8AC3E}">
        <p14:creationId xmlns:p14="http://schemas.microsoft.com/office/powerpoint/2010/main" val="17584477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BPF_MAP_TYPE_ARRAY</a:t>
            </a:r>
            <a:r>
              <a:rPr kumimoji="1" lang="zh-CN" altLang="en-US" sz="1200" b="0" i="0" kern="1200" dirty="0">
                <a:solidFill>
                  <a:schemeClr val="tx1"/>
                </a:solidFill>
                <a:effectLst/>
                <a:latin typeface="Times New Roman" pitchFamily="18" charset="0"/>
                <a:ea typeface="宋体" pitchFamily="2" charset="-122"/>
                <a:cs typeface="+mn-cs"/>
              </a:rPr>
              <a:t>类型的</a:t>
            </a:r>
            <a:r>
              <a:rPr kumimoji="1" lang="en-US" altLang="zh-CN" sz="1200" b="0" i="0" kern="1200" dirty="0">
                <a:solidFill>
                  <a:schemeClr val="tx1"/>
                </a:solidFill>
                <a:effectLst/>
                <a:latin typeface="Times New Roman" pitchFamily="18" charset="0"/>
                <a:ea typeface="宋体" pitchFamily="2" charset="-122"/>
                <a:cs typeface="+mn-cs"/>
              </a:rPr>
              <a:t>map</a:t>
            </a:r>
            <a:r>
              <a:rPr kumimoji="1" lang="zh-CN" altLang="en-US" sz="1200" b="0" i="0" kern="1200" dirty="0">
                <a:solidFill>
                  <a:schemeClr val="tx1"/>
                </a:solidFill>
                <a:effectLst/>
                <a:latin typeface="Times New Roman" pitchFamily="18" charset="0"/>
                <a:ea typeface="宋体" pitchFamily="2" charset="-122"/>
                <a:cs typeface="+mn-cs"/>
              </a:rPr>
              <a:t>最终调用到</a:t>
            </a:r>
            <a:r>
              <a:rPr kumimoji="1" lang="en-US" altLang="zh-CN" sz="1200" b="0" i="0" kern="1200" dirty="0" err="1">
                <a:solidFill>
                  <a:schemeClr val="tx1"/>
                </a:solidFill>
                <a:effectLst/>
                <a:latin typeface="Times New Roman" pitchFamily="18" charset="0"/>
                <a:ea typeface="宋体" pitchFamily="2" charset="-122"/>
                <a:cs typeface="+mn-cs"/>
              </a:rPr>
              <a:t>array_map_lookup_elem</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96</a:t>
            </a:fld>
            <a:endParaRPr lang="en-US" altLang="zh-CN"/>
          </a:p>
        </p:txBody>
      </p:sp>
    </p:spTree>
    <p:extLst>
      <p:ext uri="{BB962C8B-B14F-4D97-AF65-F5344CB8AC3E}">
        <p14:creationId xmlns:p14="http://schemas.microsoft.com/office/powerpoint/2010/main" val="32381460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BPF_MAP_TYPE_HASH</a:t>
            </a:r>
            <a:r>
              <a:rPr kumimoji="1" lang="zh-CN" altLang="en-US" sz="1200" b="0" i="0" kern="1200" dirty="0">
                <a:solidFill>
                  <a:schemeClr val="tx1"/>
                </a:solidFill>
                <a:effectLst/>
                <a:latin typeface="Times New Roman" pitchFamily="18" charset="0"/>
                <a:ea typeface="宋体" pitchFamily="2" charset="-122"/>
                <a:cs typeface="+mn-cs"/>
              </a:rPr>
              <a:t>类型的</a:t>
            </a:r>
            <a:r>
              <a:rPr kumimoji="1" lang="en-US" altLang="zh-CN" sz="1200" b="0" i="0" kern="1200" dirty="0">
                <a:solidFill>
                  <a:schemeClr val="tx1"/>
                </a:solidFill>
                <a:effectLst/>
                <a:latin typeface="Times New Roman" pitchFamily="18" charset="0"/>
                <a:ea typeface="宋体" pitchFamily="2" charset="-122"/>
                <a:cs typeface="+mn-cs"/>
              </a:rPr>
              <a:t>map</a:t>
            </a:r>
            <a:r>
              <a:rPr kumimoji="1" lang="zh-CN" altLang="en-US" sz="1200" b="0" i="0" kern="1200" dirty="0">
                <a:solidFill>
                  <a:schemeClr val="tx1"/>
                </a:solidFill>
                <a:effectLst/>
                <a:latin typeface="Times New Roman" pitchFamily="18" charset="0"/>
                <a:ea typeface="宋体" pitchFamily="2" charset="-122"/>
                <a:cs typeface="+mn-cs"/>
              </a:rPr>
              <a:t>最终调用到</a:t>
            </a:r>
            <a:r>
              <a:rPr kumimoji="1" lang="en-US" altLang="zh-CN" sz="1200" b="0" i="0" kern="1200" dirty="0" err="1">
                <a:solidFill>
                  <a:schemeClr val="tx1"/>
                </a:solidFill>
                <a:effectLst/>
                <a:latin typeface="Times New Roman" pitchFamily="18" charset="0"/>
                <a:ea typeface="宋体" pitchFamily="2" charset="-122"/>
                <a:cs typeface="+mn-cs"/>
              </a:rPr>
              <a:t>htab_map_lookup_elem</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，之后有调用</a:t>
            </a:r>
            <a:r>
              <a:rPr kumimoji="1" lang="en-US" altLang="zh-CN" sz="1200" b="0" i="0" kern="1200" dirty="0">
                <a:solidFill>
                  <a:schemeClr val="tx1"/>
                </a:solidFill>
                <a:effectLst/>
                <a:latin typeface="Times New Roman" pitchFamily="18" charset="0"/>
                <a:ea typeface="宋体" pitchFamily="2" charset="-122"/>
                <a:cs typeface="+mn-cs"/>
              </a:rPr>
              <a:t>__</a:t>
            </a:r>
            <a:r>
              <a:rPr kumimoji="1" lang="en-US" altLang="zh-CN" sz="1200" b="0" i="0" kern="1200" dirty="0" err="1">
                <a:solidFill>
                  <a:schemeClr val="tx1"/>
                </a:solidFill>
                <a:effectLst/>
                <a:latin typeface="Times New Roman" pitchFamily="18" charset="0"/>
                <a:ea typeface="宋体" pitchFamily="2" charset="-122"/>
                <a:cs typeface="+mn-cs"/>
              </a:rPr>
              <a:t>htab_map_lookup_elem</a:t>
            </a: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97</a:t>
            </a:fld>
            <a:endParaRPr lang="en-US" altLang="zh-CN"/>
          </a:p>
        </p:txBody>
      </p:sp>
    </p:spTree>
    <p:extLst>
      <p:ext uri="{BB962C8B-B14F-4D97-AF65-F5344CB8AC3E}">
        <p14:creationId xmlns:p14="http://schemas.microsoft.com/office/powerpoint/2010/main" val="34276394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BPF map </a:t>
            </a:r>
            <a:r>
              <a:rPr kumimoji="1" lang="zh-CN" altLang="en-US" sz="1200" b="0" i="0" kern="1200" dirty="0">
                <a:solidFill>
                  <a:schemeClr val="tx1"/>
                </a:solidFill>
                <a:effectLst/>
                <a:latin typeface="Times New Roman" pitchFamily="18" charset="0"/>
                <a:ea typeface="宋体" pitchFamily="2" charset="-122"/>
                <a:cs typeface="+mn-cs"/>
              </a:rPr>
              <a:t>和程序作为内核资源只能通过文件描述符访问，其背后是内核中的匿名 </a:t>
            </a:r>
            <a:r>
              <a:rPr kumimoji="1" lang="en-US" altLang="zh-CN" sz="1200" b="0" i="0" kern="1200" dirty="0" err="1">
                <a:solidFill>
                  <a:schemeClr val="tx1"/>
                </a:solidFill>
                <a:effectLst/>
                <a:latin typeface="Times New Roman" pitchFamily="18" charset="0"/>
                <a:ea typeface="宋体" pitchFamily="2" charset="-122"/>
                <a:cs typeface="+mn-cs"/>
              </a:rPr>
              <a:t>inode</a:t>
            </a:r>
            <a:r>
              <a:rPr kumimoji="1" lang="zh-CN" altLang="en-US" sz="1200" b="0" i="0" kern="1200" dirty="0">
                <a:solidFill>
                  <a:schemeClr val="tx1"/>
                </a:solidFill>
                <a:effectLst/>
                <a:latin typeface="Times New Roman" pitchFamily="18" charset="0"/>
                <a:ea typeface="宋体" pitchFamily="2" charset="-122"/>
                <a:cs typeface="+mn-cs"/>
              </a:rPr>
              <a:t>。这带来了很多优点，但同时也有很多缺点。优点包括：用户空间应用能够使用大部分文件描述符相关的 </a:t>
            </a:r>
            <a:r>
              <a:rPr kumimoji="1" lang="en-US" altLang="zh-CN" sz="1200" b="0" i="0" kern="1200" dirty="0">
                <a:solidFill>
                  <a:schemeClr val="tx1"/>
                </a:solidFill>
                <a:effectLst/>
                <a:latin typeface="Times New Roman" pitchFamily="18" charset="0"/>
                <a:ea typeface="宋体" pitchFamily="2" charset="-122"/>
                <a:cs typeface="+mn-cs"/>
              </a:rPr>
              <a:t>API</a:t>
            </a:r>
            <a:r>
              <a:rPr kumimoji="1" lang="zh-CN" altLang="en-US" sz="1200" b="0" i="0" kern="1200" dirty="0">
                <a:solidFill>
                  <a:schemeClr val="tx1"/>
                </a:solidFill>
                <a:effectLst/>
                <a:latin typeface="Times New Roman" pitchFamily="18" charset="0"/>
                <a:ea typeface="宋体" pitchFamily="2" charset="-122"/>
                <a:cs typeface="+mn-cs"/>
              </a:rPr>
              <a:t>，传递给 </a:t>
            </a:r>
            <a:r>
              <a:rPr kumimoji="1" lang="en-US" altLang="zh-CN" sz="1200" b="0" i="0" kern="1200" dirty="0">
                <a:solidFill>
                  <a:schemeClr val="tx1"/>
                </a:solidFill>
                <a:effectLst/>
                <a:latin typeface="Times New Roman" pitchFamily="18" charset="0"/>
                <a:ea typeface="宋体" pitchFamily="2" charset="-122"/>
                <a:cs typeface="+mn-cs"/>
              </a:rPr>
              <a:t>Unix socket </a:t>
            </a:r>
            <a:r>
              <a:rPr kumimoji="1" lang="zh-CN" altLang="en-US" sz="1200" b="0" i="0" kern="1200" dirty="0">
                <a:solidFill>
                  <a:schemeClr val="tx1"/>
                </a:solidFill>
                <a:effectLst/>
                <a:latin typeface="Times New Roman" pitchFamily="18" charset="0"/>
                <a:ea typeface="宋体" pitchFamily="2" charset="-122"/>
                <a:cs typeface="+mn-cs"/>
              </a:rPr>
              <a:t>的文 件描述符是透明工作的等等。但同时，文件描述符受限于进程的生命周期，使得 </a:t>
            </a:r>
            <a:r>
              <a:rPr kumimoji="1" lang="en-US" altLang="zh-CN" sz="1200" b="0" i="0" kern="1200" dirty="0">
                <a:solidFill>
                  <a:schemeClr val="tx1"/>
                </a:solidFill>
                <a:effectLst/>
                <a:latin typeface="Times New Roman" pitchFamily="18" charset="0"/>
                <a:ea typeface="宋体" pitchFamily="2" charset="-122"/>
                <a:cs typeface="+mn-cs"/>
              </a:rPr>
              <a:t>map </a:t>
            </a:r>
            <a:r>
              <a:rPr kumimoji="1" lang="zh-CN" altLang="en-US" sz="1200" b="0" i="0" kern="1200" dirty="0">
                <a:solidFill>
                  <a:schemeClr val="tx1"/>
                </a:solidFill>
                <a:effectLst/>
                <a:latin typeface="Times New Roman" pitchFamily="18" charset="0"/>
                <a:ea typeface="宋体" pitchFamily="2" charset="-122"/>
                <a:cs typeface="+mn-cs"/>
              </a:rPr>
              <a:t>共享之类的操作非常笨重。</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为了解决这个问题，内核实现了一个最小内核空间 </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文件系统，</a:t>
            </a:r>
            <a:r>
              <a:rPr kumimoji="1" lang="en-US" altLang="zh-CN" sz="1200" b="0" i="0" kern="1200" dirty="0">
                <a:solidFill>
                  <a:schemeClr val="tx1"/>
                </a:solidFill>
                <a:effectLst/>
                <a:latin typeface="Times New Roman" pitchFamily="18" charset="0"/>
                <a:ea typeface="宋体" pitchFamily="2" charset="-122"/>
                <a:cs typeface="+mn-cs"/>
              </a:rPr>
              <a:t>BPF map </a:t>
            </a:r>
            <a:r>
              <a:rPr kumimoji="1" lang="zh-CN" altLang="en-US" sz="1200" b="0" i="0" kern="1200" dirty="0">
                <a:solidFill>
                  <a:schemeClr val="tx1"/>
                </a:solidFill>
                <a:effectLst/>
                <a:latin typeface="Times New Roman" pitchFamily="18" charset="0"/>
                <a:ea typeface="宋体" pitchFamily="2" charset="-122"/>
                <a:cs typeface="+mn-cs"/>
              </a:rPr>
              <a:t>和 </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程序 都可以钉到（</a:t>
            </a:r>
            <a:r>
              <a:rPr kumimoji="1" lang="en-US" altLang="zh-CN" sz="1200" b="0" i="0" kern="1200" dirty="0">
                <a:solidFill>
                  <a:schemeClr val="tx1"/>
                </a:solidFill>
                <a:effectLst/>
                <a:latin typeface="Times New Roman" pitchFamily="18" charset="0"/>
                <a:ea typeface="宋体" pitchFamily="2" charset="-122"/>
                <a:cs typeface="+mn-cs"/>
              </a:rPr>
              <a:t>pin</a:t>
            </a:r>
            <a:r>
              <a:rPr kumimoji="1" lang="zh-CN" altLang="en-US" sz="1200" b="0" i="0" kern="1200" dirty="0">
                <a:solidFill>
                  <a:schemeClr val="tx1"/>
                </a:solidFill>
                <a:effectLst/>
                <a:latin typeface="Times New Roman" pitchFamily="18" charset="0"/>
                <a:ea typeface="宋体" pitchFamily="2" charset="-122"/>
                <a:cs typeface="+mn-cs"/>
              </a:rPr>
              <a:t>）这个文件系统内，这个过程称为 </a:t>
            </a:r>
            <a:r>
              <a:rPr kumimoji="1" lang="en-US" altLang="zh-CN" sz="1200" b="0" i="0" kern="1200" dirty="0">
                <a:solidFill>
                  <a:schemeClr val="tx1"/>
                </a:solidFill>
                <a:effectLst/>
                <a:latin typeface="Times New Roman" pitchFamily="18" charset="0"/>
                <a:ea typeface="宋体" pitchFamily="2" charset="-122"/>
                <a:cs typeface="+mn-cs"/>
              </a:rPr>
              <a:t>object pinning</a:t>
            </a:r>
            <a:r>
              <a:rPr kumimoji="1" lang="zh-CN" altLang="en-US" sz="1200" b="0" i="0" kern="1200" dirty="0">
                <a:solidFill>
                  <a:schemeClr val="tx1"/>
                </a:solidFill>
                <a:effectLst/>
                <a:latin typeface="Times New Roman" pitchFamily="18" charset="0"/>
                <a:ea typeface="宋体" pitchFamily="2" charset="-122"/>
                <a:cs typeface="+mn-cs"/>
              </a:rPr>
              <a:t>（钉住对象）。相应 地，</a:t>
            </a:r>
            <a:r>
              <a:rPr kumimoji="1" lang="en-US" altLang="zh-CN" sz="1200" b="0" i="0" kern="1200" dirty="0">
                <a:solidFill>
                  <a:schemeClr val="tx1"/>
                </a:solidFill>
                <a:effectLst/>
                <a:latin typeface="Times New Roman" pitchFamily="18" charset="0"/>
                <a:ea typeface="宋体" pitchFamily="2" charset="-122"/>
                <a:cs typeface="+mn-cs"/>
              </a:rPr>
              <a:t>BPF </a:t>
            </a:r>
            <a:r>
              <a:rPr kumimoji="1" lang="zh-CN" altLang="en-US" sz="1200" b="0" i="0" kern="1200" dirty="0">
                <a:solidFill>
                  <a:schemeClr val="tx1"/>
                </a:solidFill>
                <a:effectLst/>
                <a:latin typeface="Times New Roman" pitchFamily="18" charset="0"/>
                <a:ea typeface="宋体" pitchFamily="2" charset="-122"/>
                <a:cs typeface="+mn-cs"/>
              </a:rPr>
              <a:t>系统调用进行了扩展，添加了两个新命令，分别用于钉住（</a:t>
            </a:r>
            <a:r>
              <a:rPr kumimoji="1" lang="en-US" altLang="zh-CN" sz="1200" b="0" i="0" kern="1200" dirty="0">
                <a:solidFill>
                  <a:schemeClr val="tx1"/>
                </a:solidFill>
                <a:effectLst/>
                <a:latin typeface="Times New Roman" pitchFamily="18" charset="0"/>
                <a:ea typeface="宋体" pitchFamily="2" charset="-122"/>
                <a:cs typeface="+mn-cs"/>
              </a:rPr>
              <a:t>BPF_OBJ_PIN</a:t>
            </a:r>
            <a:r>
              <a:rPr kumimoji="1" lang="zh-CN" altLang="en-US" sz="1200" b="0" i="0" kern="1200" dirty="0">
                <a:solidFill>
                  <a:schemeClr val="tx1"/>
                </a:solidFill>
                <a:effectLst/>
                <a:latin typeface="Times New Roman" pitchFamily="18" charset="0"/>
                <a:ea typeface="宋体" pitchFamily="2" charset="-122"/>
                <a:cs typeface="+mn-cs"/>
              </a:rPr>
              <a:t>）一个 对象和获取（</a:t>
            </a:r>
            <a:r>
              <a:rPr kumimoji="1" lang="en-US" altLang="zh-CN" sz="1200" b="0" i="0" kern="1200" dirty="0">
                <a:solidFill>
                  <a:schemeClr val="tx1"/>
                </a:solidFill>
                <a:effectLst/>
                <a:latin typeface="Times New Roman" pitchFamily="18" charset="0"/>
                <a:ea typeface="宋体" pitchFamily="2" charset="-122"/>
                <a:cs typeface="+mn-cs"/>
              </a:rPr>
              <a:t>BPF_OBJ_GET</a:t>
            </a:r>
            <a:r>
              <a:rPr kumimoji="1" lang="zh-CN" altLang="en-US" sz="1200" b="0" i="0" kern="1200" dirty="0">
                <a:solidFill>
                  <a:schemeClr val="tx1"/>
                </a:solidFill>
                <a:effectLst/>
                <a:latin typeface="Times New Roman" pitchFamily="18" charset="0"/>
                <a:ea typeface="宋体" pitchFamily="2" charset="-122"/>
                <a:cs typeface="+mn-cs"/>
              </a:rPr>
              <a:t>）一个被钉住的对象（</a:t>
            </a:r>
            <a:r>
              <a:rPr kumimoji="1" lang="en-US" altLang="zh-CN" sz="1200" b="0" i="0" kern="1200" dirty="0">
                <a:solidFill>
                  <a:schemeClr val="tx1"/>
                </a:solidFill>
                <a:effectLst/>
                <a:latin typeface="Times New Roman" pitchFamily="18" charset="0"/>
                <a:ea typeface="宋体" pitchFamily="2" charset="-122"/>
                <a:cs typeface="+mn-cs"/>
              </a:rPr>
              <a:t>pinned objects</a:t>
            </a:r>
            <a:r>
              <a:rPr kumimoji="1" lang="zh-CN" altLang="en-US" sz="1200" b="0" i="0" kern="1200" dirty="0">
                <a:solidFill>
                  <a:schemeClr val="tx1"/>
                </a:solidFill>
                <a:effectLst/>
                <a:latin typeface="Times New Roman" pitchFamily="18" charset="0"/>
                <a:ea typeface="宋体" pitchFamily="2" charset="-122"/>
                <a:cs typeface="+mn-cs"/>
              </a:rPr>
              <a:t>）。</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98</a:t>
            </a:fld>
            <a:endParaRPr lang="en-US" altLang="zh-CN"/>
          </a:p>
        </p:txBody>
      </p:sp>
    </p:spTree>
    <p:extLst>
      <p:ext uri="{BB962C8B-B14F-4D97-AF65-F5344CB8AC3E}">
        <p14:creationId xmlns:p14="http://schemas.microsoft.com/office/powerpoint/2010/main" val="5506318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99</a:t>
            </a:fld>
            <a:endParaRPr lang="en-US" altLang="zh-CN"/>
          </a:p>
        </p:txBody>
      </p:sp>
    </p:spTree>
    <p:extLst>
      <p:ext uri="{BB962C8B-B14F-4D97-AF65-F5344CB8AC3E}">
        <p14:creationId xmlns:p14="http://schemas.microsoft.com/office/powerpoint/2010/main" val="11431646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100</a:t>
            </a:fld>
            <a:endParaRPr lang="en-US" altLang="zh-CN"/>
          </a:p>
        </p:txBody>
      </p:sp>
    </p:spTree>
    <p:extLst>
      <p:ext uri="{BB962C8B-B14F-4D97-AF65-F5344CB8AC3E}">
        <p14:creationId xmlns:p14="http://schemas.microsoft.com/office/powerpoint/2010/main" val="3198884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1" descr="backgroud-blueframe"/>
          <p:cNvPicPr>
            <a:picLocks noChangeAspect="1" noChangeArrowheads="1"/>
          </p:cNvPicPr>
          <p:nvPr userDrawn="1"/>
        </p:nvPicPr>
        <p:blipFill>
          <a:blip r:embed="rId2" cstate="print"/>
          <a:srcRect/>
          <a:stretch>
            <a:fillRect/>
          </a:stretch>
        </p:blipFill>
        <p:spPr bwMode="auto">
          <a:xfrm>
            <a:off x="-8793" y="561975"/>
            <a:ext cx="9161585" cy="6296025"/>
          </a:xfrm>
          <a:prstGeom prst="rect">
            <a:avLst/>
          </a:prstGeom>
          <a:noFill/>
          <a:ln w="9525">
            <a:noFill/>
            <a:miter lim="800000"/>
            <a:headEnd/>
            <a:tailEnd/>
          </a:ln>
        </p:spPr>
      </p:pic>
      <p:pic>
        <p:nvPicPr>
          <p:cNvPr id="5" name="Picture 2" descr="软件所所徽"/>
          <p:cNvPicPr>
            <a:picLocks noChangeAspect="1" noChangeArrowheads="1"/>
          </p:cNvPicPr>
          <p:nvPr/>
        </p:nvPicPr>
        <p:blipFill>
          <a:blip r:embed="rId3" cstate="print"/>
          <a:srcRect/>
          <a:stretch>
            <a:fillRect/>
          </a:stretch>
        </p:blipFill>
        <p:spPr bwMode="auto">
          <a:xfrm>
            <a:off x="5103935" y="112713"/>
            <a:ext cx="1261696" cy="412750"/>
          </a:xfrm>
          <a:prstGeom prst="rect">
            <a:avLst/>
          </a:prstGeom>
          <a:noFill/>
          <a:ln w="9525">
            <a:noFill/>
            <a:miter lim="800000"/>
            <a:headEnd/>
            <a:tailEnd/>
          </a:ln>
        </p:spPr>
      </p:pic>
      <p:pic>
        <p:nvPicPr>
          <p:cNvPr id="6" name="Picture 4" descr="iscas-mzd"/>
          <p:cNvPicPr>
            <a:picLocks noChangeAspect="1" noChangeArrowheads="1"/>
          </p:cNvPicPr>
          <p:nvPr userDrawn="1"/>
        </p:nvPicPr>
        <p:blipFill>
          <a:blip r:embed="rId4" cstate="print"/>
          <a:srcRect/>
          <a:stretch>
            <a:fillRect/>
          </a:stretch>
        </p:blipFill>
        <p:spPr bwMode="auto">
          <a:xfrm>
            <a:off x="6566390" y="96838"/>
            <a:ext cx="1976803" cy="334962"/>
          </a:xfrm>
          <a:prstGeom prst="rect">
            <a:avLst/>
          </a:prstGeom>
          <a:noFill/>
          <a:ln w="9525">
            <a:noFill/>
            <a:miter lim="800000"/>
            <a:headEnd/>
            <a:tailEnd/>
          </a:ln>
        </p:spPr>
      </p:pic>
      <p:sp>
        <p:nvSpPr>
          <p:cNvPr id="7" name="Text Box 5"/>
          <p:cNvSpPr txBox="1">
            <a:spLocks noChangeArrowheads="1"/>
          </p:cNvSpPr>
          <p:nvPr/>
        </p:nvSpPr>
        <p:spPr bwMode="auto">
          <a:xfrm>
            <a:off x="6279596" y="333375"/>
            <a:ext cx="2632452"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1913862" name="Rectangle 6"/>
          <p:cNvSpPr>
            <a:spLocks noGrp="1" noChangeArrowheads="1"/>
          </p:cNvSpPr>
          <p:nvPr>
            <p:ph type="ctrTitle"/>
          </p:nvPr>
        </p:nvSpPr>
        <p:spPr>
          <a:xfrm>
            <a:off x="451339" y="1828801"/>
            <a:ext cx="8241323" cy="1744663"/>
          </a:xfrm>
          <a:noFill/>
        </p:spPr>
        <p:txBody>
          <a:bodyPr lIns="91440" rIns="91440"/>
          <a:lstStyle>
            <a:lvl1pPr algn="ctr">
              <a:defRPr sz="3692" b="0">
                <a:solidFill>
                  <a:srgbClr val="000066"/>
                </a:solidFill>
                <a:effectLst>
                  <a:outerShdw blurRad="38100" dist="38100" dir="2700000" algn="tl">
                    <a:srgbClr val="C0C0C0"/>
                  </a:outerShdw>
                </a:effectLst>
                <a:latin typeface="微软雅黑" pitchFamily="34" charset="-122"/>
                <a:ea typeface="微软雅黑" pitchFamily="34" charset="-122"/>
              </a:defRPr>
            </a:lvl1pPr>
          </a:lstStyle>
          <a:p>
            <a:r>
              <a:rPr lang="zh-CN" altLang="en-US" dirty="0"/>
              <a:t>单击此处编辑母版标题样式</a:t>
            </a:r>
          </a:p>
        </p:txBody>
      </p:sp>
      <p:sp>
        <p:nvSpPr>
          <p:cNvPr id="1913863" name="Rectangle 7"/>
          <p:cNvSpPr>
            <a:spLocks noGrp="1" noChangeArrowheads="1"/>
          </p:cNvSpPr>
          <p:nvPr>
            <p:ph type="subTitle" idx="1"/>
          </p:nvPr>
        </p:nvSpPr>
        <p:spPr>
          <a:xfrm>
            <a:off x="1521069" y="3886200"/>
            <a:ext cx="5908431" cy="1752600"/>
          </a:xfrm>
        </p:spPr>
        <p:txBody>
          <a:bodyPr/>
          <a:lstStyle>
            <a:lvl1pPr marL="0" indent="0" algn="ctr">
              <a:buFont typeface="Wingdings" pitchFamily="2" charset="2"/>
              <a:buNone/>
              <a:defRPr sz="2954"/>
            </a:lvl1pPr>
          </a:lstStyle>
          <a:p>
            <a:r>
              <a:rPr lang="zh-CN" altLang="en-US" dirty="0"/>
              <a:t>单击此处编辑母版副标题样式</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71D8CAA4-D073-466F-8D95-83D121EDC3B5}"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568326"/>
            <a:ext cx="2286000" cy="5453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568326"/>
            <a:ext cx="6717323" cy="54530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94CB4ECF-B331-4F26-9EDB-E08F759F9BE6}"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xfrm>
            <a:off x="6934200" y="6242050"/>
            <a:ext cx="1758462" cy="457200"/>
          </a:xfrm>
        </p:spPr>
        <p:txBody>
          <a:bodyPr/>
          <a:lstStyle>
            <a:lvl1pPr>
              <a:defRPr/>
            </a:lvl1pPr>
          </a:lstStyle>
          <a:p>
            <a:pPr>
              <a:defRPr/>
            </a:pPr>
            <a:fld id="{891DE90A-06C3-47CE-BA8B-3C8F01A40176}" type="slidenum">
              <a:rPr lang="en-US" altLang="zh-CN"/>
              <a:pPr>
                <a:defRPr/>
              </a:pPr>
              <a:t>‹#›</a:t>
            </a:fld>
            <a:endParaRPr lang="en-US" altLang="zh-CN"/>
          </a:p>
        </p:txBody>
      </p:sp>
      <p:sp>
        <p:nvSpPr>
          <p:cNvPr id="3109" name="Rectangle 1061"/>
          <p:cNvSpPr>
            <a:spLocks noGrp="1" noChangeAspect="1" noChangeArrowheads="1"/>
          </p:cNvSpPr>
          <p:nvPr>
            <p:ph type="title" hasCustomPrompt="1"/>
          </p:nvPr>
        </p:nvSpPr>
        <p:spPr bwMode="auto">
          <a:xfrm>
            <a:off x="0" y="561976"/>
            <a:ext cx="9144000" cy="557213"/>
          </a:xfrm>
          <a:prstGeom prst="rect">
            <a:avLst/>
          </a:prstGeom>
          <a:solidFill>
            <a:srgbClr val="336699"/>
          </a:solidFill>
          <a:ln w="9525">
            <a:noFill/>
            <a:miter lim="800000"/>
          </a:ln>
          <a:effectLst/>
        </p:spPr>
        <p:txBody>
          <a:bodyPr vert="horz" wrap="square" lIns="288000" tIns="45720" rIns="288000" bIns="45720" numCol="1" anchor="ctr" anchorCtr="0" compatLnSpc="1"/>
          <a:lstStyle/>
          <a:p>
            <a:pPr lvl="0"/>
            <a:r>
              <a:rPr lang="zh-CN" altLang="en-US" dirty="0"/>
              <a:t>单击此处编辑母版标题样式文件</a:t>
            </a:r>
          </a:p>
        </p:txBody>
      </p:sp>
      <p:sp>
        <p:nvSpPr>
          <p:cNvPr id="4" name="内容占位符 3"/>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453243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4" name="Rectangle 1057"/>
          <p:cNvSpPr>
            <a:spLocks noGrp="1" noChangeArrowheads="1"/>
          </p:cNvSpPr>
          <p:nvPr>
            <p:ph type="dt" sz="half" idx="10"/>
          </p:nvPr>
        </p:nvSpPr>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p:txBody>
          <a:bodyPr/>
          <a:lstStyle>
            <a:lvl1pPr>
              <a:defRPr/>
            </a:lvl1pPr>
          </a:lstStyle>
          <a:p>
            <a:pPr>
              <a:defRPr/>
            </a:pPr>
            <a:fld id="{0A503701-8B22-4BF9-B83D-C544728963A7}" type="slidenum">
              <a:rPr lang="en-US" altLang="zh-CN"/>
              <a:pPr>
                <a:defRPr/>
              </a:pPr>
              <a:t>‹#›</a:t>
            </a:fld>
            <a:endParaRPr lang="en-US" altLang="zh-CN"/>
          </a:p>
        </p:txBody>
      </p:sp>
      <p:sp>
        <p:nvSpPr>
          <p:cNvPr id="7" name="标题 6"/>
          <p:cNvSpPr>
            <a:spLocks noGrp="1"/>
          </p:cNvSpPr>
          <p:nvPr>
            <p:ph type="title"/>
          </p:nvPr>
        </p:nvSpPr>
        <p:spPr/>
        <p:txBody>
          <a:bodyPr tIns="107950" bIns="0"/>
          <a:lstStyle/>
          <a:p>
            <a:r>
              <a:rPr lang="zh-CN" altLang="en-US"/>
              <a:t>单击此处编辑母版标题样式</a:t>
            </a:r>
          </a:p>
        </p:txBody>
      </p:sp>
      <p:sp>
        <p:nvSpPr>
          <p:cNvPr id="8" name="内容占位符 7"/>
          <p:cNvSpPr>
            <a:spLocks noGrp="1"/>
          </p:cNvSpPr>
          <p:nvPr>
            <p:ph idx="13"/>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7525790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340769"/>
            <a:ext cx="8241323" cy="4896543"/>
          </a:xfrm>
        </p:spPr>
        <p:txBody>
          <a:bodyPr/>
          <a:lstStyle>
            <a:lvl1pPr>
              <a:defRPr sz="2585">
                <a:latin typeface="Times New Roman" pitchFamily="18" charset="0"/>
                <a:ea typeface="+mn-ea"/>
                <a:cs typeface="Times New Roman" pitchFamily="18" charset="0"/>
              </a:defRPr>
            </a:lvl1pPr>
            <a:lvl2pPr>
              <a:lnSpc>
                <a:spcPct val="100000"/>
              </a:lnSpc>
              <a:defRPr sz="1846" b="1">
                <a:solidFill>
                  <a:schemeClr val="tx1"/>
                </a:solidFill>
                <a:latin typeface="Times New Roman" pitchFamily="18" charset="0"/>
                <a:ea typeface="幼圆" pitchFamily="49" charset="-122"/>
                <a:cs typeface="Times New Roman" pitchFamily="18" charset="0"/>
              </a:defRPr>
            </a:lvl2pPr>
            <a:lvl3pPr>
              <a:buFont typeface="Wingdings" pitchFamily="2" charset="2"/>
              <a:buChar char="Ø"/>
              <a:defRPr b="1">
                <a:solidFill>
                  <a:srgbClr val="CC3300"/>
                </a:solidFill>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26865495-C111-4C7C-9322-8F1EB441798D}" type="slidenum">
              <a:rPr lang="en-US" altLang="zh-CN"/>
              <a:pPr>
                <a:defRPr/>
              </a:pPr>
              <a:t>‹#›</a:t>
            </a:fld>
            <a:endParaRPr lang="en-US" altLang="zh-CN"/>
          </a:p>
        </p:txBody>
      </p:sp>
      <p:sp>
        <p:nvSpPr>
          <p:cNvPr id="2"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1"/>
            <a:ext cx="7772400" cy="1362075"/>
          </a:xfrm>
        </p:spPr>
        <p:txBody>
          <a:bodyPr anchor="t"/>
          <a:lstStyle>
            <a:lvl1pPr algn="l">
              <a:defRPr sz="3692" b="1" cap="all"/>
            </a:lvl1pPr>
          </a:lstStyle>
          <a:p>
            <a:r>
              <a:rPr lang="zh-CN" altLang="en-US"/>
              <a:t>单击此处编辑母版标题样式</a:t>
            </a:r>
          </a:p>
        </p:txBody>
      </p:sp>
      <p:sp>
        <p:nvSpPr>
          <p:cNvPr id="3" name="文本占位符 2"/>
          <p:cNvSpPr>
            <a:spLocks noGrp="1"/>
          </p:cNvSpPr>
          <p:nvPr>
            <p:ph type="body" idx="1"/>
          </p:nvPr>
        </p:nvSpPr>
        <p:spPr>
          <a:xfrm>
            <a:off x="722435" y="2906713"/>
            <a:ext cx="7772400" cy="1500187"/>
          </a:xfr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zh-CN" altLang="en-US"/>
              <a:t>单击此处编辑母版文本样式</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D2782C1A-C5B3-42D5-AF87-DBD5476B7BE4}" type="slidenum">
              <a:rPr lang="en-US" altLang="zh-CN"/>
              <a:pPr>
                <a:defRPr/>
              </a:pPr>
              <a:t>‹#›</a:t>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1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2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4B3FC63-DC1C-492E-BE4D-1055C8A0177F}"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066"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270" y="1535113"/>
            <a:ext cx="4041531"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6" name="内容占位符 5"/>
          <p:cNvSpPr>
            <a:spLocks noGrp="1"/>
          </p:cNvSpPr>
          <p:nvPr>
            <p:ph sz="quarter" idx="4"/>
          </p:nvPr>
        </p:nvSpPr>
        <p:spPr>
          <a:xfrm>
            <a:off x="4645270" y="2174875"/>
            <a:ext cx="4041531"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59"/>
          <p:cNvSpPr>
            <a:spLocks noGrp="1" noChangeArrowheads="1"/>
          </p:cNvSpPr>
          <p:nvPr>
            <p:ph type="sldNum" sz="quarter" idx="12"/>
          </p:nvPr>
        </p:nvSpPr>
        <p:spPr>
          <a:ln/>
        </p:spPr>
        <p:txBody>
          <a:bodyPr/>
          <a:lstStyle>
            <a:lvl1pPr>
              <a:defRPr/>
            </a:lvl1pPr>
          </a:lstStyle>
          <a:p>
            <a:pPr>
              <a:defRPr/>
            </a:pPr>
            <a:fld id="{AABE4DC1-00FC-4933-8396-B0E01B53869E}"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ln/>
        </p:spPr>
        <p:txBody>
          <a:bodyPr/>
          <a:lstStyle>
            <a:lvl1pPr>
              <a:defRPr/>
            </a:lvl1pPr>
          </a:lstStyle>
          <a:p>
            <a:pPr>
              <a:defRPr/>
            </a:pPr>
            <a:fld id="{D886664B-AA12-4858-9E22-C1219749D76A}" type="slidenum">
              <a:rPr lang="en-US" altLang="zh-CN"/>
              <a:pPr>
                <a:defRPr/>
              </a:pPr>
              <a:t>‹#›</a:t>
            </a:fld>
            <a:endParaRPr lang="en-US" altLang="zh-CN"/>
          </a:p>
        </p:txBody>
      </p:sp>
      <p:sp>
        <p:nvSpPr>
          <p:cNvPr id="6"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59"/>
          <p:cNvSpPr>
            <a:spLocks noGrp="1" noChangeArrowheads="1"/>
          </p:cNvSpPr>
          <p:nvPr>
            <p:ph type="sldNum" sz="quarter" idx="12"/>
          </p:nvPr>
        </p:nvSpPr>
        <p:spPr>
          <a:ln/>
        </p:spPr>
        <p:txBody>
          <a:bodyPr/>
          <a:lstStyle>
            <a:lvl1pPr>
              <a:defRPr/>
            </a:lvl1pPr>
          </a:lstStyle>
          <a:p>
            <a:pPr>
              <a:defRPr/>
            </a:pPr>
            <a:fld id="{57E13D05-8C78-47A2-8570-EF6F17F897A0}"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1846" b="1"/>
            </a:lvl1pPr>
          </a:lstStyle>
          <a:p>
            <a:r>
              <a:rPr lang="zh-CN" altLang="en-US"/>
              <a:t>单击此处编辑母版标题样式</a:t>
            </a:r>
          </a:p>
        </p:txBody>
      </p:sp>
      <p:sp>
        <p:nvSpPr>
          <p:cNvPr id="3" name="内容占位符 2"/>
          <p:cNvSpPr>
            <a:spLocks noGrp="1"/>
          </p:cNvSpPr>
          <p:nvPr>
            <p:ph idx="1"/>
          </p:nvPr>
        </p:nvSpPr>
        <p:spPr>
          <a:xfrm>
            <a:off x="3575538" y="273051"/>
            <a:ext cx="5111262"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435" cy="4691063"/>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7CF24378-1C3B-44E6-BF5E-36164A66F8F1}"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1846" b="1"/>
            </a:lvl1pPr>
          </a:lstStyle>
          <a:p>
            <a:r>
              <a:rPr lang="zh-CN" altLang="en-US"/>
              <a:t>单击此处编辑母版标题样式</a:t>
            </a:r>
          </a:p>
        </p:txBody>
      </p:sp>
      <p:sp>
        <p:nvSpPr>
          <p:cNvPr id="3" name="图片占位符 2"/>
          <p:cNvSpPr>
            <a:spLocks noGrp="1"/>
          </p:cNvSpPr>
          <p:nvPr>
            <p:ph type="pic" idx="1"/>
          </p:nvPr>
        </p:nvSpPr>
        <p:spPr>
          <a:xfrm>
            <a:off x="1792166" y="612775"/>
            <a:ext cx="5486400" cy="4114800"/>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zh-CN" altLang="en-US" noProof="0"/>
          </a:p>
        </p:txBody>
      </p:sp>
      <p:sp>
        <p:nvSpPr>
          <p:cNvPr id="4" name="文本占位符 3"/>
          <p:cNvSpPr>
            <a:spLocks noGrp="1"/>
          </p:cNvSpPr>
          <p:nvPr>
            <p:ph type="body" sz="half" idx="2"/>
          </p:nvPr>
        </p:nvSpPr>
        <p:spPr>
          <a:xfrm>
            <a:off x="1792166" y="5367338"/>
            <a:ext cx="5486400" cy="804862"/>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E945347-3C44-40D5-A17B-53A0D031698D}"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063" descr="backgroud-blueframe"/>
          <p:cNvPicPr>
            <a:picLocks noChangeAspect="1" noChangeArrowheads="1"/>
          </p:cNvPicPr>
          <p:nvPr userDrawn="1"/>
        </p:nvPicPr>
        <p:blipFill>
          <a:blip r:embed="rId15" cstate="print"/>
          <a:srcRect/>
          <a:stretch>
            <a:fillRect/>
          </a:stretch>
        </p:blipFill>
        <p:spPr bwMode="auto">
          <a:xfrm>
            <a:off x="-8793" y="561975"/>
            <a:ext cx="9161585" cy="6296025"/>
          </a:xfrm>
          <a:prstGeom prst="rect">
            <a:avLst/>
          </a:prstGeom>
          <a:noFill/>
          <a:ln w="9525">
            <a:noFill/>
            <a:miter lim="800000"/>
            <a:headEnd/>
            <a:tailEnd/>
          </a:ln>
        </p:spPr>
      </p:pic>
      <p:pic>
        <p:nvPicPr>
          <p:cNvPr id="2051" name="Picture 1047" descr="软件所所徽"/>
          <p:cNvPicPr>
            <a:picLocks noChangeAspect="1" noChangeArrowheads="1"/>
          </p:cNvPicPr>
          <p:nvPr/>
        </p:nvPicPr>
        <p:blipFill>
          <a:blip r:embed="rId16" cstate="print"/>
          <a:srcRect/>
          <a:stretch>
            <a:fillRect/>
          </a:stretch>
        </p:blipFill>
        <p:spPr bwMode="auto">
          <a:xfrm>
            <a:off x="5105400" y="112713"/>
            <a:ext cx="1261697" cy="412750"/>
          </a:xfrm>
          <a:prstGeom prst="rect">
            <a:avLst/>
          </a:prstGeom>
          <a:noFill/>
          <a:ln w="9525">
            <a:noFill/>
            <a:miter lim="800000"/>
            <a:headEnd/>
            <a:tailEnd/>
          </a:ln>
        </p:spPr>
      </p:pic>
      <p:pic>
        <p:nvPicPr>
          <p:cNvPr id="2052" name="Picture 1056" descr="iscas-mzd"/>
          <p:cNvPicPr>
            <a:picLocks noChangeAspect="1" noChangeArrowheads="1"/>
          </p:cNvPicPr>
          <p:nvPr userDrawn="1"/>
        </p:nvPicPr>
        <p:blipFill>
          <a:blip r:embed="rId17" cstate="print"/>
          <a:srcRect/>
          <a:stretch>
            <a:fillRect/>
          </a:stretch>
        </p:blipFill>
        <p:spPr bwMode="auto">
          <a:xfrm>
            <a:off x="6566390" y="96838"/>
            <a:ext cx="1976803" cy="334962"/>
          </a:xfrm>
          <a:prstGeom prst="rect">
            <a:avLst/>
          </a:prstGeom>
          <a:noFill/>
          <a:ln w="9525">
            <a:noFill/>
            <a:miter lim="800000"/>
            <a:headEnd/>
            <a:tailEnd/>
          </a:ln>
        </p:spPr>
      </p:pic>
      <p:sp>
        <p:nvSpPr>
          <p:cNvPr id="3093" name="Text Box 1045"/>
          <p:cNvSpPr txBox="1">
            <a:spLocks noChangeArrowheads="1"/>
          </p:cNvSpPr>
          <p:nvPr/>
        </p:nvSpPr>
        <p:spPr bwMode="auto">
          <a:xfrm>
            <a:off x="6279596" y="333375"/>
            <a:ext cx="2632452"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3105" name="Rectangle 1057"/>
          <p:cNvSpPr>
            <a:spLocks noGrp="1" noChangeArrowheads="1"/>
          </p:cNvSpPr>
          <p:nvPr>
            <p:ph type="dt" sz="half" idx="2"/>
          </p:nvPr>
        </p:nvSpPr>
        <p:spPr bwMode="auto">
          <a:xfrm>
            <a:off x="633046"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92" b="0">
                <a:solidFill>
                  <a:schemeClr val="tx1"/>
                </a:solidFill>
                <a:ea typeface="+mn-ea"/>
              </a:defRPr>
            </a:lvl1pPr>
          </a:lstStyle>
          <a:p>
            <a:pPr>
              <a:defRPr/>
            </a:pPr>
            <a:endParaRPr lang="en-US" altLang="zh-CN"/>
          </a:p>
        </p:txBody>
      </p:sp>
      <p:sp>
        <p:nvSpPr>
          <p:cNvPr id="3106" name="Rectangle 1058"/>
          <p:cNvSpPr>
            <a:spLocks noGrp="1" noChangeArrowheads="1"/>
          </p:cNvSpPr>
          <p:nvPr>
            <p:ph type="ftr" sz="quarter" idx="3"/>
          </p:nvPr>
        </p:nvSpPr>
        <p:spPr bwMode="auto">
          <a:xfrm>
            <a:off x="2883877" y="6242050"/>
            <a:ext cx="26728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92" b="0">
                <a:solidFill>
                  <a:schemeClr val="tx1"/>
                </a:solidFill>
                <a:ea typeface="+mn-ea"/>
              </a:defRPr>
            </a:lvl1pPr>
          </a:lstStyle>
          <a:p>
            <a:pPr>
              <a:defRPr/>
            </a:pPr>
            <a:endParaRPr lang="en-US" altLang="zh-CN"/>
          </a:p>
        </p:txBody>
      </p:sp>
      <p:sp>
        <p:nvSpPr>
          <p:cNvPr id="3107" name="Rectangle 1059"/>
          <p:cNvSpPr>
            <a:spLocks noGrp="1" noChangeArrowheads="1"/>
          </p:cNvSpPr>
          <p:nvPr>
            <p:ph type="sldNum" sz="quarter" idx="4"/>
          </p:nvPr>
        </p:nvSpPr>
        <p:spPr bwMode="auto">
          <a:xfrm>
            <a:off x="6049107"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92" b="0">
                <a:solidFill>
                  <a:srgbClr val="0000CC"/>
                </a:solidFill>
                <a:ea typeface="+mn-ea"/>
              </a:defRPr>
            </a:lvl1pPr>
          </a:lstStyle>
          <a:p>
            <a:pPr>
              <a:defRPr/>
            </a:pPr>
            <a:fld id="{60FDD7D6-4A33-4BAD-82C5-1FFBFF1AD1D3}" type="slidenum">
              <a:rPr lang="en-US" altLang="zh-CN"/>
              <a:pPr>
                <a:defRPr/>
              </a:pPr>
              <a:t>‹#›</a:t>
            </a:fld>
            <a:endParaRPr lang="en-US" altLang="zh-CN"/>
          </a:p>
        </p:txBody>
      </p:sp>
      <p:sp>
        <p:nvSpPr>
          <p:cNvPr id="2057" name="Rectangle 1060"/>
          <p:cNvSpPr>
            <a:spLocks noGrp="1" noChangeArrowheads="1"/>
          </p:cNvSpPr>
          <p:nvPr>
            <p:ph type="body" idx="1"/>
          </p:nvPr>
        </p:nvSpPr>
        <p:spPr bwMode="auto">
          <a:xfrm>
            <a:off x="451339" y="1412875"/>
            <a:ext cx="8241323"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09" name="Rectangle 1061"/>
          <p:cNvSpPr>
            <a:spLocks noGrp="1" noChangeAspect="1" noChangeArrowheads="1"/>
          </p:cNvSpPr>
          <p:nvPr>
            <p:ph type="title"/>
          </p:nvPr>
        </p:nvSpPr>
        <p:spPr bwMode="auto">
          <a:xfrm>
            <a:off x="0" y="568326"/>
            <a:ext cx="9144000" cy="557213"/>
          </a:xfrm>
          <a:prstGeom prst="rect">
            <a:avLst/>
          </a:prstGeom>
          <a:solidFill>
            <a:srgbClr val="336699"/>
          </a:solidFill>
          <a:ln w="9525">
            <a:noFill/>
            <a:miter lim="800000"/>
            <a:headEnd/>
            <a:tailEnd/>
          </a:ln>
          <a:effectLst/>
        </p:spPr>
        <p:txBody>
          <a:bodyPr vert="horz" wrap="square" lIns="288000" tIns="45720" rIns="288000" bIns="45720" numCol="1" anchor="ctr" anchorCtr="0" compatLnSpc="1">
            <a:prstTxWarp prst="textNoShape">
              <a:avLst/>
            </a:prstTxWarp>
          </a:bodyPr>
          <a:lstStyle/>
          <a:p>
            <a:pPr lvl="0"/>
            <a:r>
              <a:rPr lang="zh-CN" altLang="en-US" dirty="0"/>
              <a:t>单击此处编辑母版标题样式文件</a:t>
            </a:r>
          </a:p>
        </p:txBody>
      </p:sp>
    </p:spTree>
  </p:cSld>
  <p:clrMap bg1="lt1" tx1="dk1" bg2="lt2" tx2="dk2" accent1="accent1" accent2="accent2" accent3="accent3" accent4="accent4" accent5="accent5" accent6="accent6" hlink="hlink" folHlink="folHlink"/>
  <p:sldLayoutIdLst>
    <p:sldLayoutId id="2147483756"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 id="2147483758" r:id="rId13"/>
  </p:sldLayoutIdLst>
  <p:transition/>
  <p:txStyles>
    <p:titleStyle>
      <a:lvl1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mj-lt"/>
          <a:ea typeface="+mj-ea"/>
          <a:cs typeface="+mj-cs"/>
        </a:defRPr>
      </a:lvl1pPr>
      <a:lvl2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2pPr>
      <a:lvl3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3pPr>
      <a:lvl4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4pPr>
      <a:lvl5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5pPr>
      <a:lvl6pPr marL="422041"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6pPr>
      <a:lvl7pPr marL="844083"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7pPr>
      <a:lvl8pPr marL="1266124"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8pPr>
      <a:lvl9pPr marL="1688165"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9pPr>
    </p:titleStyle>
    <p:bodyStyle>
      <a:lvl1pPr marL="316531" indent="-316531" algn="l" rtl="0" eaLnBrk="0" fontAlgn="base" hangingPunct="0">
        <a:spcBef>
          <a:spcPct val="20000"/>
        </a:spcBef>
        <a:spcAft>
          <a:spcPct val="0"/>
        </a:spcAft>
        <a:buClr>
          <a:srgbClr val="FF5050"/>
        </a:buClr>
        <a:buSzPct val="120000"/>
        <a:buFont typeface="Wingdings" pitchFamily="2" charset="2"/>
        <a:buChar char="§"/>
        <a:defRPr kumimoji="1" sz="2400" b="1">
          <a:solidFill>
            <a:srgbClr val="000066"/>
          </a:solidFill>
          <a:latin typeface="+mn-lt"/>
          <a:ea typeface="+mn-ea"/>
          <a:cs typeface="+mn-cs"/>
        </a:defRPr>
      </a:lvl1pPr>
      <a:lvl2pPr marL="685817" indent="-263776" algn="l" rtl="0" eaLnBrk="0" fontAlgn="base" hangingPunct="0">
        <a:spcBef>
          <a:spcPct val="20000"/>
        </a:spcBef>
        <a:spcAft>
          <a:spcPct val="0"/>
        </a:spcAft>
        <a:buClr>
          <a:schemeClr val="tx2"/>
        </a:buClr>
        <a:buSzPct val="75000"/>
        <a:buFont typeface="Wingdings" pitchFamily="2" charset="2"/>
        <a:buChar char="v"/>
        <a:defRPr kumimoji="1" sz="2215">
          <a:solidFill>
            <a:srgbClr val="FF3300"/>
          </a:solidFill>
          <a:latin typeface="+mn-lt"/>
          <a:ea typeface="+mn-ea"/>
        </a:defRPr>
      </a:lvl2pPr>
      <a:lvl3pPr marL="1055103" indent="-211021" algn="l" rtl="0" eaLnBrk="0" fontAlgn="base" hangingPunct="0">
        <a:spcBef>
          <a:spcPct val="20000"/>
        </a:spcBef>
        <a:spcAft>
          <a:spcPct val="0"/>
        </a:spcAft>
        <a:buClr>
          <a:schemeClr val="hlink"/>
        </a:buClr>
        <a:buSzPct val="65000"/>
        <a:buFont typeface="Monotype Sorts" pitchFamily="2" charset="2"/>
        <a:buChar char="F"/>
        <a:defRPr kumimoji="1" sz="1846">
          <a:solidFill>
            <a:srgbClr val="0000FF"/>
          </a:solidFill>
          <a:latin typeface="+mn-lt"/>
          <a:ea typeface="+mn-ea"/>
        </a:defRPr>
      </a:lvl3pPr>
      <a:lvl4pPr marL="1477145" indent="-211021" algn="l" rtl="0" eaLnBrk="0" fontAlgn="base" hangingPunct="0">
        <a:spcBef>
          <a:spcPct val="20000"/>
        </a:spcBef>
        <a:spcAft>
          <a:spcPct val="0"/>
        </a:spcAft>
        <a:buClr>
          <a:schemeClr val="tx2"/>
        </a:buClr>
        <a:buSzPct val="100000"/>
        <a:buChar char="•"/>
        <a:defRPr kumimoji="1">
          <a:solidFill>
            <a:srgbClr val="CC3300"/>
          </a:solidFill>
          <a:latin typeface="+mn-lt"/>
          <a:ea typeface="+mn-ea"/>
        </a:defRPr>
      </a:lvl4pPr>
      <a:lvl5pPr marL="1899186" indent="-211021" algn="l" rtl="0" eaLnBrk="0" fontAlgn="base" hangingPunct="0">
        <a:spcBef>
          <a:spcPct val="20000"/>
        </a:spcBef>
        <a:spcAft>
          <a:spcPct val="0"/>
        </a:spcAft>
        <a:buClr>
          <a:schemeClr val="hlink"/>
        </a:buClr>
        <a:buSzPct val="100000"/>
        <a:buChar char="–"/>
        <a:defRPr kumimoji="1">
          <a:solidFill>
            <a:srgbClr val="1C1C1C"/>
          </a:solidFill>
          <a:latin typeface="+mn-lt"/>
          <a:ea typeface="+mn-ea"/>
        </a:defRPr>
      </a:lvl5pPr>
      <a:lvl6pPr marL="2321227" indent="-211021" algn="l" rtl="0" fontAlgn="base">
        <a:spcBef>
          <a:spcPct val="20000"/>
        </a:spcBef>
        <a:spcAft>
          <a:spcPct val="0"/>
        </a:spcAft>
        <a:buClr>
          <a:schemeClr val="hlink"/>
        </a:buClr>
        <a:buSzPct val="100000"/>
        <a:buChar char="–"/>
        <a:defRPr kumimoji="1">
          <a:solidFill>
            <a:srgbClr val="1C1C1C"/>
          </a:solidFill>
          <a:latin typeface="+mn-lt"/>
          <a:ea typeface="+mn-ea"/>
        </a:defRPr>
      </a:lvl6pPr>
      <a:lvl7pPr marL="2743269" indent="-211021" algn="l" rtl="0" fontAlgn="base">
        <a:spcBef>
          <a:spcPct val="20000"/>
        </a:spcBef>
        <a:spcAft>
          <a:spcPct val="0"/>
        </a:spcAft>
        <a:buClr>
          <a:schemeClr val="hlink"/>
        </a:buClr>
        <a:buSzPct val="100000"/>
        <a:buChar char="–"/>
        <a:defRPr kumimoji="1">
          <a:solidFill>
            <a:srgbClr val="1C1C1C"/>
          </a:solidFill>
          <a:latin typeface="+mn-lt"/>
          <a:ea typeface="+mn-ea"/>
        </a:defRPr>
      </a:lvl7pPr>
      <a:lvl8pPr marL="3165310" indent="-211021" algn="l" rtl="0" fontAlgn="base">
        <a:spcBef>
          <a:spcPct val="20000"/>
        </a:spcBef>
        <a:spcAft>
          <a:spcPct val="0"/>
        </a:spcAft>
        <a:buClr>
          <a:schemeClr val="hlink"/>
        </a:buClr>
        <a:buSzPct val="100000"/>
        <a:buChar char="–"/>
        <a:defRPr kumimoji="1">
          <a:solidFill>
            <a:srgbClr val="1C1C1C"/>
          </a:solidFill>
          <a:latin typeface="+mn-lt"/>
          <a:ea typeface="+mn-ea"/>
        </a:defRPr>
      </a:lvl8pPr>
      <a:lvl9pPr marL="3587351" indent="-211021" algn="l" rtl="0" fontAlgn="base">
        <a:spcBef>
          <a:spcPct val="20000"/>
        </a:spcBef>
        <a:spcAft>
          <a:spcPct val="0"/>
        </a:spcAft>
        <a:buClr>
          <a:schemeClr val="hlink"/>
        </a:buClr>
        <a:buSzPct val="100000"/>
        <a:buChar char="–"/>
        <a:defRPr kumimoji="1">
          <a:solidFill>
            <a:srgbClr val="1C1C1C"/>
          </a:solidFill>
          <a:latin typeface="+mn-lt"/>
          <a:ea typeface="+mn-ea"/>
        </a:defRPr>
      </a:lvl9pPr>
    </p:bodyStyle>
    <p:otherStyle>
      <a:defPPr>
        <a:defRPr lang="zh-CN"/>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linuxvirtualserver.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ipset.netfilter.org/"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1567870"/>
            <a:ext cx="9144000" cy="1994068"/>
          </a:xfrm>
          <a:prstGeom prst="rect">
            <a:avLst/>
          </a:prstGeom>
          <a:noFill/>
          <a:ln w="9525">
            <a:noFill/>
            <a:miter lim="800000"/>
          </a:ln>
        </p:spPr>
        <p:txBody>
          <a:bodyPr anchor="b"/>
          <a:lstStyle>
            <a:lvl1pPr>
              <a:defRPr kumimoji="1" sz="3600" b="1">
                <a:solidFill>
                  <a:schemeClr val="bg2"/>
                </a:solidFill>
                <a:latin typeface="Times New Roman" panose="02020603050405020304" pitchFamily="18" charset="0"/>
                <a:ea typeface="楷体_GB2312" pitchFamily="49" charset="-122"/>
              </a:defRPr>
            </a:lvl1pPr>
            <a:lvl2pPr marL="742950" indent="-285750">
              <a:defRPr kumimoji="1" sz="3600" b="1">
                <a:solidFill>
                  <a:schemeClr val="bg2"/>
                </a:solidFill>
                <a:latin typeface="Times New Roman" panose="02020603050405020304" pitchFamily="18" charset="0"/>
                <a:ea typeface="楷体_GB2312" pitchFamily="49" charset="-122"/>
              </a:defRPr>
            </a:lvl2pPr>
            <a:lvl3pPr marL="1143000" indent="-228600">
              <a:defRPr kumimoji="1" sz="3600" b="1">
                <a:solidFill>
                  <a:schemeClr val="bg2"/>
                </a:solidFill>
                <a:latin typeface="Times New Roman" panose="02020603050405020304" pitchFamily="18" charset="0"/>
                <a:ea typeface="楷体_GB2312" pitchFamily="49" charset="-122"/>
              </a:defRPr>
            </a:lvl3pPr>
            <a:lvl4pPr marL="1600200" indent="-228600">
              <a:defRPr kumimoji="1" sz="3600" b="1">
                <a:solidFill>
                  <a:schemeClr val="bg2"/>
                </a:solidFill>
                <a:latin typeface="Times New Roman" panose="02020603050405020304" pitchFamily="18" charset="0"/>
                <a:ea typeface="楷体_GB2312" pitchFamily="49" charset="-122"/>
              </a:defRPr>
            </a:lvl4pPr>
            <a:lvl5pPr marL="2057400" indent="-228600">
              <a:defRPr kumimoji="1" sz="3600" b="1">
                <a:solidFill>
                  <a:schemeClr val="bg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9pPr>
          </a:lstStyle>
          <a:p>
            <a:pPr>
              <a:lnSpc>
                <a:spcPct val="150000"/>
              </a:lnSpc>
              <a:spcBef>
                <a:spcPts val="0"/>
              </a:spcBef>
              <a:spcAft>
                <a:spcPts val="0"/>
              </a:spcAft>
              <a:defRPr/>
            </a:pPr>
            <a:r>
              <a:rPr lang="en-US" altLang="zh-CN" sz="4062" spc="277" dirty="0">
                <a:solidFill>
                  <a:srgbClr val="000066"/>
                </a:solidFill>
                <a:latin typeface="+mj-ea"/>
                <a:ea typeface="+mj-ea"/>
              </a:rPr>
              <a:t>《</a:t>
            </a:r>
            <a:r>
              <a:rPr lang="en-US" altLang="zh-CN" sz="4062" spc="277" dirty="0" err="1">
                <a:solidFill>
                  <a:srgbClr val="000066"/>
                </a:solidFill>
                <a:latin typeface="+mj-ea"/>
                <a:ea typeface="+mj-ea"/>
              </a:rPr>
              <a:t>openEuler</a:t>
            </a:r>
            <a:r>
              <a:rPr lang="zh-CN" altLang="en-US" sz="4062" spc="277" dirty="0">
                <a:solidFill>
                  <a:srgbClr val="000066"/>
                </a:solidFill>
                <a:latin typeface="+mj-ea"/>
                <a:ea typeface="+mj-ea"/>
              </a:rPr>
              <a:t>内核编程</a:t>
            </a:r>
            <a:r>
              <a:rPr lang="en-US" altLang="zh-CN" sz="4062" spc="277" dirty="0">
                <a:solidFill>
                  <a:srgbClr val="000066"/>
                </a:solidFill>
                <a:latin typeface="+mj-ea"/>
                <a:ea typeface="+mj-ea"/>
              </a:rPr>
              <a:t>》</a:t>
            </a:r>
          </a:p>
          <a:p>
            <a:pPr>
              <a:lnSpc>
                <a:spcPct val="150000"/>
              </a:lnSpc>
              <a:spcBef>
                <a:spcPts val="0"/>
              </a:spcBef>
              <a:spcAft>
                <a:spcPts val="0"/>
              </a:spcAft>
              <a:defRPr/>
            </a:pPr>
            <a:r>
              <a:rPr lang="zh-CN" altLang="en-US" sz="3692" spc="277" dirty="0">
                <a:solidFill>
                  <a:srgbClr val="000066"/>
                </a:solidFill>
                <a:latin typeface="+mj-ea"/>
                <a:ea typeface="+mj-ea"/>
              </a:rPr>
              <a:t>第七章 第</a:t>
            </a:r>
            <a:r>
              <a:rPr lang="en-US" altLang="zh-CN" sz="3692" spc="277" dirty="0">
                <a:solidFill>
                  <a:srgbClr val="000066"/>
                </a:solidFill>
                <a:latin typeface="+mj-ea"/>
                <a:ea typeface="+mj-ea"/>
              </a:rPr>
              <a:t>3</a:t>
            </a:r>
            <a:r>
              <a:rPr lang="zh-CN" altLang="en-US" sz="3692" spc="277" dirty="0">
                <a:solidFill>
                  <a:srgbClr val="000066"/>
                </a:solidFill>
                <a:latin typeface="+mj-ea"/>
                <a:ea typeface="+mj-ea"/>
              </a:rPr>
              <a:t>讲 </a:t>
            </a:r>
            <a:endParaRPr lang="en-US" altLang="zh-CN" sz="3692" spc="277" dirty="0">
              <a:solidFill>
                <a:srgbClr val="000066"/>
              </a:solidFill>
              <a:latin typeface="+mj-ea"/>
              <a:ea typeface="+mj-ea"/>
            </a:endParaRPr>
          </a:p>
          <a:p>
            <a:pPr>
              <a:lnSpc>
                <a:spcPct val="150000"/>
              </a:lnSpc>
              <a:spcBef>
                <a:spcPts val="0"/>
              </a:spcBef>
              <a:spcAft>
                <a:spcPts val="0"/>
              </a:spcAft>
              <a:defRPr/>
            </a:pPr>
            <a:r>
              <a:rPr lang="en-US" altLang="zh-CN" sz="3692" spc="277" dirty="0">
                <a:solidFill>
                  <a:srgbClr val="000066"/>
                </a:solidFill>
                <a:latin typeface="+mj-ea"/>
                <a:ea typeface="+mj-ea"/>
              </a:rPr>
              <a:t>BPF</a:t>
            </a:r>
            <a:r>
              <a:rPr lang="zh-CN" altLang="en-US" sz="3692" spc="277" dirty="0">
                <a:solidFill>
                  <a:srgbClr val="000066"/>
                </a:solidFill>
                <a:latin typeface="+mj-ea"/>
                <a:ea typeface="+mj-ea"/>
              </a:rPr>
              <a:t>、</a:t>
            </a:r>
            <a:r>
              <a:rPr lang="en-US" altLang="zh-CN" sz="3692" spc="277" dirty="0">
                <a:solidFill>
                  <a:srgbClr val="000066"/>
                </a:solidFill>
                <a:latin typeface="+mj-ea"/>
                <a:ea typeface="+mj-ea"/>
              </a:rPr>
              <a:t>Netfilter</a:t>
            </a:r>
            <a:r>
              <a:rPr lang="zh-CN" altLang="en-US" sz="3692" spc="277" dirty="0">
                <a:solidFill>
                  <a:srgbClr val="000066"/>
                </a:solidFill>
                <a:latin typeface="+mj-ea"/>
                <a:ea typeface="+mj-ea"/>
              </a:rPr>
              <a:t>和</a:t>
            </a:r>
            <a:r>
              <a:rPr lang="en-US" altLang="zh-CN" sz="3692" spc="277" dirty="0">
                <a:solidFill>
                  <a:srgbClr val="000066"/>
                </a:solidFill>
                <a:latin typeface="+mj-ea"/>
                <a:ea typeface="+mj-ea"/>
              </a:rPr>
              <a:t>eBPF</a:t>
            </a:r>
            <a:r>
              <a:rPr lang="zh-CN" altLang="en-US" sz="3692" spc="277" dirty="0">
                <a:solidFill>
                  <a:srgbClr val="000066"/>
                </a:solidFill>
                <a:latin typeface="+mj-ea"/>
                <a:ea typeface="+mj-ea"/>
              </a:rPr>
              <a:t>的原理</a:t>
            </a:r>
          </a:p>
        </p:txBody>
      </p:sp>
      <p:sp>
        <p:nvSpPr>
          <p:cNvPr id="43011" name="Rectangle 3"/>
          <p:cNvSpPr>
            <a:spLocks noChangeArrowheads="1"/>
          </p:cNvSpPr>
          <p:nvPr/>
        </p:nvSpPr>
        <p:spPr bwMode="auto">
          <a:xfrm>
            <a:off x="2609" y="4625440"/>
            <a:ext cx="9144000" cy="1196441"/>
          </a:xfrm>
          <a:prstGeom prst="rect">
            <a:avLst/>
          </a:prstGeom>
          <a:noFill/>
          <a:ln w="9525">
            <a:noFill/>
            <a:miter lim="800000"/>
          </a:ln>
        </p:spPr>
        <p:txBody>
          <a:bodyPr/>
          <a:lstStyle>
            <a:lvl1pPr marL="342900" indent="-342900">
              <a:spcBef>
                <a:spcPct val="20000"/>
              </a:spcBef>
              <a:buClr>
                <a:srgbClr val="FF5050"/>
              </a:buClr>
              <a:buSzPct val="120000"/>
              <a:buFont typeface="Wingdings" panose="05000000000000000000" pitchFamily="2" charset="2"/>
              <a:buChar char="§"/>
              <a:defRPr kumimoji="1" sz="2600" b="1">
                <a:solidFill>
                  <a:srgbClr val="000066"/>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v"/>
              <a:defRPr kumimoji="1" sz="2400">
                <a:solidFill>
                  <a:srgbClr val="FF3300"/>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a:buChar char="F"/>
              <a:defRPr kumimoji="1" sz="2000">
                <a:solidFill>
                  <a:srgbClr val="0000FF"/>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rgbClr val="CC3300"/>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9pPr>
          </a:lstStyle>
          <a:p>
            <a:pPr>
              <a:lnSpc>
                <a:spcPct val="150000"/>
              </a:lnSpc>
              <a:spcBef>
                <a:spcPts val="0"/>
              </a:spcBef>
              <a:buClr>
                <a:schemeClr val="hlink"/>
              </a:buClr>
              <a:buSzPct val="50000"/>
              <a:buNone/>
            </a:pPr>
            <a:r>
              <a:rPr kumimoji="0" lang="zh-CN" altLang="en-US" sz="2400" dirty="0">
                <a:solidFill>
                  <a:srgbClr val="CC0000"/>
                </a:solidFill>
                <a:latin typeface="+mj-ea"/>
                <a:ea typeface="+mj-ea"/>
              </a:rPr>
              <a:t>中国科学院软件研究所</a:t>
            </a:r>
            <a:endParaRPr kumimoji="0" lang="en-US" altLang="zh-CN" sz="2400" dirty="0">
              <a:solidFill>
                <a:srgbClr val="CC0000"/>
              </a:solidFill>
              <a:latin typeface="+mj-ea"/>
              <a:ea typeface="+mj-ea"/>
            </a:endParaRPr>
          </a:p>
          <a:p>
            <a:pPr>
              <a:lnSpc>
                <a:spcPct val="150000"/>
              </a:lnSpc>
              <a:spcBef>
                <a:spcPts val="0"/>
              </a:spcBef>
              <a:buClr>
                <a:schemeClr val="hlink"/>
              </a:buClr>
              <a:buSzPct val="50000"/>
              <a:buNone/>
            </a:pPr>
            <a:fld id="{2133CF6D-AB55-400B-B9B2-17E6264C77D7}" type="datetime2">
              <a:rPr kumimoji="0" lang="zh-CN" altLang="en-US" sz="2400" smtClean="0">
                <a:solidFill>
                  <a:srgbClr val="CC0000"/>
                </a:solidFill>
                <a:latin typeface="+mj-ea"/>
                <a:ea typeface="+mj-ea"/>
              </a:rPr>
              <a:pPr>
                <a:lnSpc>
                  <a:spcPct val="150000"/>
                </a:lnSpc>
                <a:spcBef>
                  <a:spcPts val="0"/>
                </a:spcBef>
                <a:buClr>
                  <a:schemeClr val="hlink"/>
                </a:buClr>
                <a:buSzPct val="50000"/>
                <a:buNone/>
              </a:pPr>
              <a:t>2020年10月26日 Monday</a:t>
            </a:fld>
            <a:endParaRPr kumimoji="0" lang="en-US" altLang="zh-CN" sz="2400" dirty="0">
              <a:solidFill>
                <a:srgbClr val="CC0000"/>
              </a:solidFill>
              <a:latin typeface="+mj-ea"/>
              <a:ea typeface="+mj-ea"/>
            </a:endParaRPr>
          </a:p>
        </p:txBody>
      </p:sp>
    </p:spTree>
    <p:custDataLst>
      <p:tags r:id="rId1"/>
    </p:custDataLst>
    <p:extLst>
      <p:ext uri="{BB962C8B-B14F-4D97-AF65-F5344CB8AC3E}">
        <p14:creationId xmlns:p14="http://schemas.microsoft.com/office/powerpoint/2010/main" val="39861348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Netfilter</a:t>
            </a:r>
            <a:r>
              <a:rPr lang="zh-CN" altLang="en-US" dirty="0"/>
              <a:t>整体架构</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Netfilter</a:t>
            </a:r>
            <a:r>
              <a:rPr lang="zh-CN" altLang="en-US" dirty="0"/>
              <a:t>简介</a:t>
            </a:r>
            <a:endParaRPr kumimoji="1" lang="zh-CN" altLang="en-US" dirty="0"/>
          </a:p>
        </p:txBody>
      </p:sp>
      <p:pic>
        <p:nvPicPr>
          <p:cNvPr id="5" name="Picture 2" descr="http://upload.wikimedia.org/wikipedia/commons/thumb/d/dd/Netfilter-components.svg/710px-Netfilter-components.svg.png">
            <a:extLst>
              <a:ext uri="{FF2B5EF4-FFF2-40B4-BE49-F238E27FC236}">
                <a16:creationId xmlns:a16="http://schemas.microsoft.com/office/drawing/2014/main" id="{65AD8626-1BA9-41CC-BFDE-F1388134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58" y="1910765"/>
            <a:ext cx="8180897" cy="4608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52826"/>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BPF</a:t>
            </a:r>
            <a:r>
              <a:rPr lang="zh-CN" altLang="en-US" dirty="0"/>
              <a:t>全局化声明后的基本操作</a:t>
            </a:r>
            <a:endParaRPr lang="en-US" altLang="zh-CN" dirty="0"/>
          </a:p>
          <a:p>
            <a:pPr lvl="1"/>
            <a:r>
              <a:rPr lang="en-US" altLang="zh-CN" dirty="0" err="1"/>
              <a:t>bpf_obj_get</a:t>
            </a:r>
            <a:endParaRPr lang="en-US" altLang="zh-CN" dirty="0"/>
          </a:p>
          <a:p>
            <a:pPr lvl="2"/>
            <a:r>
              <a:rPr lang="en-US" altLang="zh-CN" sz="1477" dirty="0" err="1"/>
              <a:t>bpf_obj_get</a:t>
            </a:r>
            <a:r>
              <a:rPr lang="en-US" altLang="zh-CN" sz="1477" dirty="0"/>
              <a:t>-&gt;</a:t>
            </a:r>
            <a:r>
              <a:rPr lang="en-US" altLang="zh-CN" sz="1477" dirty="0" err="1"/>
              <a:t>bpf_obj_get_user</a:t>
            </a:r>
            <a:endParaRPr lang="en-US" altLang="zh-CN" sz="1477"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F2C59D59-3D2C-4E86-949C-A082E5C33836}"/>
              </a:ext>
            </a:extLst>
          </p:cNvPr>
          <p:cNvPicPr>
            <a:picLocks noChangeAspect="1"/>
          </p:cNvPicPr>
          <p:nvPr/>
        </p:nvPicPr>
        <p:blipFill>
          <a:blip r:embed="rId3"/>
          <a:stretch>
            <a:fillRect/>
          </a:stretch>
        </p:blipFill>
        <p:spPr>
          <a:xfrm>
            <a:off x="216700" y="2630790"/>
            <a:ext cx="3788729" cy="3883554"/>
          </a:xfrm>
          <a:prstGeom prst="rect">
            <a:avLst/>
          </a:prstGeom>
        </p:spPr>
      </p:pic>
      <p:pic>
        <p:nvPicPr>
          <p:cNvPr id="7" name="图片 6">
            <a:extLst>
              <a:ext uri="{FF2B5EF4-FFF2-40B4-BE49-F238E27FC236}">
                <a16:creationId xmlns:a16="http://schemas.microsoft.com/office/drawing/2014/main" id="{5314ECDB-4432-47F3-9DFB-73F8C0B4743B}"/>
              </a:ext>
            </a:extLst>
          </p:cNvPr>
          <p:cNvPicPr>
            <a:picLocks noChangeAspect="1"/>
          </p:cNvPicPr>
          <p:nvPr/>
        </p:nvPicPr>
        <p:blipFill>
          <a:blip r:embed="rId4"/>
          <a:stretch>
            <a:fillRect/>
          </a:stretch>
        </p:blipFill>
        <p:spPr>
          <a:xfrm>
            <a:off x="5138573" y="1966684"/>
            <a:ext cx="3578451" cy="3287228"/>
          </a:xfrm>
          <a:prstGeom prst="rect">
            <a:avLst/>
          </a:prstGeom>
        </p:spPr>
      </p:pic>
    </p:spTree>
    <p:extLst>
      <p:ext uri="{BB962C8B-B14F-4D97-AF65-F5344CB8AC3E}">
        <p14:creationId xmlns:p14="http://schemas.microsoft.com/office/powerpoint/2010/main" val="18878490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BPF</a:t>
            </a:r>
            <a:r>
              <a:rPr lang="zh-CN" altLang="en-US" dirty="0"/>
              <a:t>子系统分类</a:t>
            </a:r>
            <a:endParaRPr lang="en-US" altLang="zh-CN" dirty="0"/>
          </a:p>
          <a:p>
            <a:pPr lvl="1"/>
            <a:r>
              <a:rPr lang="en-US" altLang="zh-CN" dirty="0"/>
              <a:t>tracing</a:t>
            </a:r>
          </a:p>
          <a:p>
            <a:pPr lvl="2"/>
            <a:r>
              <a:rPr lang="en-US" altLang="zh-CN" sz="1477" dirty="0" err="1"/>
              <a:t>kprobe</a:t>
            </a:r>
            <a:r>
              <a:rPr lang="zh-CN" altLang="en-US" sz="1477" dirty="0"/>
              <a:t>：可以在内核的任意地方注入代码</a:t>
            </a:r>
            <a:r>
              <a:rPr lang="en-US" altLang="zh-CN" sz="1477" dirty="0"/>
              <a:t>, </a:t>
            </a:r>
            <a:r>
              <a:rPr lang="zh-CN" altLang="en-US" sz="1477" dirty="0"/>
              <a:t>不只包括函数的</a:t>
            </a:r>
            <a:r>
              <a:rPr lang="en-US" altLang="zh-CN" sz="1477" dirty="0"/>
              <a:t>entry/exit, </a:t>
            </a:r>
            <a:r>
              <a:rPr lang="zh-CN" altLang="en-US" sz="1477" dirty="0"/>
              <a:t>也可以是函数内部的某个地址</a:t>
            </a:r>
            <a:endParaRPr lang="en-US" altLang="zh-CN" sz="1477" dirty="0"/>
          </a:p>
          <a:p>
            <a:pPr lvl="2"/>
            <a:r>
              <a:rPr lang="en-US" altLang="zh-CN" sz="1477" dirty="0" err="1"/>
              <a:t>tracepoint</a:t>
            </a:r>
            <a:r>
              <a:rPr lang="zh-CN" altLang="en-US" sz="1477" dirty="0"/>
              <a:t>：内核在固定位置也预埋了一些</a:t>
            </a:r>
            <a:r>
              <a:rPr lang="en-US" altLang="zh-CN" sz="1477" dirty="0" err="1"/>
              <a:t>tracepoint</a:t>
            </a:r>
            <a:r>
              <a:rPr lang="en-US" altLang="zh-CN" sz="1477" dirty="0"/>
              <a:t>, </a:t>
            </a:r>
            <a:r>
              <a:rPr lang="zh-CN" altLang="en-US" sz="1477" dirty="0"/>
              <a:t>这些</a:t>
            </a:r>
            <a:r>
              <a:rPr lang="en-US" altLang="zh-CN" sz="1477" dirty="0" err="1"/>
              <a:t>tracepoint</a:t>
            </a:r>
            <a:r>
              <a:rPr lang="zh-CN" altLang="en-US" sz="1477" dirty="0"/>
              <a:t>往往是精心挑选的</a:t>
            </a:r>
            <a:endParaRPr lang="en-US" altLang="zh-CN" sz="1477" dirty="0"/>
          </a:p>
          <a:p>
            <a:pPr lvl="2"/>
            <a:r>
              <a:rPr lang="en-US" altLang="zh-CN" sz="1477" dirty="0" err="1"/>
              <a:t>perf_event</a:t>
            </a:r>
            <a:endParaRPr lang="en-US" altLang="zh-CN" sz="1477" dirty="0"/>
          </a:p>
          <a:p>
            <a:pPr lvl="3"/>
            <a:r>
              <a:rPr lang="en-US" altLang="zh-CN" sz="1292" dirty="0">
                <a:solidFill>
                  <a:srgbClr val="7030A0"/>
                </a:solidFill>
              </a:rPr>
              <a:t>perf</a:t>
            </a:r>
            <a:r>
              <a:rPr lang="zh-CN" altLang="en-US" sz="1292" dirty="0">
                <a:solidFill>
                  <a:srgbClr val="7030A0"/>
                </a:solidFill>
              </a:rPr>
              <a:t>是在</a:t>
            </a:r>
            <a:r>
              <a:rPr lang="en-US" altLang="zh-CN" sz="1292" dirty="0" err="1">
                <a:solidFill>
                  <a:srgbClr val="7030A0"/>
                </a:solidFill>
              </a:rPr>
              <a:t>ftrace</a:t>
            </a:r>
            <a:r>
              <a:rPr lang="zh-CN" altLang="en-US" sz="1292" dirty="0">
                <a:solidFill>
                  <a:srgbClr val="7030A0"/>
                </a:solidFill>
              </a:rPr>
              <a:t>基础上出来的，</a:t>
            </a:r>
            <a:r>
              <a:rPr lang="en-US" altLang="zh-CN" sz="1292" dirty="0" err="1">
                <a:solidFill>
                  <a:srgbClr val="7030A0"/>
                </a:solidFill>
              </a:rPr>
              <a:t>ftrace</a:t>
            </a:r>
            <a:r>
              <a:rPr lang="zh-CN" altLang="en-US" sz="1292" dirty="0">
                <a:solidFill>
                  <a:srgbClr val="7030A0"/>
                </a:solidFill>
              </a:rPr>
              <a:t>只管抓</a:t>
            </a:r>
            <a:r>
              <a:rPr lang="en-US" altLang="zh-CN" sz="1292" dirty="0">
                <a:solidFill>
                  <a:srgbClr val="7030A0"/>
                </a:solidFill>
              </a:rPr>
              <a:t>trace</a:t>
            </a:r>
            <a:r>
              <a:rPr lang="zh-CN" altLang="en-US" sz="1292" dirty="0">
                <a:solidFill>
                  <a:srgbClr val="7030A0"/>
                </a:solidFill>
              </a:rPr>
              <a:t>数据并没有分析而</a:t>
            </a:r>
            <a:r>
              <a:rPr lang="en-US" altLang="zh-CN" sz="1292" dirty="0">
                <a:solidFill>
                  <a:srgbClr val="7030A0"/>
                </a:solidFill>
              </a:rPr>
              <a:t>perf</a:t>
            </a:r>
            <a:r>
              <a:rPr lang="zh-CN" altLang="en-US" sz="1292" dirty="0">
                <a:solidFill>
                  <a:srgbClr val="7030A0"/>
                </a:solidFill>
              </a:rPr>
              <a:t>在</a:t>
            </a:r>
            <a:r>
              <a:rPr lang="en-US" altLang="zh-CN" sz="1292" dirty="0">
                <a:solidFill>
                  <a:srgbClr val="7030A0"/>
                </a:solidFill>
              </a:rPr>
              <a:t>trace</a:t>
            </a:r>
            <a:r>
              <a:rPr lang="zh-CN" altLang="en-US" sz="1292" dirty="0">
                <a:solidFill>
                  <a:srgbClr val="7030A0"/>
                </a:solidFill>
              </a:rPr>
              <a:t>数据分析方面做出了很多成果。</a:t>
            </a:r>
            <a:endParaRPr lang="en-US" altLang="zh-CN" sz="1292" dirty="0">
              <a:solidFill>
                <a:srgbClr val="7030A0"/>
              </a:solidFill>
            </a:endParaRPr>
          </a:p>
          <a:p>
            <a:pPr lvl="3"/>
            <a:r>
              <a:rPr lang="zh-CN" altLang="en-US" sz="1292" dirty="0">
                <a:solidFill>
                  <a:srgbClr val="7030A0"/>
                </a:solidFill>
              </a:rPr>
              <a:t>在</a:t>
            </a:r>
            <a:r>
              <a:rPr lang="en-US" altLang="zh-CN" sz="1292" dirty="0">
                <a:solidFill>
                  <a:srgbClr val="7030A0"/>
                </a:solidFill>
              </a:rPr>
              <a:t>trace</a:t>
            </a:r>
            <a:r>
              <a:rPr lang="zh-CN" altLang="en-US" sz="1292" dirty="0">
                <a:solidFill>
                  <a:srgbClr val="7030A0"/>
                </a:solidFill>
              </a:rPr>
              <a:t>数据采集方面，</a:t>
            </a:r>
            <a:r>
              <a:rPr lang="en-US" altLang="zh-CN" sz="1292" dirty="0">
                <a:solidFill>
                  <a:srgbClr val="7030A0"/>
                </a:solidFill>
              </a:rPr>
              <a:t>perf</a:t>
            </a:r>
            <a:r>
              <a:rPr lang="zh-CN" altLang="en-US" sz="1292" dirty="0">
                <a:solidFill>
                  <a:srgbClr val="7030A0"/>
                </a:solidFill>
              </a:rPr>
              <a:t>复用了</a:t>
            </a:r>
            <a:r>
              <a:rPr lang="en-US" altLang="zh-CN" sz="1292" dirty="0" err="1">
                <a:solidFill>
                  <a:srgbClr val="7030A0"/>
                </a:solidFill>
              </a:rPr>
              <a:t>ftrace</a:t>
            </a:r>
            <a:r>
              <a:rPr lang="zh-CN" altLang="en-US" sz="1292" dirty="0">
                <a:solidFill>
                  <a:srgbClr val="7030A0"/>
                </a:solidFill>
              </a:rPr>
              <a:t>的所有插桩点，并且加入了采样法</a:t>
            </a:r>
            <a:r>
              <a:rPr lang="en-US" altLang="zh-CN" sz="1292" dirty="0">
                <a:solidFill>
                  <a:srgbClr val="7030A0"/>
                </a:solidFill>
              </a:rPr>
              <a:t>(</a:t>
            </a:r>
            <a:r>
              <a:rPr lang="zh-CN" altLang="en-US" sz="1292" dirty="0">
                <a:solidFill>
                  <a:srgbClr val="7030A0"/>
                </a:solidFill>
              </a:rPr>
              <a:t>硬件</a:t>
            </a:r>
            <a:r>
              <a:rPr lang="en-US" altLang="zh-CN" sz="1292" dirty="0">
                <a:solidFill>
                  <a:srgbClr val="7030A0"/>
                </a:solidFill>
              </a:rPr>
              <a:t>PMU)</a:t>
            </a:r>
            <a:r>
              <a:rPr lang="zh-CN" altLang="en-US" sz="1292" dirty="0">
                <a:solidFill>
                  <a:srgbClr val="7030A0"/>
                </a:solidFill>
              </a:rPr>
              <a:t>。</a:t>
            </a:r>
          </a:p>
          <a:p>
            <a:pPr lvl="3"/>
            <a:r>
              <a:rPr lang="en-US" altLang="zh-CN" sz="1292" dirty="0">
                <a:solidFill>
                  <a:srgbClr val="7030A0"/>
                </a:solidFill>
              </a:rPr>
              <a:t>perf</a:t>
            </a:r>
            <a:r>
              <a:rPr lang="zh-CN" altLang="en-US" sz="1292" dirty="0">
                <a:solidFill>
                  <a:srgbClr val="7030A0"/>
                </a:solidFill>
              </a:rPr>
              <a:t>对每一个</a:t>
            </a:r>
            <a:r>
              <a:rPr lang="en-US" altLang="zh-CN" sz="1292" dirty="0">
                <a:solidFill>
                  <a:srgbClr val="7030A0"/>
                </a:solidFill>
              </a:rPr>
              <a:t>event</a:t>
            </a:r>
            <a:r>
              <a:rPr lang="zh-CN" altLang="en-US" sz="1292" dirty="0">
                <a:solidFill>
                  <a:srgbClr val="7030A0"/>
                </a:solidFill>
              </a:rPr>
              <a:t>分配一个对应的</a:t>
            </a:r>
            <a:r>
              <a:rPr lang="en-US" altLang="zh-CN" sz="1292" dirty="0" err="1">
                <a:solidFill>
                  <a:srgbClr val="7030A0"/>
                </a:solidFill>
              </a:rPr>
              <a:t>perf_event</a:t>
            </a:r>
            <a:r>
              <a:rPr lang="zh-CN" altLang="en-US" sz="1292" dirty="0">
                <a:solidFill>
                  <a:srgbClr val="7030A0"/>
                </a:solidFill>
              </a:rPr>
              <a:t>结构</a:t>
            </a:r>
            <a:endParaRPr lang="en-US" altLang="zh-CN" sz="1292" dirty="0">
              <a:solidFill>
                <a:srgbClr val="7030A0"/>
              </a:solidFill>
            </a:endParaRPr>
          </a:p>
          <a:p>
            <a:pPr lvl="1"/>
            <a:r>
              <a:rPr lang="zh-CN" altLang="en-US" dirty="0"/>
              <a:t>对</a:t>
            </a:r>
            <a:r>
              <a:rPr lang="en-US" altLang="zh-CN" dirty="0"/>
              <a:t>event</a:t>
            </a:r>
            <a:r>
              <a:rPr lang="zh-CN" altLang="en-US" dirty="0"/>
              <a:t>的操作围绕</a:t>
            </a:r>
            <a:r>
              <a:rPr lang="en-US" altLang="zh-CN" dirty="0" err="1"/>
              <a:t>perf_event</a:t>
            </a:r>
            <a:r>
              <a:rPr lang="zh-CN" altLang="en-US" dirty="0"/>
              <a:t>来展开</a:t>
            </a:r>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sp>
        <p:nvSpPr>
          <p:cNvPr id="4" name="矩形 3">
            <a:extLst>
              <a:ext uri="{FF2B5EF4-FFF2-40B4-BE49-F238E27FC236}">
                <a16:creationId xmlns:a16="http://schemas.microsoft.com/office/drawing/2014/main" id="{440F13CC-3C78-4904-907C-3EB49D860EA2}"/>
              </a:ext>
            </a:extLst>
          </p:cNvPr>
          <p:cNvSpPr/>
          <p:nvPr/>
        </p:nvSpPr>
        <p:spPr>
          <a:xfrm>
            <a:off x="849740" y="4633932"/>
            <a:ext cx="7842921" cy="1456296"/>
          </a:xfrm>
          <a:prstGeom prst="rect">
            <a:avLst/>
          </a:prstGeom>
        </p:spPr>
        <p:txBody>
          <a:bodyPr wrap="square">
            <a:spAutoFit/>
          </a:bodyPr>
          <a:lstStyle/>
          <a:p>
            <a:pPr marL="158265" indent="-158265" algn="l">
              <a:buFont typeface="Wingdings" panose="05000000000000000000" pitchFamily="2" charset="2"/>
              <a:buChar char="ü"/>
            </a:pPr>
            <a:r>
              <a:rPr lang="zh-CN" altLang="en-US" sz="1108" b="0" dirty="0">
                <a:solidFill>
                  <a:srgbClr val="292929"/>
                </a:solidFill>
                <a:latin typeface="+mn-ea"/>
                <a:ea typeface="+mn-ea"/>
              </a:rPr>
              <a:t>直接利用</a:t>
            </a:r>
            <a:r>
              <a:rPr lang="en-US" altLang="zh-CN" sz="1108" b="0" dirty="0">
                <a:solidFill>
                  <a:srgbClr val="292929"/>
                </a:solidFill>
                <a:latin typeface="+mn-ea"/>
                <a:ea typeface="+mn-ea"/>
              </a:rPr>
              <a:t>Counting Event</a:t>
            </a:r>
            <a:r>
              <a:rPr lang="zh-CN" altLang="en-US" sz="1108" b="0" dirty="0">
                <a:solidFill>
                  <a:srgbClr val="292929"/>
                </a:solidFill>
                <a:latin typeface="+mn-ea"/>
                <a:ea typeface="+mn-ea"/>
              </a:rPr>
              <a:t>计数，可以利用</a:t>
            </a:r>
            <a:r>
              <a:rPr lang="en-US" altLang="zh-CN" sz="1108" b="0" dirty="0">
                <a:solidFill>
                  <a:srgbClr val="292929"/>
                </a:solidFill>
                <a:latin typeface="+mn-ea"/>
                <a:ea typeface="+mn-ea"/>
              </a:rPr>
              <a:t>perf</a:t>
            </a:r>
            <a:r>
              <a:rPr lang="zh-CN" altLang="en-US" sz="1108" b="0" dirty="0">
                <a:solidFill>
                  <a:srgbClr val="292929"/>
                </a:solidFill>
                <a:latin typeface="+mn-ea"/>
                <a:ea typeface="+mn-ea"/>
              </a:rPr>
              <a:t>工具直接对发生的次数进行计数。这种方法不会生成</a:t>
            </a:r>
            <a:r>
              <a:rPr lang="en-US" altLang="zh-CN" sz="1108" b="0" dirty="0" err="1">
                <a:solidFill>
                  <a:srgbClr val="292929"/>
                </a:solidFill>
                <a:latin typeface="+mn-ea"/>
                <a:ea typeface="+mn-ea"/>
              </a:rPr>
              <a:t>perf.data</a:t>
            </a:r>
            <a:r>
              <a:rPr lang="zh-CN" altLang="en-US" sz="1108" b="0" dirty="0">
                <a:solidFill>
                  <a:srgbClr val="292929"/>
                </a:solidFill>
                <a:latin typeface="+mn-ea"/>
                <a:ea typeface="+mn-ea"/>
              </a:rPr>
              <a:t>文件，直接利用</a:t>
            </a:r>
            <a:r>
              <a:rPr lang="en-US" altLang="zh-CN" sz="1108" b="0" dirty="0">
                <a:solidFill>
                  <a:srgbClr val="292929"/>
                </a:solidFill>
                <a:latin typeface="+mn-ea"/>
                <a:ea typeface="+mn-ea"/>
              </a:rPr>
              <a:t>perf stat</a:t>
            </a:r>
            <a:r>
              <a:rPr lang="zh-CN" altLang="en-US" sz="1108" b="0" dirty="0">
                <a:solidFill>
                  <a:srgbClr val="292929"/>
                </a:solidFill>
                <a:latin typeface="+mn-ea"/>
                <a:ea typeface="+mn-ea"/>
              </a:rPr>
              <a:t>命令即可。</a:t>
            </a:r>
            <a:endParaRPr lang="en-US" altLang="zh-CN" sz="1108" b="0" dirty="0">
              <a:solidFill>
                <a:srgbClr val="292929"/>
              </a:solidFill>
              <a:latin typeface="+mn-ea"/>
              <a:ea typeface="+mn-ea"/>
            </a:endParaRPr>
          </a:p>
          <a:p>
            <a:pPr marL="158265" indent="-158265" algn="l">
              <a:buFont typeface="Wingdings" panose="05000000000000000000" pitchFamily="2" charset="2"/>
              <a:buChar char="ü"/>
            </a:pPr>
            <a:endParaRPr lang="en-US" altLang="zh-CN" sz="1108" b="0" dirty="0">
              <a:solidFill>
                <a:srgbClr val="292929"/>
              </a:solidFill>
              <a:latin typeface="+mn-ea"/>
              <a:ea typeface="+mn-ea"/>
            </a:endParaRPr>
          </a:p>
          <a:p>
            <a:pPr marL="158265" indent="-158265" algn="l">
              <a:buFont typeface="Wingdings" panose="05000000000000000000" pitchFamily="2" charset="2"/>
              <a:buChar char="ü"/>
            </a:pPr>
            <a:r>
              <a:rPr lang="zh-CN" altLang="en-US" sz="1108" b="0" dirty="0">
                <a:solidFill>
                  <a:srgbClr val="292929"/>
                </a:solidFill>
                <a:latin typeface="+mn-ea"/>
                <a:ea typeface="+mn-ea"/>
              </a:rPr>
              <a:t>在指定的时间进行取样，使用这种方法会将</a:t>
            </a:r>
            <a:r>
              <a:rPr lang="en-US" altLang="zh-CN" sz="1108" b="0" dirty="0" err="1">
                <a:solidFill>
                  <a:srgbClr val="292929"/>
                </a:solidFill>
                <a:latin typeface="+mn-ea"/>
                <a:ea typeface="+mn-ea"/>
              </a:rPr>
              <a:t>Perf_Events</a:t>
            </a:r>
            <a:r>
              <a:rPr lang="zh-CN" altLang="en-US" sz="1108" b="0" dirty="0">
                <a:solidFill>
                  <a:srgbClr val="292929"/>
                </a:solidFill>
                <a:latin typeface="+mn-ea"/>
                <a:ea typeface="+mn-ea"/>
              </a:rPr>
              <a:t>数据写到内核缓存里面，然后再由</a:t>
            </a:r>
            <a:r>
              <a:rPr lang="en-US" altLang="zh-CN" sz="1108" b="0" dirty="0">
                <a:solidFill>
                  <a:srgbClr val="292929"/>
                </a:solidFill>
                <a:latin typeface="+mn-ea"/>
                <a:ea typeface="+mn-ea"/>
              </a:rPr>
              <a:t>Perf</a:t>
            </a:r>
            <a:r>
              <a:rPr lang="zh-CN" altLang="en-US" sz="1108" b="0" dirty="0">
                <a:solidFill>
                  <a:srgbClr val="292929"/>
                </a:solidFill>
                <a:latin typeface="+mn-ea"/>
                <a:ea typeface="+mn-ea"/>
              </a:rPr>
              <a:t>隔一段时间写入</a:t>
            </a:r>
            <a:r>
              <a:rPr lang="en-US" altLang="zh-CN" sz="1108" b="0" dirty="0" err="1">
                <a:solidFill>
                  <a:srgbClr val="292929"/>
                </a:solidFill>
                <a:latin typeface="+mn-ea"/>
                <a:ea typeface="+mn-ea"/>
              </a:rPr>
              <a:t>perf.data</a:t>
            </a:r>
            <a:r>
              <a:rPr lang="zh-CN" altLang="en-US" sz="1108" b="0" dirty="0">
                <a:solidFill>
                  <a:srgbClr val="292929"/>
                </a:solidFill>
                <a:latin typeface="+mn-ea"/>
                <a:ea typeface="+mn-ea"/>
              </a:rPr>
              <a:t>文件中。最后利用</a:t>
            </a:r>
            <a:r>
              <a:rPr lang="en-US" altLang="zh-CN" sz="1108" b="0" dirty="0">
                <a:solidFill>
                  <a:srgbClr val="292929"/>
                </a:solidFill>
                <a:latin typeface="+mn-ea"/>
                <a:ea typeface="+mn-ea"/>
              </a:rPr>
              <a:t>perf report</a:t>
            </a:r>
            <a:r>
              <a:rPr lang="zh-CN" altLang="en-US" sz="1108" b="0" dirty="0">
                <a:solidFill>
                  <a:srgbClr val="292929"/>
                </a:solidFill>
                <a:latin typeface="+mn-ea"/>
                <a:ea typeface="+mn-ea"/>
              </a:rPr>
              <a:t>或者</a:t>
            </a:r>
            <a:r>
              <a:rPr lang="en-US" altLang="zh-CN" sz="1108" b="0" dirty="0">
                <a:solidFill>
                  <a:srgbClr val="292929"/>
                </a:solidFill>
                <a:latin typeface="+mn-ea"/>
                <a:ea typeface="+mn-ea"/>
              </a:rPr>
              <a:t>perf script</a:t>
            </a:r>
            <a:r>
              <a:rPr lang="zh-CN" altLang="en-US" sz="1108" b="0" dirty="0">
                <a:solidFill>
                  <a:srgbClr val="292929"/>
                </a:solidFill>
                <a:latin typeface="+mn-ea"/>
                <a:ea typeface="+mn-ea"/>
              </a:rPr>
              <a:t>读取。但是利用这种方法进行采样，</a:t>
            </a:r>
            <a:r>
              <a:rPr lang="en-US" altLang="zh-CN" sz="1108" b="0" dirty="0">
                <a:solidFill>
                  <a:srgbClr val="292929"/>
                </a:solidFill>
                <a:latin typeface="+mn-ea"/>
                <a:ea typeface="+mn-ea"/>
              </a:rPr>
              <a:t>report</a:t>
            </a:r>
            <a:r>
              <a:rPr lang="zh-CN" altLang="en-US" sz="1108" b="0" dirty="0">
                <a:solidFill>
                  <a:srgbClr val="292929"/>
                </a:solidFill>
                <a:latin typeface="+mn-ea"/>
                <a:ea typeface="+mn-ea"/>
              </a:rPr>
              <a:t>文件的大小</a:t>
            </a:r>
            <a:r>
              <a:rPr lang="en-US" altLang="zh-CN" sz="1108" b="0" dirty="0">
                <a:solidFill>
                  <a:srgbClr val="292929"/>
                </a:solidFill>
                <a:latin typeface="+mn-ea"/>
                <a:ea typeface="+mn-ea"/>
              </a:rPr>
              <a:t>overhead</a:t>
            </a:r>
            <a:r>
              <a:rPr lang="zh-CN" altLang="en-US" sz="1108" b="0" dirty="0">
                <a:solidFill>
                  <a:srgbClr val="292929"/>
                </a:solidFill>
                <a:latin typeface="+mn-ea"/>
                <a:ea typeface="+mn-ea"/>
              </a:rPr>
              <a:t>比较高（文件很大）。</a:t>
            </a:r>
            <a:endParaRPr lang="en-US" altLang="zh-CN" sz="1108" b="0" dirty="0">
              <a:solidFill>
                <a:srgbClr val="292929"/>
              </a:solidFill>
              <a:latin typeface="+mn-ea"/>
              <a:ea typeface="+mn-ea"/>
            </a:endParaRPr>
          </a:p>
          <a:p>
            <a:pPr marL="158265" indent="-158265" algn="l">
              <a:buFont typeface="Wingdings" panose="05000000000000000000" pitchFamily="2" charset="2"/>
              <a:buChar char="ü"/>
            </a:pPr>
            <a:endParaRPr lang="en-US" altLang="zh-CN" sz="1108" b="0" dirty="0">
              <a:solidFill>
                <a:srgbClr val="292929"/>
              </a:solidFill>
              <a:latin typeface="+mn-ea"/>
              <a:ea typeface="+mn-ea"/>
            </a:endParaRPr>
          </a:p>
          <a:p>
            <a:pPr marL="158265" indent="-158265" algn="l">
              <a:buFont typeface="Wingdings" panose="05000000000000000000" pitchFamily="2" charset="2"/>
              <a:buChar char="ü"/>
            </a:pPr>
            <a:r>
              <a:rPr lang="zh-CN" altLang="en-US" sz="1108" b="0" dirty="0">
                <a:solidFill>
                  <a:srgbClr val="292929"/>
                </a:solidFill>
                <a:latin typeface="+mn-ea"/>
                <a:ea typeface="+mn-ea"/>
              </a:rPr>
              <a:t>利用</a:t>
            </a:r>
            <a:r>
              <a:rPr lang="en-US" altLang="zh-CN" sz="1108" b="0" dirty="0">
                <a:solidFill>
                  <a:srgbClr val="292929"/>
                </a:solidFill>
                <a:latin typeface="+mn-ea"/>
                <a:ea typeface="+mn-ea"/>
              </a:rPr>
              <a:t>BPF</a:t>
            </a:r>
            <a:r>
              <a:rPr lang="zh-CN" altLang="en-US" sz="1108" b="0" dirty="0">
                <a:solidFill>
                  <a:srgbClr val="292929"/>
                </a:solidFill>
                <a:latin typeface="+mn-ea"/>
                <a:ea typeface="+mn-ea"/>
              </a:rPr>
              <a:t>触发用户自己写的程序，这种方法最灵活。但是同时这种方法也比较复杂，需要自己写触发程序。</a:t>
            </a:r>
          </a:p>
        </p:txBody>
      </p:sp>
    </p:spTree>
    <p:extLst>
      <p:ext uri="{BB962C8B-B14F-4D97-AF65-F5344CB8AC3E}">
        <p14:creationId xmlns:p14="http://schemas.microsoft.com/office/powerpoint/2010/main" val="300563340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BPF</a:t>
            </a:r>
            <a:r>
              <a:rPr lang="zh-CN" altLang="en-US" dirty="0"/>
              <a:t>子系统分类</a:t>
            </a:r>
            <a:endParaRPr lang="en-US" altLang="zh-CN" dirty="0"/>
          </a:p>
          <a:p>
            <a:pPr lvl="1"/>
            <a:r>
              <a:rPr lang="en-US" altLang="zh-CN" dirty="0"/>
              <a:t>filter</a:t>
            </a:r>
          </a:p>
          <a:p>
            <a:pPr lvl="2"/>
            <a:r>
              <a:rPr lang="en-US" altLang="zh-CN" sz="1477" dirty="0" err="1"/>
              <a:t>sk_filter</a:t>
            </a:r>
            <a:r>
              <a:rPr lang="zh-CN" altLang="en-US" sz="1477" dirty="0"/>
              <a:t>、</a:t>
            </a:r>
            <a:r>
              <a:rPr lang="en-US" altLang="zh-CN" sz="1477" dirty="0" err="1"/>
              <a:t>sched_cls</a:t>
            </a:r>
            <a:r>
              <a:rPr lang="zh-CN" altLang="en-US" sz="1477" dirty="0"/>
              <a:t>、</a:t>
            </a:r>
            <a:r>
              <a:rPr lang="en-US" altLang="zh-CN" sz="1477" dirty="0" err="1"/>
              <a:t>sched_act</a:t>
            </a:r>
            <a:r>
              <a:rPr lang="zh-CN" altLang="en-US" sz="1477" dirty="0"/>
              <a:t>、</a:t>
            </a:r>
            <a:r>
              <a:rPr lang="en-US" altLang="zh-CN" sz="1477" dirty="0" err="1"/>
              <a:t>xdp</a:t>
            </a:r>
            <a:r>
              <a:rPr lang="zh-CN" altLang="en-US" sz="1477" dirty="0"/>
              <a:t>、</a:t>
            </a:r>
            <a:r>
              <a:rPr lang="en-US" altLang="zh-CN" sz="1477" dirty="0" err="1"/>
              <a:t>cg_skb</a:t>
            </a:r>
            <a:endParaRPr lang="en-US" altLang="zh-CN" sz="1477" dirty="0"/>
          </a:p>
          <a:p>
            <a:pPr lvl="1"/>
            <a:r>
              <a:rPr lang="en-US" altLang="zh-CN" dirty="0"/>
              <a:t>XDP</a:t>
            </a:r>
          </a:p>
          <a:p>
            <a:pPr lvl="2"/>
            <a:r>
              <a:rPr lang="zh-CN" altLang="en-US" sz="1477" dirty="0"/>
              <a:t>提供了一个内核态、高性能、可编程 </a:t>
            </a:r>
            <a:r>
              <a:rPr lang="en-US" altLang="zh-CN" sz="1477" dirty="0"/>
              <a:t>BPF </a:t>
            </a:r>
            <a:r>
              <a:rPr lang="zh-CN" altLang="en-US" sz="1477" dirty="0"/>
              <a:t>包处理框架</a:t>
            </a:r>
            <a:endParaRPr lang="en-US" altLang="zh-CN" sz="1477" dirty="0"/>
          </a:p>
          <a:p>
            <a:pPr lvl="2"/>
            <a:r>
              <a:rPr lang="en-US" altLang="zh-CN" sz="1477" dirty="0"/>
              <a:t>XDP hook</a:t>
            </a:r>
            <a:r>
              <a:rPr lang="zh-CN" altLang="en-US" sz="1477" dirty="0"/>
              <a:t>位于网络驱动的快速路径上，</a:t>
            </a:r>
            <a:r>
              <a:rPr lang="en-US" altLang="zh-CN" sz="1477" dirty="0"/>
              <a:t>XDP </a:t>
            </a:r>
            <a:r>
              <a:rPr lang="zh-CN" altLang="en-US" sz="1477" dirty="0"/>
              <a:t>程序直接从接收缓冲区中将包拿下来，无需执行任何耗时的操作</a:t>
            </a:r>
            <a:endParaRPr lang="en-US" altLang="zh-CN" sz="1477" dirty="0"/>
          </a:p>
          <a:p>
            <a:pPr lvl="3"/>
            <a:r>
              <a:rPr lang="en-US" altLang="zh-CN" sz="1292" dirty="0">
                <a:solidFill>
                  <a:srgbClr val="7030A0"/>
                </a:solidFill>
              </a:rPr>
              <a:t>data</a:t>
            </a:r>
            <a:r>
              <a:rPr lang="zh-CN" altLang="en-US" sz="1292" dirty="0">
                <a:solidFill>
                  <a:srgbClr val="7030A0"/>
                </a:solidFill>
              </a:rPr>
              <a:t>：指向页面中包数据的起始位置</a:t>
            </a:r>
            <a:endParaRPr lang="en-US" altLang="zh-CN" sz="1292" dirty="0">
              <a:solidFill>
                <a:srgbClr val="7030A0"/>
              </a:solidFill>
            </a:endParaRPr>
          </a:p>
          <a:p>
            <a:pPr lvl="3"/>
            <a:r>
              <a:rPr lang="en-US" altLang="zh-CN" sz="1292" dirty="0" err="1">
                <a:solidFill>
                  <a:srgbClr val="7030A0"/>
                </a:solidFill>
              </a:rPr>
              <a:t>data_end</a:t>
            </a:r>
            <a:r>
              <a:rPr lang="zh-CN" altLang="en-US" sz="1292" dirty="0">
                <a:solidFill>
                  <a:srgbClr val="7030A0"/>
                </a:solidFill>
              </a:rPr>
              <a:t>：执行包数据 的结尾位置</a:t>
            </a:r>
            <a:endParaRPr lang="en-US" altLang="zh-CN" sz="1292" dirty="0">
              <a:solidFill>
                <a:srgbClr val="7030A0"/>
              </a:solidFill>
            </a:endParaRPr>
          </a:p>
          <a:p>
            <a:pPr lvl="3"/>
            <a:r>
              <a:rPr lang="en-US" altLang="zh-CN" sz="1292" dirty="0" err="1">
                <a:solidFill>
                  <a:srgbClr val="7030A0"/>
                </a:solidFill>
              </a:rPr>
              <a:t>data_hard_start</a:t>
            </a:r>
            <a:r>
              <a:rPr lang="zh-CN" altLang="en-US" sz="1292" dirty="0">
                <a:solidFill>
                  <a:srgbClr val="7030A0"/>
                </a:solidFill>
              </a:rPr>
              <a:t>：指向页面中最大可能的 </a:t>
            </a:r>
            <a:r>
              <a:rPr lang="en-US" altLang="zh-CN" sz="1292" dirty="0">
                <a:solidFill>
                  <a:srgbClr val="7030A0"/>
                </a:solidFill>
              </a:rPr>
              <a:t>headroom </a:t>
            </a:r>
            <a:r>
              <a:rPr lang="zh-CN" altLang="en-US" sz="1292" dirty="0">
                <a:solidFill>
                  <a:srgbClr val="7030A0"/>
                </a:solidFill>
              </a:rPr>
              <a:t>开始位置</a:t>
            </a:r>
            <a:endParaRPr lang="en-US" altLang="zh-CN" sz="1292" dirty="0">
              <a:solidFill>
                <a:srgbClr val="7030A0"/>
              </a:solidFill>
            </a:endParaRPr>
          </a:p>
          <a:p>
            <a:pPr lvl="3"/>
            <a:r>
              <a:rPr lang="en-US" altLang="zh-CN" sz="1292" dirty="0" err="1">
                <a:solidFill>
                  <a:srgbClr val="7030A0"/>
                </a:solidFill>
              </a:rPr>
              <a:t>data_meta</a:t>
            </a:r>
            <a:r>
              <a:rPr lang="zh-CN" altLang="en-US" sz="1292" dirty="0">
                <a:solidFill>
                  <a:srgbClr val="7030A0"/>
                </a:solidFill>
              </a:rPr>
              <a:t>开始时指向与 </a:t>
            </a:r>
            <a:r>
              <a:rPr lang="en-US" altLang="zh-CN" sz="1292" dirty="0">
                <a:solidFill>
                  <a:srgbClr val="7030A0"/>
                </a:solidFill>
              </a:rPr>
              <a:t>data </a:t>
            </a:r>
            <a:r>
              <a:rPr lang="zh-CN" altLang="en-US" sz="1292" dirty="0">
                <a:solidFill>
                  <a:srgbClr val="7030A0"/>
                </a:solidFill>
              </a:rPr>
              <a:t>相同的位置，</a:t>
            </a:r>
            <a:r>
              <a:rPr lang="en-US" altLang="zh-CN" sz="1292" dirty="0" err="1">
                <a:solidFill>
                  <a:srgbClr val="7030A0"/>
                </a:solidFill>
              </a:rPr>
              <a:t>bpf_xdp_adjust_meta</a:t>
            </a:r>
            <a:r>
              <a:rPr lang="en-US" altLang="zh-CN" sz="1292" dirty="0">
                <a:solidFill>
                  <a:srgbClr val="7030A0"/>
                </a:solidFill>
              </a:rPr>
              <a:t>()</a:t>
            </a:r>
            <a:r>
              <a:rPr lang="zh-CN" altLang="en-US" sz="1292" dirty="0">
                <a:solidFill>
                  <a:srgbClr val="7030A0"/>
                </a:solidFill>
              </a:rPr>
              <a:t>能够</a:t>
            </a:r>
            <a:r>
              <a:rPr lang="en-US" altLang="zh-CN" sz="1292" dirty="0">
                <a:solidFill>
                  <a:srgbClr val="7030A0"/>
                </a:solidFill>
              </a:rPr>
              <a:t>		                   </a:t>
            </a:r>
            <a:r>
              <a:rPr lang="zh-CN" altLang="en-US" sz="1292" dirty="0">
                <a:solidFill>
                  <a:srgbClr val="7030A0"/>
                </a:solidFill>
              </a:rPr>
              <a:t>将其朝着 </a:t>
            </a:r>
            <a:r>
              <a:rPr lang="en-US" altLang="zh-CN" sz="1292" dirty="0" err="1">
                <a:solidFill>
                  <a:srgbClr val="7030A0"/>
                </a:solidFill>
              </a:rPr>
              <a:t>data_hard_start</a:t>
            </a:r>
            <a:r>
              <a:rPr lang="en-US" altLang="zh-CN" sz="1292" dirty="0">
                <a:solidFill>
                  <a:srgbClr val="7030A0"/>
                </a:solidFill>
              </a:rPr>
              <a:t> </a:t>
            </a:r>
            <a:r>
              <a:rPr lang="zh-CN" altLang="en-US" sz="1292" dirty="0">
                <a:solidFill>
                  <a:srgbClr val="7030A0"/>
                </a:solidFill>
              </a:rPr>
              <a:t>移动，这样可以给自定义元数据提供空间</a:t>
            </a:r>
            <a:endParaRPr lang="en-US" altLang="zh-CN" sz="1292" dirty="0">
              <a:solidFill>
                <a:srgbClr val="7030A0"/>
              </a:solidFill>
            </a:endParaRPr>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6AF4ABA5-7666-453A-9B45-58E0A3594CD0}"/>
              </a:ext>
            </a:extLst>
          </p:cNvPr>
          <p:cNvPicPr>
            <a:picLocks noChangeAspect="1"/>
          </p:cNvPicPr>
          <p:nvPr/>
        </p:nvPicPr>
        <p:blipFill>
          <a:blip r:embed="rId3"/>
          <a:stretch>
            <a:fillRect/>
          </a:stretch>
        </p:blipFill>
        <p:spPr>
          <a:xfrm>
            <a:off x="6964882" y="3694876"/>
            <a:ext cx="2777268" cy="1294583"/>
          </a:xfrm>
          <a:prstGeom prst="rect">
            <a:avLst/>
          </a:prstGeom>
        </p:spPr>
      </p:pic>
    </p:spTree>
    <p:extLst>
      <p:ext uri="{BB962C8B-B14F-4D97-AF65-F5344CB8AC3E}">
        <p14:creationId xmlns:p14="http://schemas.microsoft.com/office/powerpoint/2010/main" val="23617573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BPF</a:t>
            </a:r>
            <a:r>
              <a:rPr lang="zh-CN" altLang="en-US" dirty="0"/>
              <a:t>子系统分类</a:t>
            </a:r>
            <a:endParaRPr lang="en-US" altLang="zh-CN" dirty="0"/>
          </a:p>
          <a:p>
            <a:pPr lvl="1"/>
            <a:r>
              <a:rPr lang="en-US" altLang="zh-CN" dirty="0"/>
              <a:t>XDP</a:t>
            </a:r>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4" name="图片 3">
            <a:extLst>
              <a:ext uri="{FF2B5EF4-FFF2-40B4-BE49-F238E27FC236}">
                <a16:creationId xmlns:a16="http://schemas.microsoft.com/office/drawing/2014/main" id="{73B57691-A2CB-4F28-83F8-2AAD29651459}"/>
              </a:ext>
            </a:extLst>
          </p:cNvPr>
          <p:cNvPicPr>
            <a:picLocks noChangeAspect="1"/>
          </p:cNvPicPr>
          <p:nvPr/>
        </p:nvPicPr>
        <p:blipFill>
          <a:blip r:embed="rId3"/>
          <a:stretch>
            <a:fillRect/>
          </a:stretch>
        </p:blipFill>
        <p:spPr>
          <a:xfrm>
            <a:off x="1846774" y="2232559"/>
            <a:ext cx="6580423" cy="4203973"/>
          </a:xfrm>
          <a:prstGeom prst="rect">
            <a:avLst/>
          </a:prstGeom>
        </p:spPr>
      </p:pic>
    </p:spTree>
    <p:extLst>
      <p:ext uri="{BB962C8B-B14F-4D97-AF65-F5344CB8AC3E}">
        <p14:creationId xmlns:p14="http://schemas.microsoft.com/office/powerpoint/2010/main" val="322233520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8112F9-D3C9-47AF-BC30-AD215DA14F9D}"/>
              </a:ext>
            </a:extLst>
          </p:cNvPr>
          <p:cNvSpPr>
            <a:spLocks noGrp="1"/>
          </p:cNvSpPr>
          <p:nvPr>
            <p:ph type="title"/>
          </p:nvPr>
        </p:nvSpPr>
        <p:spPr/>
        <p:txBody>
          <a:bodyPr/>
          <a:lstStyle/>
          <a:p>
            <a:r>
              <a:rPr lang="en-US" altLang="zh-CN" dirty="0">
                <a:ea typeface="宋体" pitchFamily="2" charset="-122"/>
              </a:rPr>
              <a:t>BPF</a:t>
            </a:r>
            <a:r>
              <a:rPr lang="zh-CN" altLang="en-US" dirty="0">
                <a:ea typeface="宋体" pitchFamily="2" charset="-122"/>
              </a:rPr>
              <a:t>、</a:t>
            </a:r>
            <a:r>
              <a:rPr lang="en-US" altLang="zh-CN" dirty="0">
                <a:ea typeface="宋体" pitchFamily="2" charset="-122"/>
              </a:rPr>
              <a:t>Netfilter</a:t>
            </a:r>
            <a:r>
              <a:rPr lang="zh-CN" altLang="en-US" dirty="0">
                <a:ea typeface="宋体" pitchFamily="2" charset="-122"/>
              </a:rPr>
              <a:t>和</a:t>
            </a:r>
            <a:r>
              <a:rPr lang="en-US" altLang="zh-CN" dirty="0">
                <a:ea typeface="宋体" pitchFamily="2" charset="-122"/>
              </a:rPr>
              <a:t>eBPF</a:t>
            </a:r>
            <a:r>
              <a:rPr lang="zh-CN" altLang="en-US" dirty="0">
                <a:ea typeface="宋体" pitchFamily="2" charset="-122"/>
              </a:rPr>
              <a:t>的原理</a:t>
            </a:r>
          </a:p>
        </p:txBody>
      </p:sp>
      <p:sp>
        <p:nvSpPr>
          <p:cNvPr id="4" name="文本框 3">
            <a:extLst>
              <a:ext uri="{FF2B5EF4-FFF2-40B4-BE49-F238E27FC236}">
                <a16:creationId xmlns:a16="http://schemas.microsoft.com/office/drawing/2014/main" id="{C625CE0E-96F9-4D6D-B28E-B39DE074DF8E}"/>
              </a:ext>
            </a:extLst>
          </p:cNvPr>
          <p:cNvSpPr txBox="1"/>
          <p:nvPr/>
        </p:nvSpPr>
        <p:spPr>
          <a:xfrm>
            <a:off x="3303863" y="2917617"/>
            <a:ext cx="2536272" cy="1029834"/>
          </a:xfrm>
          <a:prstGeom prst="rect">
            <a:avLst/>
          </a:prstGeom>
          <a:noFill/>
        </p:spPr>
        <p:txBody>
          <a:bodyPr wrap="none" rtlCol="0">
            <a:spAutoFit/>
          </a:bodyPr>
          <a:lstStyle/>
          <a:p>
            <a:r>
              <a:rPr lang="zh-CN" altLang="en-US" sz="6092" dirty="0">
                <a:solidFill>
                  <a:srgbClr val="333333"/>
                </a:solidFill>
                <a:latin typeface="+mj-ea"/>
                <a:ea typeface="+mj-ea"/>
              </a:rPr>
              <a:t>本节完</a:t>
            </a:r>
          </a:p>
        </p:txBody>
      </p:sp>
    </p:spTree>
    <p:extLst>
      <p:ext uri="{BB962C8B-B14F-4D97-AF65-F5344CB8AC3E}">
        <p14:creationId xmlns:p14="http://schemas.microsoft.com/office/powerpoint/2010/main" val="17979434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Netfilter</a:t>
            </a:r>
            <a:r>
              <a:rPr lang="zh-CN" altLang="en-US" dirty="0"/>
              <a:t>功能</a:t>
            </a:r>
            <a:endParaRPr lang="en-US" altLang="zh-CN" dirty="0"/>
          </a:p>
          <a:p>
            <a:pPr lvl="1"/>
            <a:r>
              <a:rPr lang="zh-CN" altLang="en-US" sz="2215" dirty="0"/>
              <a:t>包过滤（</a:t>
            </a:r>
            <a:r>
              <a:rPr lang="en-US" altLang="zh-CN" sz="2215" dirty="0"/>
              <a:t>filter</a:t>
            </a:r>
            <a:r>
              <a:rPr lang="zh-CN" altLang="en-US" sz="2215" dirty="0"/>
              <a:t>）</a:t>
            </a:r>
          </a:p>
          <a:p>
            <a:pPr lvl="1"/>
            <a:r>
              <a:rPr lang="zh-CN" altLang="en-US" sz="2215" dirty="0"/>
              <a:t>网络地址转换（</a:t>
            </a:r>
            <a:r>
              <a:rPr lang="en-US" altLang="zh-CN" sz="2215" dirty="0"/>
              <a:t>NAT</a:t>
            </a:r>
            <a:r>
              <a:rPr lang="zh-CN" altLang="en-US" sz="2215" dirty="0"/>
              <a:t>）</a:t>
            </a:r>
          </a:p>
          <a:p>
            <a:pPr lvl="1"/>
            <a:r>
              <a:rPr lang="zh-CN" altLang="en-US" sz="2215" dirty="0"/>
              <a:t>包修改（</a:t>
            </a:r>
            <a:r>
              <a:rPr lang="en-US" altLang="zh-CN" sz="2215" dirty="0"/>
              <a:t>mangle</a:t>
            </a:r>
            <a:r>
              <a:rPr lang="zh-CN" altLang="en-US" sz="2215" dirty="0"/>
              <a:t>）</a:t>
            </a:r>
          </a:p>
          <a:p>
            <a:pPr lvl="1"/>
            <a:r>
              <a:rPr lang="zh-CN" altLang="en-US" sz="2215" dirty="0"/>
              <a:t>连接跟踪</a:t>
            </a:r>
          </a:p>
          <a:p>
            <a:pPr lvl="1"/>
            <a:r>
              <a:rPr lang="zh-CN" altLang="en-US" sz="2215" dirty="0"/>
              <a:t>收集网络统计信息</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Netfilter</a:t>
            </a:r>
            <a:r>
              <a:rPr lang="zh-CN" altLang="en-US" dirty="0"/>
              <a:t>简介</a:t>
            </a:r>
            <a:endParaRPr kumimoji="1" lang="zh-CN" altLang="en-US" dirty="0"/>
          </a:p>
        </p:txBody>
      </p:sp>
      <p:pic>
        <p:nvPicPr>
          <p:cNvPr id="5" name="图片 4">
            <a:extLst>
              <a:ext uri="{FF2B5EF4-FFF2-40B4-BE49-F238E27FC236}">
                <a16:creationId xmlns:a16="http://schemas.microsoft.com/office/drawing/2014/main" id="{4B76039D-055B-4AB3-A9F7-5CA7CC9E3408}"/>
              </a:ext>
            </a:extLst>
          </p:cNvPr>
          <p:cNvPicPr>
            <a:picLocks noChangeAspect="1"/>
          </p:cNvPicPr>
          <p:nvPr/>
        </p:nvPicPr>
        <p:blipFill>
          <a:blip r:embed="rId3"/>
          <a:stretch>
            <a:fillRect/>
          </a:stretch>
        </p:blipFill>
        <p:spPr>
          <a:xfrm>
            <a:off x="4306125" y="2099621"/>
            <a:ext cx="4297476" cy="3855198"/>
          </a:xfrm>
          <a:prstGeom prst="rect">
            <a:avLst/>
          </a:prstGeom>
        </p:spPr>
      </p:pic>
    </p:spTree>
    <p:extLst>
      <p:ext uri="{BB962C8B-B14F-4D97-AF65-F5344CB8AC3E}">
        <p14:creationId xmlns:p14="http://schemas.microsoft.com/office/powerpoint/2010/main" val="103256746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solidFill>
                  <a:schemeClr val="tx1"/>
                </a:solidFill>
              </a:rPr>
              <a:t>1.	Linux </a:t>
            </a:r>
            <a:r>
              <a:rPr lang="zh-CN" altLang="en-US" dirty="0">
                <a:solidFill>
                  <a:schemeClr val="tx1"/>
                </a:solidFill>
              </a:rPr>
              <a:t>防火墙</a:t>
            </a:r>
            <a:endParaRPr lang="en-US" altLang="zh-CN" dirty="0">
              <a:solidFill>
                <a:schemeClr val="tx1"/>
              </a:solidFill>
            </a:endParaRPr>
          </a:p>
          <a:p>
            <a:pPr>
              <a:lnSpc>
                <a:spcPct val="150000"/>
              </a:lnSpc>
            </a:pPr>
            <a:r>
              <a:rPr lang="en-US" altLang="zh-CN" dirty="0">
                <a:solidFill>
                  <a:schemeClr val="tx1"/>
                </a:solidFill>
              </a:rPr>
              <a:t>2.	Netfilter</a:t>
            </a:r>
            <a:r>
              <a:rPr lang="zh-CN" altLang="en-US" dirty="0">
                <a:solidFill>
                  <a:schemeClr val="tx1"/>
                </a:solidFill>
              </a:rPr>
              <a:t>简介</a:t>
            </a:r>
            <a:endParaRPr lang="en-US" altLang="zh-CN" dirty="0">
              <a:solidFill>
                <a:schemeClr val="tx1"/>
              </a:solidFill>
            </a:endParaRPr>
          </a:p>
          <a:p>
            <a:pPr>
              <a:lnSpc>
                <a:spcPct val="150000"/>
              </a:lnSpc>
            </a:pPr>
            <a:r>
              <a:rPr lang="en-US" altLang="zh-CN" dirty="0">
                <a:solidFill>
                  <a:srgbClr val="C00000"/>
                </a:solidFill>
              </a:rPr>
              <a:t>3.	Hook</a:t>
            </a:r>
          </a:p>
          <a:p>
            <a:pPr>
              <a:lnSpc>
                <a:spcPct val="150000"/>
              </a:lnSpc>
            </a:pPr>
            <a:r>
              <a:rPr lang="en-US" altLang="zh-CN" dirty="0">
                <a:solidFill>
                  <a:schemeClr val="tx1"/>
                </a:solidFill>
              </a:rPr>
              <a:t>4.	Iptables</a:t>
            </a:r>
          </a:p>
          <a:p>
            <a:pPr>
              <a:lnSpc>
                <a:spcPct val="150000"/>
              </a:lnSpc>
            </a:pPr>
            <a:r>
              <a:rPr lang="en-US" altLang="zh-CN" dirty="0">
                <a:solidFill>
                  <a:schemeClr val="tx1"/>
                </a:solidFill>
              </a:rPr>
              <a:t>5.	</a:t>
            </a:r>
            <a:r>
              <a:rPr lang="en-US" altLang="zh-CN" dirty="0" err="1">
                <a:solidFill>
                  <a:schemeClr val="tx1"/>
                </a:solidFill>
              </a:rPr>
              <a:t>Nftables</a:t>
            </a:r>
            <a:endParaRPr lang="en-US" altLang="zh-CN" dirty="0">
              <a:solidFill>
                <a:schemeClr val="tx1"/>
              </a:solidFill>
            </a:endParaRPr>
          </a:p>
          <a:p>
            <a:pPr>
              <a:lnSpc>
                <a:spcPct val="150000"/>
              </a:lnSpc>
            </a:pPr>
            <a:r>
              <a:rPr lang="en-US" altLang="zh-CN" dirty="0">
                <a:solidFill>
                  <a:schemeClr val="tx1"/>
                </a:solidFill>
              </a:rPr>
              <a:t>6.	BPF</a:t>
            </a:r>
            <a:r>
              <a:rPr lang="zh-CN" altLang="en-US" dirty="0">
                <a:solidFill>
                  <a:schemeClr val="tx1"/>
                </a:solidFill>
              </a:rPr>
              <a:t>的引入</a:t>
            </a:r>
          </a:p>
          <a:p>
            <a:pPr>
              <a:lnSpc>
                <a:spcPct val="150000"/>
              </a:lnSpc>
            </a:pPr>
            <a:r>
              <a:rPr lang="en-US" altLang="zh-CN" dirty="0">
                <a:solidFill>
                  <a:schemeClr val="tx1"/>
                </a:solidFill>
              </a:rPr>
              <a:t>7.	BPF</a:t>
            </a:r>
            <a:r>
              <a:rPr lang="zh-CN" altLang="en-US" dirty="0">
                <a:solidFill>
                  <a:schemeClr val="tx1"/>
                </a:solidFill>
              </a:rPr>
              <a:t>源码分析</a:t>
            </a:r>
          </a:p>
          <a:p>
            <a:pPr>
              <a:lnSpc>
                <a:spcPct val="150000"/>
              </a:lnSpc>
            </a:pPr>
            <a:endParaRPr lang="en-US" altLang="zh-CN" dirty="0">
              <a:solidFill>
                <a:schemeClr val="tx1"/>
              </a:solidFill>
            </a:endParaRPr>
          </a:p>
          <a:p>
            <a:pPr>
              <a:lnSpc>
                <a:spcPct val="150000"/>
              </a:lnSpc>
            </a:pPr>
            <a:endParaRPr lang="en-US" altLang="zh-CN" dirty="0">
              <a:solidFill>
                <a:schemeClr val="tx1"/>
              </a:solidFill>
            </a:endParaRPr>
          </a:p>
        </p:txBody>
      </p:sp>
    </p:spTree>
    <p:extLst>
      <p:ext uri="{BB962C8B-B14F-4D97-AF65-F5344CB8AC3E}">
        <p14:creationId xmlns:p14="http://schemas.microsoft.com/office/powerpoint/2010/main" val="214899302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Hook</a:t>
            </a:r>
          </a:p>
          <a:p>
            <a:pPr lvl="1"/>
            <a:r>
              <a:rPr lang="en-US" altLang="zh-CN" dirty="0" err="1"/>
              <a:t>netfilter</a:t>
            </a:r>
            <a:r>
              <a:rPr lang="zh-CN" altLang="en-US" dirty="0"/>
              <a:t>在网络协议栈中设置了</a:t>
            </a:r>
            <a:r>
              <a:rPr lang="en-US" altLang="zh-CN" dirty="0"/>
              <a:t>5</a:t>
            </a:r>
            <a:r>
              <a:rPr lang="zh-CN" altLang="en-US" dirty="0"/>
              <a:t>个钩子点，</a:t>
            </a:r>
            <a:r>
              <a:rPr lang="en-US" altLang="zh-CN" dirty="0" err="1"/>
              <a:t>netfilter</a:t>
            </a:r>
            <a:r>
              <a:rPr lang="zh-CN" altLang="en-US" dirty="0"/>
              <a:t>的基本实现框架就是根据网络报文的流向，在五个钩子点插入处理过程，利用钩子点查阅用户注册的回调函数，根据用户定义的回调函数来监视进出的网络数据包</a:t>
            </a:r>
            <a:endParaRPr lang="en-US" altLang="zh-CN" dirty="0"/>
          </a:p>
          <a:p>
            <a:pPr lvl="2"/>
            <a:r>
              <a:rPr lang="en-US" altLang="zh-CN" sz="1477" dirty="0"/>
              <a:t>NF_INET_PRE_ROUTING</a:t>
            </a:r>
            <a:r>
              <a:rPr lang="zh-CN" altLang="en-US" sz="1477" dirty="0"/>
              <a:t> ：刚刚通过数据链路层解包进入网络层的数据包通过此钩子，它在路由之前处理</a:t>
            </a:r>
            <a:endParaRPr lang="en-US" altLang="zh-CN" sz="1477" dirty="0"/>
          </a:p>
          <a:p>
            <a:pPr lvl="2"/>
            <a:r>
              <a:rPr lang="en-US" altLang="zh-CN" sz="1477" dirty="0"/>
              <a:t>NF_INET_LOCAL_IN</a:t>
            </a:r>
            <a:r>
              <a:rPr lang="zh-CN" altLang="en-US" sz="1477" dirty="0"/>
              <a:t> ：经过路由查找后，送往本机（目的地址在本地）的包会通过此钩子</a:t>
            </a:r>
            <a:endParaRPr lang="en-US" altLang="zh-CN" sz="1477" dirty="0"/>
          </a:p>
          <a:p>
            <a:pPr lvl="2"/>
            <a:r>
              <a:rPr lang="en-US" altLang="zh-CN" sz="1477" dirty="0"/>
              <a:t>NF_INET_FORWARD</a:t>
            </a:r>
            <a:r>
              <a:rPr lang="zh-CN" altLang="en-US" sz="1477" dirty="0"/>
              <a:t> ：不是本地产生的并且目的地不是本地的包（即转发的包）会通过此钩子</a:t>
            </a:r>
            <a:endParaRPr lang="en-US" altLang="zh-CN" sz="1477" dirty="0"/>
          </a:p>
          <a:p>
            <a:pPr lvl="2"/>
            <a:r>
              <a:rPr lang="en-US" altLang="zh-CN" sz="1477" dirty="0"/>
              <a:t>NF_INET_POST_ROUTING</a:t>
            </a:r>
            <a:r>
              <a:rPr lang="zh-CN" altLang="en-US" sz="1477" dirty="0"/>
              <a:t> ：在包就要离开本机之前会通过该钩子，它在路由之后处理</a:t>
            </a:r>
            <a:endParaRPr lang="en-US" altLang="zh-CN" sz="1477" dirty="0"/>
          </a:p>
          <a:p>
            <a:pPr lvl="2"/>
            <a:r>
              <a:rPr lang="en-US" altLang="zh-CN" sz="1477" dirty="0"/>
              <a:t>NF_INET_LOCAL_OUT</a:t>
            </a:r>
            <a:r>
              <a:rPr lang="zh-CN" altLang="en-US" sz="1477" dirty="0"/>
              <a:t> ：所有本地生成的发往其他机器的包会通过该钩子</a:t>
            </a:r>
            <a:endParaRPr lang="en-US" altLang="zh-CN" sz="1477" dirty="0"/>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4" name="图片 3">
            <a:extLst>
              <a:ext uri="{FF2B5EF4-FFF2-40B4-BE49-F238E27FC236}">
                <a16:creationId xmlns:a16="http://schemas.microsoft.com/office/drawing/2014/main" id="{846ECC81-8970-4709-97B6-1710FEE86F0C}"/>
              </a:ext>
            </a:extLst>
          </p:cNvPr>
          <p:cNvPicPr>
            <a:picLocks noChangeAspect="1"/>
          </p:cNvPicPr>
          <p:nvPr/>
        </p:nvPicPr>
        <p:blipFill>
          <a:blip r:embed="rId3"/>
          <a:stretch>
            <a:fillRect/>
          </a:stretch>
        </p:blipFill>
        <p:spPr>
          <a:xfrm>
            <a:off x="251520" y="4949847"/>
            <a:ext cx="2525819" cy="1640814"/>
          </a:xfrm>
          <a:prstGeom prst="rect">
            <a:avLst/>
          </a:prstGeom>
        </p:spPr>
      </p:pic>
    </p:spTree>
    <p:extLst>
      <p:ext uri="{BB962C8B-B14F-4D97-AF65-F5344CB8AC3E}">
        <p14:creationId xmlns:p14="http://schemas.microsoft.com/office/powerpoint/2010/main" val="29089518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499928" cy="4985169"/>
          </a:xfrm>
        </p:spPr>
        <p:txBody>
          <a:bodyPr/>
          <a:lstStyle/>
          <a:p>
            <a:r>
              <a:rPr lang="en-US" altLang="zh-CN" dirty="0"/>
              <a:t>NF_INET_PRE_ROUTING</a:t>
            </a:r>
          </a:p>
          <a:p>
            <a:pPr lvl="1"/>
            <a:r>
              <a:rPr lang="en-US" altLang="zh-CN" sz="2215" dirty="0"/>
              <a:t>IPv4</a:t>
            </a:r>
            <a:r>
              <a:rPr lang="zh-CN" altLang="en-US" sz="2215" dirty="0"/>
              <a:t>：</a:t>
            </a:r>
            <a:r>
              <a:rPr lang="en-US" altLang="zh-CN" sz="2215" dirty="0" err="1"/>
              <a:t>ip_rcv</a:t>
            </a:r>
            <a:r>
              <a:rPr lang="en-US" altLang="zh-CN" sz="2215" dirty="0"/>
              <a:t>()</a:t>
            </a:r>
          </a:p>
          <a:p>
            <a:pPr lvl="1"/>
            <a:r>
              <a:rPr lang="en-US" altLang="zh-CN" sz="2215" dirty="0"/>
              <a:t>IPv6</a:t>
            </a:r>
            <a:r>
              <a:rPr lang="zh-CN" altLang="en-US" sz="2215" dirty="0"/>
              <a:t>：</a:t>
            </a:r>
            <a:r>
              <a:rPr lang="en-US" altLang="zh-CN" sz="2215" dirty="0"/>
              <a:t>ipv6_rcv()</a:t>
            </a:r>
          </a:p>
          <a:p>
            <a:pPr lvl="1"/>
            <a:r>
              <a:rPr lang="zh-CN" altLang="en-US" sz="2215" dirty="0"/>
              <a:t>刚刚通过数据链路层解包进入网络层的数据包通过此钩子，它在路由之前处理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5" name="图片 4">
            <a:extLst>
              <a:ext uri="{FF2B5EF4-FFF2-40B4-BE49-F238E27FC236}">
                <a16:creationId xmlns:a16="http://schemas.microsoft.com/office/drawing/2014/main" id="{73EAFB8A-1B00-41F9-9204-74EE8F7E9192}"/>
              </a:ext>
            </a:extLst>
          </p:cNvPr>
          <p:cNvPicPr>
            <a:picLocks noChangeAspect="1"/>
          </p:cNvPicPr>
          <p:nvPr/>
        </p:nvPicPr>
        <p:blipFill>
          <a:blip r:embed="rId3"/>
          <a:stretch>
            <a:fillRect/>
          </a:stretch>
        </p:blipFill>
        <p:spPr>
          <a:xfrm>
            <a:off x="1209873" y="3993986"/>
            <a:ext cx="7482789" cy="2326412"/>
          </a:xfrm>
          <a:prstGeom prst="rect">
            <a:avLst/>
          </a:prstGeom>
        </p:spPr>
      </p:pic>
      <p:pic>
        <p:nvPicPr>
          <p:cNvPr id="7" name="图片 6">
            <a:extLst>
              <a:ext uri="{FF2B5EF4-FFF2-40B4-BE49-F238E27FC236}">
                <a16:creationId xmlns:a16="http://schemas.microsoft.com/office/drawing/2014/main" id="{892C8CD1-D118-4361-A1A8-D99440BE3940}"/>
              </a:ext>
            </a:extLst>
          </p:cNvPr>
          <p:cNvPicPr>
            <a:picLocks noChangeAspect="1"/>
          </p:cNvPicPr>
          <p:nvPr/>
        </p:nvPicPr>
        <p:blipFill>
          <a:blip r:embed="rId4"/>
          <a:stretch>
            <a:fillRect/>
          </a:stretch>
        </p:blipFill>
        <p:spPr>
          <a:xfrm>
            <a:off x="4973548" y="1833746"/>
            <a:ext cx="4276624" cy="1362127"/>
          </a:xfrm>
          <a:prstGeom prst="rect">
            <a:avLst/>
          </a:prstGeom>
        </p:spPr>
      </p:pic>
    </p:spTree>
    <p:extLst>
      <p:ext uri="{BB962C8B-B14F-4D97-AF65-F5344CB8AC3E}">
        <p14:creationId xmlns:p14="http://schemas.microsoft.com/office/powerpoint/2010/main" val="258620181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4253599" cy="4985169"/>
          </a:xfrm>
        </p:spPr>
        <p:txBody>
          <a:bodyPr/>
          <a:lstStyle/>
          <a:p>
            <a:r>
              <a:rPr lang="en-US" altLang="zh-CN" dirty="0"/>
              <a:t>NF_INET_LOCAL_IN</a:t>
            </a:r>
          </a:p>
          <a:p>
            <a:pPr lvl="1"/>
            <a:r>
              <a:rPr lang="en-US" altLang="zh-CN" sz="2215" dirty="0"/>
              <a:t>IPv4</a:t>
            </a:r>
            <a:r>
              <a:rPr lang="zh-CN" altLang="en-US" sz="2215" dirty="0"/>
              <a:t>：</a:t>
            </a:r>
            <a:r>
              <a:rPr lang="en-US" altLang="zh-CN" sz="2215" dirty="0" err="1"/>
              <a:t>ip_local_deliver</a:t>
            </a:r>
            <a:r>
              <a:rPr lang="en-US" altLang="zh-CN" sz="2215" dirty="0"/>
              <a:t>()</a:t>
            </a:r>
          </a:p>
          <a:p>
            <a:pPr lvl="1"/>
            <a:r>
              <a:rPr lang="en-US" altLang="zh-CN" sz="2215" dirty="0"/>
              <a:t>IPv6</a:t>
            </a:r>
            <a:r>
              <a:rPr lang="zh-CN" altLang="en-US" sz="2215" dirty="0"/>
              <a:t>：</a:t>
            </a:r>
            <a:r>
              <a:rPr lang="en-US" altLang="zh-CN" sz="2215" dirty="0"/>
              <a:t>ip6_input()</a:t>
            </a:r>
          </a:p>
          <a:p>
            <a:pPr lvl="1"/>
            <a:r>
              <a:rPr lang="zh-CN" altLang="en-US" sz="2215" dirty="0"/>
              <a:t>经过路由查找后，送往本机（目的地址在本地）的包会通过此钩子</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5" name="图片 4">
            <a:extLst>
              <a:ext uri="{FF2B5EF4-FFF2-40B4-BE49-F238E27FC236}">
                <a16:creationId xmlns:a16="http://schemas.microsoft.com/office/drawing/2014/main" id="{73EAFB8A-1B00-41F9-9204-74EE8F7E9192}"/>
              </a:ext>
            </a:extLst>
          </p:cNvPr>
          <p:cNvPicPr>
            <a:picLocks noChangeAspect="1"/>
          </p:cNvPicPr>
          <p:nvPr/>
        </p:nvPicPr>
        <p:blipFill>
          <a:blip r:embed="rId3"/>
          <a:stretch>
            <a:fillRect/>
          </a:stretch>
        </p:blipFill>
        <p:spPr>
          <a:xfrm>
            <a:off x="1181226" y="3993986"/>
            <a:ext cx="7482789" cy="2326412"/>
          </a:xfrm>
          <a:prstGeom prst="rect">
            <a:avLst/>
          </a:prstGeom>
        </p:spPr>
      </p:pic>
      <p:pic>
        <p:nvPicPr>
          <p:cNvPr id="4" name="图片 3">
            <a:extLst>
              <a:ext uri="{FF2B5EF4-FFF2-40B4-BE49-F238E27FC236}">
                <a16:creationId xmlns:a16="http://schemas.microsoft.com/office/drawing/2014/main" id="{0D2CC5C1-66D4-4FD5-A544-BB964BB2B8A8}"/>
              </a:ext>
            </a:extLst>
          </p:cNvPr>
          <p:cNvPicPr>
            <a:picLocks noChangeAspect="1"/>
          </p:cNvPicPr>
          <p:nvPr/>
        </p:nvPicPr>
        <p:blipFill>
          <a:blip r:embed="rId4"/>
          <a:stretch>
            <a:fillRect/>
          </a:stretch>
        </p:blipFill>
        <p:spPr>
          <a:xfrm>
            <a:off x="4904345" y="1438879"/>
            <a:ext cx="4646058" cy="2035241"/>
          </a:xfrm>
          <a:prstGeom prst="rect">
            <a:avLst/>
          </a:prstGeom>
        </p:spPr>
      </p:pic>
    </p:spTree>
    <p:extLst>
      <p:ext uri="{BB962C8B-B14F-4D97-AF65-F5344CB8AC3E}">
        <p14:creationId xmlns:p14="http://schemas.microsoft.com/office/powerpoint/2010/main" val="13274353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3987724" cy="4985169"/>
          </a:xfrm>
        </p:spPr>
        <p:txBody>
          <a:bodyPr/>
          <a:lstStyle/>
          <a:p>
            <a:r>
              <a:rPr lang="en-US" altLang="zh-CN" dirty="0"/>
              <a:t>NF_INET_FORWARD</a:t>
            </a:r>
          </a:p>
          <a:p>
            <a:pPr lvl="1"/>
            <a:r>
              <a:rPr lang="en-US" altLang="zh-CN" sz="2215" dirty="0"/>
              <a:t>IPv4</a:t>
            </a:r>
            <a:r>
              <a:rPr lang="zh-CN" altLang="en-US" sz="2215" dirty="0"/>
              <a:t>：</a:t>
            </a:r>
            <a:r>
              <a:rPr lang="en-US" altLang="zh-CN" sz="2215" dirty="0" err="1"/>
              <a:t>ip_forward</a:t>
            </a:r>
            <a:r>
              <a:rPr lang="en-US" altLang="zh-CN" sz="2215" dirty="0"/>
              <a:t>()</a:t>
            </a:r>
          </a:p>
          <a:p>
            <a:pPr lvl="1"/>
            <a:r>
              <a:rPr lang="en-US" altLang="zh-CN" sz="2215" dirty="0"/>
              <a:t>IPv6</a:t>
            </a:r>
            <a:r>
              <a:rPr lang="zh-CN" altLang="en-US" sz="2215" dirty="0"/>
              <a:t>：</a:t>
            </a:r>
            <a:r>
              <a:rPr lang="en-US" altLang="zh-CN" sz="2215" dirty="0"/>
              <a:t>ip6_forward()</a:t>
            </a:r>
          </a:p>
          <a:p>
            <a:pPr lvl="1"/>
            <a:r>
              <a:rPr lang="zh-CN" altLang="en-US" sz="2215" dirty="0"/>
              <a:t>不是本地产生的并且目的地不是本地的包（即转发的包）会通过此钩子</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5" name="图片 4">
            <a:extLst>
              <a:ext uri="{FF2B5EF4-FFF2-40B4-BE49-F238E27FC236}">
                <a16:creationId xmlns:a16="http://schemas.microsoft.com/office/drawing/2014/main" id="{73EAFB8A-1B00-41F9-9204-74EE8F7E9192}"/>
              </a:ext>
            </a:extLst>
          </p:cNvPr>
          <p:cNvPicPr>
            <a:picLocks noChangeAspect="1"/>
          </p:cNvPicPr>
          <p:nvPr/>
        </p:nvPicPr>
        <p:blipFill>
          <a:blip r:embed="rId3"/>
          <a:stretch>
            <a:fillRect/>
          </a:stretch>
        </p:blipFill>
        <p:spPr>
          <a:xfrm>
            <a:off x="1115617" y="3968661"/>
            <a:ext cx="7482789" cy="2326412"/>
          </a:xfrm>
          <a:prstGeom prst="rect">
            <a:avLst/>
          </a:prstGeom>
        </p:spPr>
      </p:pic>
      <p:pic>
        <p:nvPicPr>
          <p:cNvPr id="6" name="图片 5">
            <a:extLst>
              <a:ext uri="{FF2B5EF4-FFF2-40B4-BE49-F238E27FC236}">
                <a16:creationId xmlns:a16="http://schemas.microsoft.com/office/drawing/2014/main" id="{1FAD90F6-932D-428E-8641-B218EA2FF354}"/>
              </a:ext>
            </a:extLst>
          </p:cNvPr>
          <p:cNvPicPr>
            <a:picLocks noChangeAspect="1"/>
          </p:cNvPicPr>
          <p:nvPr/>
        </p:nvPicPr>
        <p:blipFill>
          <a:blip r:embed="rId4"/>
          <a:stretch>
            <a:fillRect/>
          </a:stretch>
        </p:blipFill>
        <p:spPr>
          <a:xfrm>
            <a:off x="4576266" y="1742826"/>
            <a:ext cx="4785762" cy="1686174"/>
          </a:xfrm>
          <a:prstGeom prst="rect">
            <a:avLst/>
          </a:prstGeom>
        </p:spPr>
      </p:pic>
    </p:spTree>
    <p:extLst>
      <p:ext uri="{BB962C8B-B14F-4D97-AF65-F5344CB8AC3E}">
        <p14:creationId xmlns:p14="http://schemas.microsoft.com/office/powerpoint/2010/main" val="259005740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4386537" cy="4985169"/>
          </a:xfrm>
        </p:spPr>
        <p:txBody>
          <a:bodyPr/>
          <a:lstStyle/>
          <a:p>
            <a:r>
              <a:rPr lang="en-US" altLang="zh-CN" dirty="0"/>
              <a:t>NF_INET_LOCAL_OUT</a:t>
            </a:r>
          </a:p>
          <a:p>
            <a:pPr lvl="1"/>
            <a:r>
              <a:rPr lang="en-US" altLang="zh-CN" sz="2215" dirty="0"/>
              <a:t>IPv4</a:t>
            </a:r>
            <a:r>
              <a:rPr lang="zh-CN" altLang="en-US" sz="2215" dirty="0"/>
              <a:t>：</a:t>
            </a:r>
            <a:r>
              <a:rPr lang="en-US" altLang="zh-CN" sz="2215" dirty="0"/>
              <a:t>__</a:t>
            </a:r>
            <a:r>
              <a:rPr lang="en-US" altLang="zh-CN" sz="2215" dirty="0" err="1"/>
              <a:t>ip_local_out</a:t>
            </a:r>
            <a:r>
              <a:rPr lang="en-US" altLang="zh-CN" sz="2215" dirty="0"/>
              <a:t>()</a:t>
            </a:r>
          </a:p>
          <a:p>
            <a:pPr lvl="1"/>
            <a:r>
              <a:rPr lang="en-US" altLang="zh-CN" sz="2215" dirty="0"/>
              <a:t>IPv6</a:t>
            </a:r>
            <a:r>
              <a:rPr lang="zh-CN" altLang="en-US" sz="2215" dirty="0"/>
              <a:t>：</a:t>
            </a:r>
            <a:r>
              <a:rPr lang="en-US" altLang="zh-CN" sz="2215" dirty="0"/>
              <a:t>__ip6_local_out()</a:t>
            </a:r>
          </a:p>
          <a:p>
            <a:pPr lvl="1"/>
            <a:r>
              <a:rPr lang="zh-CN" altLang="en-US" sz="2215" dirty="0"/>
              <a:t>所有本地生成的发往其他机器的包会通过该钩子</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5" name="图片 4">
            <a:extLst>
              <a:ext uri="{FF2B5EF4-FFF2-40B4-BE49-F238E27FC236}">
                <a16:creationId xmlns:a16="http://schemas.microsoft.com/office/drawing/2014/main" id="{73EAFB8A-1B00-41F9-9204-74EE8F7E9192}"/>
              </a:ext>
            </a:extLst>
          </p:cNvPr>
          <p:cNvPicPr>
            <a:picLocks noChangeAspect="1"/>
          </p:cNvPicPr>
          <p:nvPr/>
        </p:nvPicPr>
        <p:blipFill>
          <a:blip r:embed="rId3"/>
          <a:stretch>
            <a:fillRect/>
          </a:stretch>
        </p:blipFill>
        <p:spPr>
          <a:xfrm>
            <a:off x="1209873" y="3993986"/>
            <a:ext cx="7482789" cy="2326412"/>
          </a:xfrm>
          <a:prstGeom prst="rect">
            <a:avLst/>
          </a:prstGeom>
        </p:spPr>
      </p:pic>
      <p:pic>
        <p:nvPicPr>
          <p:cNvPr id="4" name="图片 3">
            <a:extLst>
              <a:ext uri="{FF2B5EF4-FFF2-40B4-BE49-F238E27FC236}">
                <a16:creationId xmlns:a16="http://schemas.microsoft.com/office/drawing/2014/main" id="{6B7E647C-D9DD-4C1A-93A9-F909715687B9}"/>
              </a:ext>
            </a:extLst>
          </p:cNvPr>
          <p:cNvPicPr>
            <a:picLocks noChangeAspect="1"/>
          </p:cNvPicPr>
          <p:nvPr/>
        </p:nvPicPr>
        <p:blipFill>
          <a:blip r:embed="rId4"/>
          <a:stretch>
            <a:fillRect/>
          </a:stretch>
        </p:blipFill>
        <p:spPr>
          <a:xfrm>
            <a:off x="4899310" y="1515995"/>
            <a:ext cx="4239655" cy="2246588"/>
          </a:xfrm>
          <a:prstGeom prst="rect">
            <a:avLst/>
          </a:prstGeom>
        </p:spPr>
      </p:pic>
    </p:spTree>
    <p:extLst>
      <p:ext uri="{BB962C8B-B14F-4D97-AF65-F5344CB8AC3E}">
        <p14:creationId xmlns:p14="http://schemas.microsoft.com/office/powerpoint/2010/main" val="170209113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718882" cy="4985169"/>
          </a:xfrm>
        </p:spPr>
        <p:txBody>
          <a:bodyPr/>
          <a:lstStyle/>
          <a:p>
            <a:r>
              <a:rPr lang="en-US" altLang="zh-CN" dirty="0"/>
              <a:t>NF_INET_POST_ROUTING</a:t>
            </a:r>
          </a:p>
          <a:p>
            <a:pPr lvl="1"/>
            <a:r>
              <a:rPr lang="en-US" altLang="zh-CN" sz="2215" dirty="0"/>
              <a:t>IPv4</a:t>
            </a:r>
            <a:r>
              <a:rPr lang="zh-CN" altLang="en-US" sz="2215" dirty="0"/>
              <a:t>：</a:t>
            </a:r>
            <a:r>
              <a:rPr lang="en-US" altLang="zh-CN" sz="2215" dirty="0" err="1"/>
              <a:t>ip_output</a:t>
            </a:r>
            <a:r>
              <a:rPr lang="en-US" altLang="zh-CN" sz="2215" dirty="0"/>
              <a:t>()</a:t>
            </a:r>
          </a:p>
          <a:p>
            <a:pPr lvl="1"/>
            <a:r>
              <a:rPr lang="en-US" altLang="zh-CN" sz="2215" dirty="0"/>
              <a:t>IPv6</a:t>
            </a:r>
            <a:r>
              <a:rPr lang="zh-CN" altLang="en-US" sz="2215" dirty="0"/>
              <a:t>：</a:t>
            </a:r>
            <a:r>
              <a:rPr lang="en-US" altLang="zh-CN" sz="2215" dirty="0"/>
              <a:t>ip6_finish_output2()</a:t>
            </a:r>
          </a:p>
          <a:p>
            <a:pPr lvl="1"/>
            <a:r>
              <a:rPr lang="zh-CN" altLang="en-US" sz="2215" dirty="0"/>
              <a:t>在包就要离开本机之前会通过该钩子，它在路由之后处理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5" name="图片 4">
            <a:extLst>
              <a:ext uri="{FF2B5EF4-FFF2-40B4-BE49-F238E27FC236}">
                <a16:creationId xmlns:a16="http://schemas.microsoft.com/office/drawing/2014/main" id="{73EAFB8A-1B00-41F9-9204-74EE8F7E9192}"/>
              </a:ext>
            </a:extLst>
          </p:cNvPr>
          <p:cNvPicPr>
            <a:picLocks noChangeAspect="1"/>
          </p:cNvPicPr>
          <p:nvPr/>
        </p:nvPicPr>
        <p:blipFill>
          <a:blip r:embed="rId3"/>
          <a:stretch>
            <a:fillRect/>
          </a:stretch>
        </p:blipFill>
        <p:spPr>
          <a:xfrm>
            <a:off x="1209873" y="3993986"/>
            <a:ext cx="7482789" cy="2326412"/>
          </a:xfrm>
          <a:prstGeom prst="rect">
            <a:avLst/>
          </a:prstGeom>
        </p:spPr>
      </p:pic>
      <p:pic>
        <p:nvPicPr>
          <p:cNvPr id="4" name="图片 3">
            <a:extLst>
              <a:ext uri="{FF2B5EF4-FFF2-40B4-BE49-F238E27FC236}">
                <a16:creationId xmlns:a16="http://schemas.microsoft.com/office/drawing/2014/main" id="{F57EAEDA-901E-49E0-A3BB-C7ED817BDD61}"/>
              </a:ext>
            </a:extLst>
          </p:cNvPr>
          <p:cNvPicPr>
            <a:picLocks noChangeAspect="1"/>
          </p:cNvPicPr>
          <p:nvPr/>
        </p:nvPicPr>
        <p:blipFill>
          <a:blip r:embed="rId4"/>
          <a:stretch>
            <a:fillRect/>
          </a:stretch>
        </p:blipFill>
        <p:spPr>
          <a:xfrm>
            <a:off x="5037283" y="1919602"/>
            <a:ext cx="4421745" cy="1729873"/>
          </a:xfrm>
          <a:prstGeom prst="rect">
            <a:avLst/>
          </a:prstGeom>
        </p:spPr>
      </p:pic>
    </p:spTree>
    <p:extLst>
      <p:ext uri="{BB962C8B-B14F-4D97-AF65-F5344CB8AC3E}">
        <p14:creationId xmlns:p14="http://schemas.microsoft.com/office/powerpoint/2010/main" val="72821698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718882" cy="4985169"/>
          </a:xfrm>
        </p:spPr>
        <p:txBody>
          <a:bodyPr/>
          <a:lstStyle/>
          <a:p>
            <a:r>
              <a:rPr lang="zh-CN" altLang="en-US" dirty="0"/>
              <a:t>总结</a:t>
            </a:r>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6" name="图片 5">
            <a:extLst>
              <a:ext uri="{FF2B5EF4-FFF2-40B4-BE49-F238E27FC236}">
                <a16:creationId xmlns:a16="http://schemas.microsoft.com/office/drawing/2014/main" id="{8E567CE6-0CCA-4217-BDE5-1517BEE5D7F2}"/>
              </a:ext>
            </a:extLst>
          </p:cNvPr>
          <p:cNvPicPr>
            <a:picLocks noChangeAspect="1"/>
          </p:cNvPicPr>
          <p:nvPr/>
        </p:nvPicPr>
        <p:blipFill>
          <a:blip r:embed="rId3"/>
          <a:stretch>
            <a:fillRect/>
          </a:stretch>
        </p:blipFill>
        <p:spPr>
          <a:xfrm>
            <a:off x="982678" y="2099622"/>
            <a:ext cx="7672806" cy="3693937"/>
          </a:xfrm>
          <a:prstGeom prst="rect">
            <a:avLst/>
          </a:prstGeom>
        </p:spPr>
      </p:pic>
    </p:spTree>
    <p:extLst>
      <p:ext uri="{BB962C8B-B14F-4D97-AF65-F5344CB8AC3E}">
        <p14:creationId xmlns:p14="http://schemas.microsoft.com/office/powerpoint/2010/main" val="3572763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248554" y="1501402"/>
            <a:ext cx="6646892" cy="4809763"/>
          </a:xfrm>
        </p:spPr>
        <p:txBody>
          <a:bodyPr/>
          <a:lstStyle/>
          <a:p>
            <a:r>
              <a:rPr lang="zh-CN" altLang="en-US" dirty="0">
                <a:ea typeface="宋体" pitchFamily="2" charset="-122"/>
              </a:rPr>
              <a:t>第</a:t>
            </a:r>
            <a:r>
              <a:rPr lang="en-US" altLang="zh-CN" dirty="0">
                <a:ea typeface="宋体" pitchFamily="2" charset="-122"/>
              </a:rPr>
              <a:t>1</a:t>
            </a:r>
            <a:r>
              <a:rPr lang="zh-CN" altLang="en-US" dirty="0">
                <a:ea typeface="宋体" pitchFamily="2" charset="-122"/>
              </a:rPr>
              <a:t>讲：内核网络协议栈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2</a:t>
            </a:r>
            <a:r>
              <a:rPr lang="zh-CN" altLang="en-US" dirty="0">
                <a:ea typeface="宋体" pitchFamily="2" charset="-122"/>
              </a:rPr>
              <a:t>讲：内核网络的关键数据结构和函数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3</a:t>
            </a:r>
            <a:r>
              <a:rPr lang="zh-CN" altLang="en-US" dirty="0">
                <a:ea typeface="宋体" pitchFamily="2" charset="-122"/>
              </a:rPr>
              <a:t>讲：</a:t>
            </a:r>
            <a:r>
              <a:rPr lang="en-US" altLang="zh-CN" dirty="0">
                <a:ea typeface="宋体" pitchFamily="2" charset="-122"/>
              </a:rPr>
              <a:t>BPF</a:t>
            </a:r>
            <a:r>
              <a:rPr lang="zh-CN" altLang="en-US" dirty="0">
                <a:ea typeface="宋体" pitchFamily="2" charset="-122"/>
              </a:rPr>
              <a:t>、</a:t>
            </a:r>
            <a:r>
              <a:rPr lang="en-US" altLang="zh-CN" dirty="0">
                <a:ea typeface="宋体" pitchFamily="2" charset="-122"/>
              </a:rPr>
              <a:t>Netfilter</a:t>
            </a:r>
            <a:r>
              <a:rPr lang="zh-CN" altLang="en-US" dirty="0">
                <a:ea typeface="宋体" pitchFamily="2" charset="-122"/>
              </a:rPr>
              <a:t>和</a:t>
            </a:r>
            <a:r>
              <a:rPr lang="en-US" altLang="zh-CN" dirty="0">
                <a:ea typeface="宋体" pitchFamily="2" charset="-122"/>
              </a:rPr>
              <a:t>eBPF</a:t>
            </a:r>
            <a:r>
              <a:rPr lang="zh-CN" altLang="en-US" dirty="0">
                <a:ea typeface="宋体" pitchFamily="2" charset="-122"/>
              </a:rPr>
              <a:t>的原理</a:t>
            </a:r>
          </a:p>
          <a:p>
            <a:endParaRPr lang="en-US" altLang="zh-CN" dirty="0">
              <a:ea typeface="宋体" pitchFamily="2" charset="-122"/>
            </a:endParaRPr>
          </a:p>
        </p:txBody>
      </p:sp>
      <p:sp>
        <p:nvSpPr>
          <p:cNvPr id="6" name="标题 5"/>
          <p:cNvSpPr>
            <a:spLocks noGrp="1"/>
          </p:cNvSpPr>
          <p:nvPr>
            <p:ph type="title"/>
          </p:nvPr>
        </p:nvSpPr>
        <p:spPr/>
        <p:txBody>
          <a:bodyPr/>
          <a:lstStyle/>
          <a:p>
            <a:r>
              <a:rPr lang="zh-CN" altLang="en-US" dirty="0">
                <a:effectLst>
                  <a:outerShdw blurRad="38100" dist="38100" dir="2700000" algn="tl">
                    <a:srgbClr val="000000">
                      <a:alpha val="43137"/>
                    </a:srgbClr>
                  </a:outerShdw>
                </a:effectLst>
              </a:rPr>
              <a:t>第七章 结构</a:t>
            </a:r>
          </a:p>
        </p:txBody>
      </p:sp>
    </p:spTree>
    <p:extLst>
      <p:ext uri="{BB962C8B-B14F-4D97-AF65-F5344CB8AC3E}">
        <p14:creationId xmlns:p14="http://schemas.microsoft.com/office/powerpoint/2010/main" val="101710581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NF_HOOK</a:t>
            </a:r>
            <a:r>
              <a:rPr lang="zh-CN" altLang="en-US" dirty="0"/>
              <a:t>宏：定义及参数</a:t>
            </a:r>
            <a:endParaRPr lang="en-US" altLang="zh-CN" dirty="0"/>
          </a:p>
          <a:p>
            <a:pPr lvl="1"/>
            <a:r>
              <a:rPr lang="en-US" altLang="zh-CN" dirty="0"/>
              <a:t>pf</a:t>
            </a:r>
            <a:r>
              <a:rPr lang="zh-CN" altLang="en-US" dirty="0"/>
              <a:t>：协议族</a:t>
            </a:r>
          </a:p>
          <a:p>
            <a:pPr lvl="1"/>
            <a:r>
              <a:rPr lang="en-US" altLang="zh-CN" dirty="0"/>
              <a:t>hook</a:t>
            </a:r>
            <a:r>
              <a:rPr lang="zh-CN" altLang="en-US" dirty="0"/>
              <a:t>：钩子点</a:t>
            </a:r>
          </a:p>
          <a:p>
            <a:pPr lvl="1"/>
            <a:r>
              <a:rPr lang="en-US" altLang="zh-CN" dirty="0" err="1"/>
              <a:t>skb</a:t>
            </a:r>
            <a:r>
              <a:rPr lang="zh-CN" altLang="en-US" dirty="0"/>
              <a:t>：表示正在处理的包</a:t>
            </a:r>
          </a:p>
          <a:p>
            <a:pPr lvl="1"/>
            <a:r>
              <a:rPr lang="en-US" altLang="zh-CN" dirty="0"/>
              <a:t>in</a:t>
            </a:r>
            <a:r>
              <a:rPr lang="zh-CN" altLang="en-US" dirty="0"/>
              <a:t>：输入网络设备</a:t>
            </a:r>
          </a:p>
          <a:p>
            <a:pPr lvl="1"/>
            <a:r>
              <a:rPr lang="en-US" altLang="zh-CN" dirty="0"/>
              <a:t>out</a:t>
            </a:r>
            <a:r>
              <a:rPr lang="zh-CN" altLang="en-US" dirty="0"/>
              <a:t>：输出网络设备</a:t>
            </a:r>
          </a:p>
          <a:p>
            <a:pPr lvl="1"/>
            <a:r>
              <a:rPr lang="en-US" altLang="zh-CN" dirty="0" err="1"/>
              <a:t>okfn</a:t>
            </a:r>
            <a:r>
              <a:rPr lang="zh-CN" altLang="en-US" dirty="0"/>
              <a:t>：指向钩子结束后调用的函数</a:t>
            </a:r>
          </a:p>
          <a:p>
            <a:pPr lvl="1"/>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6" name="图片 5">
            <a:extLst>
              <a:ext uri="{FF2B5EF4-FFF2-40B4-BE49-F238E27FC236}">
                <a16:creationId xmlns:a16="http://schemas.microsoft.com/office/drawing/2014/main" id="{D2267DDE-CA74-4804-A2C8-8C091B10558F}"/>
              </a:ext>
            </a:extLst>
          </p:cNvPr>
          <p:cNvPicPr>
            <a:picLocks noChangeAspect="1"/>
          </p:cNvPicPr>
          <p:nvPr/>
        </p:nvPicPr>
        <p:blipFill>
          <a:blip r:embed="rId3"/>
          <a:stretch>
            <a:fillRect/>
          </a:stretch>
        </p:blipFill>
        <p:spPr>
          <a:xfrm>
            <a:off x="849741" y="4263882"/>
            <a:ext cx="6366773" cy="1794661"/>
          </a:xfrm>
          <a:prstGeom prst="rect">
            <a:avLst/>
          </a:prstGeom>
        </p:spPr>
      </p:pic>
    </p:spTree>
    <p:extLst>
      <p:ext uri="{BB962C8B-B14F-4D97-AF65-F5344CB8AC3E}">
        <p14:creationId xmlns:p14="http://schemas.microsoft.com/office/powerpoint/2010/main" val="410149424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NF_HOOK</a:t>
            </a:r>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4" name="图片 3">
            <a:extLst>
              <a:ext uri="{FF2B5EF4-FFF2-40B4-BE49-F238E27FC236}">
                <a16:creationId xmlns:a16="http://schemas.microsoft.com/office/drawing/2014/main" id="{D5B587B3-D635-43D7-BAD7-41295CBAEE8E}"/>
              </a:ext>
            </a:extLst>
          </p:cNvPr>
          <p:cNvPicPr>
            <a:picLocks noChangeAspect="1"/>
          </p:cNvPicPr>
          <p:nvPr/>
        </p:nvPicPr>
        <p:blipFill>
          <a:blip r:embed="rId3"/>
          <a:stretch>
            <a:fillRect/>
          </a:stretch>
        </p:blipFill>
        <p:spPr>
          <a:xfrm>
            <a:off x="783271" y="2232560"/>
            <a:ext cx="4140623" cy="4054604"/>
          </a:xfrm>
          <a:prstGeom prst="rect">
            <a:avLst/>
          </a:prstGeom>
        </p:spPr>
      </p:pic>
      <p:pic>
        <p:nvPicPr>
          <p:cNvPr id="5" name="图片 4">
            <a:extLst>
              <a:ext uri="{FF2B5EF4-FFF2-40B4-BE49-F238E27FC236}">
                <a16:creationId xmlns:a16="http://schemas.microsoft.com/office/drawing/2014/main" id="{8E10ADC2-30C5-4F49-9188-83480115DC99}"/>
              </a:ext>
            </a:extLst>
          </p:cNvPr>
          <p:cNvPicPr>
            <a:picLocks noChangeAspect="1"/>
          </p:cNvPicPr>
          <p:nvPr/>
        </p:nvPicPr>
        <p:blipFill>
          <a:blip r:embed="rId4"/>
          <a:stretch>
            <a:fillRect/>
          </a:stretch>
        </p:blipFill>
        <p:spPr>
          <a:xfrm>
            <a:off x="4800569" y="2242673"/>
            <a:ext cx="4343431" cy="4044491"/>
          </a:xfrm>
          <a:prstGeom prst="rect">
            <a:avLst/>
          </a:prstGeom>
        </p:spPr>
      </p:pic>
      <p:sp>
        <p:nvSpPr>
          <p:cNvPr id="7" name="矩形 6">
            <a:extLst>
              <a:ext uri="{FF2B5EF4-FFF2-40B4-BE49-F238E27FC236}">
                <a16:creationId xmlns:a16="http://schemas.microsoft.com/office/drawing/2014/main" id="{B861B0E6-506E-42E5-A6B0-12A71C8893EC}"/>
              </a:ext>
            </a:extLst>
          </p:cNvPr>
          <p:cNvSpPr/>
          <p:nvPr/>
        </p:nvSpPr>
        <p:spPr bwMode="auto">
          <a:xfrm>
            <a:off x="5303158" y="3429000"/>
            <a:ext cx="3124039"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spTree>
    <p:extLst>
      <p:ext uri="{BB962C8B-B14F-4D97-AF65-F5344CB8AC3E}">
        <p14:creationId xmlns:p14="http://schemas.microsoft.com/office/powerpoint/2010/main" val="327017597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773486" cy="4985169"/>
          </a:xfrm>
        </p:spPr>
        <p:txBody>
          <a:bodyPr/>
          <a:lstStyle/>
          <a:p>
            <a:r>
              <a:rPr lang="en-US" altLang="zh-CN" dirty="0"/>
              <a:t>Hook</a:t>
            </a:r>
            <a:r>
              <a:rPr lang="zh-CN" altLang="en-US" dirty="0"/>
              <a:t>函数：返回值</a:t>
            </a:r>
            <a:endParaRPr lang="en-US" altLang="zh-CN" dirty="0"/>
          </a:p>
          <a:p>
            <a:pPr lvl="1"/>
            <a:r>
              <a:rPr lang="en-US" altLang="zh-CN" dirty="0"/>
              <a:t>#define NF_DROP 0 /* </a:t>
            </a:r>
            <a:r>
              <a:rPr lang="zh-CN" altLang="en-US" dirty="0"/>
              <a:t>丢包，不再传输 *</a:t>
            </a:r>
            <a:r>
              <a:rPr lang="en-US" altLang="zh-CN" dirty="0"/>
              <a:t>/</a:t>
            </a:r>
          </a:p>
          <a:p>
            <a:pPr lvl="1"/>
            <a:r>
              <a:rPr lang="en-US" altLang="zh-CN" dirty="0"/>
              <a:t>#define NF_ACCEPT 1 /* </a:t>
            </a:r>
            <a:r>
              <a:rPr lang="zh-CN" altLang="en-US" dirty="0"/>
              <a:t>接受数据包，继续正常传输 *</a:t>
            </a:r>
            <a:r>
              <a:rPr lang="en-US" altLang="zh-CN" dirty="0"/>
              <a:t>/</a:t>
            </a:r>
          </a:p>
          <a:p>
            <a:pPr lvl="1"/>
            <a:r>
              <a:rPr lang="en-US" altLang="zh-CN" dirty="0"/>
              <a:t>#define NF_STOLEN 2 /* </a:t>
            </a:r>
            <a:r>
              <a:rPr lang="zh-CN" altLang="en-US" dirty="0"/>
              <a:t>数据包已经被接管，回调函数处理该包，</a:t>
            </a:r>
            <a:r>
              <a:rPr lang="en-US" altLang="zh-CN" dirty="0"/>
              <a:t>NF</a:t>
            </a:r>
            <a:r>
              <a:rPr lang="zh-CN" altLang="en-US" dirty="0"/>
              <a:t>不再处理 *</a:t>
            </a:r>
            <a:r>
              <a:rPr lang="en-US" altLang="zh-CN" dirty="0"/>
              <a:t>/</a:t>
            </a:r>
          </a:p>
          <a:p>
            <a:pPr lvl="1"/>
            <a:r>
              <a:rPr lang="en-US" altLang="zh-CN" dirty="0"/>
              <a:t>#define NF_QUEUE 3 /* </a:t>
            </a:r>
            <a:r>
              <a:rPr lang="zh-CN" altLang="en-US" dirty="0"/>
              <a:t>将数据包交给用户空间的进程处理 *</a:t>
            </a:r>
            <a:r>
              <a:rPr lang="en-US" altLang="zh-CN" dirty="0"/>
              <a:t>/</a:t>
            </a:r>
          </a:p>
          <a:p>
            <a:pPr lvl="1"/>
            <a:r>
              <a:rPr lang="en-US" altLang="zh-CN" dirty="0"/>
              <a:t>#define NF_REPEAT 4 /* </a:t>
            </a:r>
            <a:r>
              <a:rPr lang="zh-CN" altLang="en-US" dirty="0"/>
              <a:t>再次调用钩子函数 *</a:t>
            </a:r>
            <a:r>
              <a:rPr lang="en-US" altLang="zh-CN" dirty="0"/>
              <a:t>/</a:t>
            </a:r>
          </a:p>
          <a:p>
            <a:pPr lvl="1"/>
            <a:r>
              <a:rPr lang="en-US" altLang="zh-CN" dirty="0"/>
              <a:t>#define NF_STOP 5    /* Deprecated, for </a:t>
            </a:r>
            <a:r>
              <a:rPr lang="en-US" altLang="zh-CN" dirty="0" err="1"/>
              <a:t>userspace</a:t>
            </a:r>
            <a:r>
              <a:rPr lang="en-US" altLang="zh-CN" dirty="0"/>
              <a:t> </a:t>
            </a:r>
            <a:r>
              <a:rPr lang="en-US" altLang="zh-CN" dirty="0" err="1"/>
              <a:t>nf_queue</a:t>
            </a:r>
            <a:r>
              <a:rPr lang="en-US" altLang="zh-CN" dirty="0"/>
              <a:t> compatibility. */</a:t>
            </a:r>
          </a:p>
          <a:p>
            <a:pPr lvl="1"/>
            <a:r>
              <a:rPr lang="en-US" altLang="zh-CN" dirty="0"/>
              <a:t>#define NF_MAX_VERDICT NF_STOP</a:t>
            </a:r>
          </a:p>
          <a:p>
            <a:endParaRPr lang="en-US" altLang="zh-CN" dirty="0"/>
          </a:p>
          <a:p>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spTree>
    <p:extLst>
      <p:ext uri="{BB962C8B-B14F-4D97-AF65-F5344CB8AC3E}">
        <p14:creationId xmlns:p14="http://schemas.microsoft.com/office/powerpoint/2010/main" val="208333357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773486" cy="4985169"/>
          </a:xfrm>
        </p:spPr>
        <p:txBody>
          <a:bodyPr/>
          <a:lstStyle/>
          <a:p>
            <a:r>
              <a:rPr lang="en-US" altLang="zh-CN" dirty="0"/>
              <a:t>Hook</a:t>
            </a:r>
            <a:r>
              <a:rPr lang="zh-CN" altLang="en-US" dirty="0"/>
              <a:t>点注册回调函数</a:t>
            </a:r>
            <a:endParaRPr lang="en-US" altLang="zh-CN" dirty="0"/>
          </a:p>
          <a:p>
            <a:pPr lvl="1"/>
            <a:r>
              <a:rPr lang="zh-CN" altLang="en-US" dirty="0"/>
              <a:t>定义</a:t>
            </a:r>
            <a:r>
              <a:rPr lang="en-US" altLang="zh-CN" dirty="0" err="1"/>
              <a:t>nf_hook_ops</a:t>
            </a:r>
            <a:r>
              <a:rPr lang="zh-CN" altLang="en-US" dirty="0"/>
              <a:t>对象并注册</a:t>
            </a:r>
          </a:p>
          <a:p>
            <a:pPr lvl="2"/>
            <a:r>
              <a:rPr lang="en-US" altLang="zh-CN" dirty="0" err="1"/>
              <a:t>nf_hook_ops</a:t>
            </a:r>
            <a:r>
              <a:rPr lang="zh-CN" altLang="en-US" dirty="0"/>
              <a:t>定义在</a:t>
            </a:r>
            <a:r>
              <a:rPr lang="en-US" altLang="zh-CN" dirty="0"/>
              <a:t>include/</a:t>
            </a:r>
            <a:r>
              <a:rPr lang="en-US" altLang="zh-CN" dirty="0" err="1"/>
              <a:t>linux</a:t>
            </a:r>
            <a:r>
              <a:rPr lang="en-US" altLang="zh-CN" dirty="0"/>
              <a:t>/</a:t>
            </a:r>
            <a:r>
              <a:rPr lang="en-US" altLang="zh-CN" dirty="0" err="1"/>
              <a:t>netfilter.h</a:t>
            </a:r>
            <a:endParaRPr lang="en-US" altLang="zh-CN" dirty="0"/>
          </a:p>
          <a:p>
            <a:pPr lvl="2"/>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en-US" altLang="zh-CN" dirty="0"/>
              <a:t>hook</a:t>
            </a:r>
            <a:r>
              <a:rPr lang="zh-CN" altLang="en-US" dirty="0"/>
              <a:t>：指向</a:t>
            </a:r>
            <a:r>
              <a:rPr lang="en-US" altLang="zh-CN" dirty="0" err="1"/>
              <a:t>nf_hookfn</a:t>
            </a:r>
            <a:r>
              <a:rPr lang="zh-CN" altLang="en-US" dirty="0"/>
              <a:t>类型的函数的指针，该函数是想要注册的回调函数</a:t>
            </a:r>
            <a:endParaRPr lang="en-US" altLang="zh-CN" dirty="0"/>
          </a:p>
          <a:p>
            <a:pPr lvl="2"/>
            <a:r>
              <a:rPr lang="en-US" altLang="zh-CN" dirty="0"/>
              <a:t>pf</a:t>
            </a:r>
            <a:r>
              <a:rPr lang="zh-CN" altLang="en-US" dirty="0"/>
              <a:t>：协议族</a:t>
            </a:r>
            <a:endParaRPr lang="en-US" altLang="zh-CN" dirty="0"/>
          </a:p>
          <a:p>
            <a:pPr lvl="2"/>
            <a:r>
              <a:rPr lang="en-US" altLang="zh-CN" dirty="0" err="1"/>
              <a:t>hooknum</a:t>
            </a:r>
            <a:r>
              <a:rPr lang="zh-CN" altLang="en-US" dirty="0"/>
              <a:t>：指定安装的这个函数对应的具体的</a:t>
            </a:r>
            <a:r>
              <a:rPr lang="en-US" altLang="zh-CN" dirty="0"/>
              <a:t>hook</a:t>
            </a:r>
            <a:r>
              <a:rPr lang="zh-CN" altLang="en-US" dirty="0"/>
              <a:t>类型</a:t>
            </a:r>
            <a:endParaRPr lang="en-US" altLang="zh-CN" dirty="0"/>
          </a:p>
          <a:p>
            <a:pPr lvl="2"/>
            <a:r>
              <a:rPr lang="en-US" altLang="zh-CN" dirty="0"/>
              <a:t>priority</a:t>
            </a:r>
            <a:r>
              <a:rPr lang="zh-CN" altLang="en-US" dirty="0"/>
              <a:t>：指定执行的顺序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pic>
        <p:nvPicPr>
          <p:cNvPr id="4" name="图片 3">
            <a:extLst>
              <a:ext uri="{FF2B5EF4-FFF2-40B4-BE49-F238E27FC236}">
                <a16:creationId xmlns:a16="http://schemas.microsoft.com/office/drawing/2014/main" id="{BC44070B-52E2-4312-8383-E9EDE8583966}"/>
              </a:ext>
            </a:extLst>
          </p:cNvPr>
          <p:cNvPicPr>
            <a:picLocks noChangeAspect="1"/>
          </p:cNvPicPr>
          <p:nvPr/>
        </p:nvPicPr>
        <p:blipFill>
          <a:blip r:embed="rId3"/>
          <a:stretch>
            <a:fillRect/>
          </a:stretch>
        </p:blipFill>
        <p:spPr>
          <a:xfrm>
            <a:off x="1453523" y="2764311"/>
            <a:ext cx="6236954" cy="2068990"/>
          </a:xfrm>
          <a:prstGeom prst="rect">
            <a:avLst/>
          </a:prstGeom>
        </p:spPr>
      </p:pic>
    </p:spTree>
    <p:extLst>
      <p:ext uri="{BB962C8B-B14F-4D97-AF65-F5344CB8AC3E}">
        <p14:creationId xmlns:p14="http://schemas.microsoft.com/office/powerpoint/2010/main" val="396600618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773486" cy="4985169"/>
          </a:xfrm>
        </p:spPr>
        <p:txBody>
          <a:bodyPr/>
          <a:lstStyle/>
          <a:p>
            <a:r>
              <a:rPr lang="en-US" altLang="zh-CN" dirty="0"/>
              <a:t>Hook</a:t>
            </a:r>
            <a:r>
              <a:rPr lang="zh-CN" altLang="en-US" dirty="0"/>
              <a:t>函数：注册回调函数</a:t>
            </a:r>
            <a:endParaRPr lang="en-US" altLang="zh-CN" dirty="0"/>
          </a:p>
          <a:p>
            <a:pPr lvl="1"/>
            <a:r>
              <a:rPr lang="en-US" altLang="zh-CN" dirty="0"/>
              <a:t>int </a:t>
            </a:r>
            <a:r>
              <a:rPr lang="en-US" altLang="zh-CN" dirty="0" err="1"/>
              <a:t>nf_register_net_hook</a:t>
            </a:r>
            <a:r>
              <a:rPr lang="en-US" altLang="zh-CN" dirty="0"/>
              <a:t>(struct net *net, const struct </a:t>
            </a:r>
            <a:r>
              <a:rPr lang="en-US" altLang="zh-CN" dirty="0" err="1"/>
              <a:t>nf_hook_ops</a:t>
            </a:r>
            <a:r>
              <a:rPr lang="en-US" altLang="zh-CN" dirty="0"/>
              <a:t> *ops);</a:t>
            </a:r>
          </a:p>
          <a:p>
            <a:pPr lvl="2"/>
            <a:r>
              <a:rPr lang="zh-CN" altLang="en-US" dirty="0"/>
              <a:t>注册单个</a:t>
            </a:r>
            <a:r>
              <a:rPr lang="en-US" altLang="zh-CN" dirty="0" err="1"/>
              <a:t>nf_hook_ops</a:t>
            </a:r>
            <a:r>
              <a:rPr lang="zh-CN" altLang="en-US" dirty="0"/>
              <a:t>对象</a:t>
            </a:r>
            <a:endParaRPr lang="en-US" altLang="zh-CN" dirty="0"/>
          </a:p>
          <a:p>
            <a:pPr lvl="1"/>
            <a:r>
              <a:rPr lang="en-US" altLang="zh-CN" dirty="0"/>
              <a:t>void </a:t>
            </a:r>
            <a:r>
              <a:rPr lang="en-US" altLang="zh-CN" dirty="0" err="1"/>
              <a:t>nf_unregister_net_hook</a:t>
            </a:r>
            <a:r>
              <a:rPr lang="en-US" altLang="zh-CN" dirty="0"/>
              <a:t>(struct net *net, const struct </a:t>
            </a:r>
            <a:r>
              <a:rPr lang="en-US" altLang="zh-CN" dirty="0" err="1"/>
              <a:t>nf_hook_ops</a:t>
            </a:r>
            <a:r>
              <a:rPr lang="en-US" altLang="zh-CN" dirty="0"/>
              <a:t> *ops);</a:t>
            </a:r>
          </a:p>
          <a:p>
            <a:pPr lvl="2"/>
            <a:r>
              <a:rPr lang="zh-CN" altLang="en-US" dirty="0"/>
              <a:t>注销单个</a:t>
            </a:r>
            <a:r>
              <a:rPr lang="en-US" altLang="zh-CN" dirty="0" err="1"/>
              <a:t>nf_hook_ops</a:t>
            </a:r>
            <a:r>
              <a:rPr lang="zh-CN" altLang="en-US" dirty="0"/>
              <a:t>对象</a:t>
            </a:r>
            <a:endParaRPr lang="en-US" altLang="zh-CN" dirty="0"/>
          </a:p>
          <a:p>
            <a:pPr lvl="1"/>
            <a:r>
              <a:rPr lang="en-US" altLang="zh-CN" dirty="0"/>
              <a:t>int </a:t>
            </a:r>
            <a:r>
              <a:rPr lang="en-US" altLang="zh-CN" dirty="0" err="1"/>
              <a:t>nf_register_net_hooks</a:t>
            </a:r>
            <a:r>
              <a:rPr lang="en-US" altLang="zh-CN" dirty="0"/>
              <a:t>(struct net *net, const struct </a:t>
            </a:r>
            <a:r>
              <a:rPr lang="en-US" altLang="zh-CN" dirty="0" err="1"/>
              <a:t>nf_hook_ops</a:t>
            </a:r>
            <a:r>
              <a:rPr lang="en-US" altLang="zh-CN" dirty="0"/>
              <a:t> *reg, 			unsigned int n);</a:t>
            </a:r>
          </a:p>
          <a:p>
            <a:pPr lvl="2"/>
            <a:r>
              <a:rPr lang="zh-CN" altLang="en-US" dirty="0"/>
              <a:t>注册包含</a:t>
            </a:r>
            <a:r>
              <a:rPr lang="en-US" altLang="zh-CN" dirty="0"/>
              <a:t>n</a:t>
            </a:r>
            <a:r>
              <a:rPr lang="zh-CN" altLang="en-US" dirty="0"/>
              <a:t>个</a:t>
            </a:r>
            <a:r>
              <a:rPr lang="en-US" altLang="zh-CN" dirty="0" err="1"/>
              <a:t>nf_hook_ops</a:t>
            </a:r>
            <a:r>
              <a:rPr lang="zh-CN" altLang="en-US" dirty="0"/>
              <a:t>对象的数组</a:t>
            </a:r>
            <a:endParaRPr lang="en-US" altLang="zh-CN" dirty="0"/>
          </a:p>
          <a:p>
            <a:pPr lvl="1"/>
            <a:r>
              <a:rPr lang="en-US" altLang="zh-CN" dirty="0"/>
              <a:t>void </a:t>
            </a:r>
            <a:r>
              <a:rPr lang="en-US" altLang="zh-CN" dirty="0" err="1"/>
              <a:t>nf_unregister_net_hooks</a:t>
            </a:r>
            <a:r>
              <a:rPr lang="en-US" altLang="zh-CN" dirty="0"/>
              <a:t>(struct net *net, const struct </a:t>
            </a:r>
            <a:r>
              <a:rPr lang="en-US" altLang="zh-CN" dirty="0" err="1"/>
              <a:t>nf_hook_ops</a:t>
            </a:r>
            <a:r>
              <a:rPr lang="en-US" altLang="zh-CN" dirty="0"/>
              <a:t> *reg, 			unsigned int n);</a:t>
            </a:r>
          </a:p>
          <a:p>
            <a:pPr lvl="2"/>
            <a:r>
              <a:rPr lang="zh-CN" altLang="en-US" dirty="0"/>
              <a:t>注销包含</a:t>
            </a:r>
            <a:r>
              <a:rPr lang="en-US" altLang="zh-CN" dirty="0"/>
              <a:t>n</a:t>
            </a:r>
            <a:r>
              <a:rPr lang="zh-CN" altLang="en-US" dirty="0"/>
              <a:t>个</a:t>
            </a:r>
            <a:r>
              <a:rPr lang="en-US" altLang="zh-CN" dirty="0" err="1"/>
              <a:t>nf_hook_ops</a:t>
            </a:r>
            <a:r>
              <a:rPr lang="zh-CN" altLang="en-US" dirty="0"/>
              <a:t>对象的数组</a:t>
            </a:r>
            <a:endParaRPr lang="en-US" altLang="zh-CN" dirty="0"/>
          </a:p>
          <a:p>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Hook</a:t>
            </a:r>
            <a:endParaRPr kumimoji="1" lang="zh-CN" altLang="en-US" dirty="0"/>
          </a:p>
        </p:txBody>
      </p:sp>
    </p:spTree>
    <p:extLst>
      <p:ext uri="{BB962C8B-B14F-4D97-AF65-F5344CB8AC3E}">
        <p14:creationId xmlns:p14="http://schemas.microsoft.com/office/powerpoint/2010/main" val="36935152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solidFill>
                  <a:schemeClr val="tx1"/>
                </a:solidFill>
              </a:rPr>
              <a:t>1.	Linux </a:t>
            </a:r>
            <a:r>
              <a:rPr lang="zh-CN" altLang="en-US" dirty="0">
                <a:solidFill>
                  <a:schemeClr val="tx1"/>
                </a:solidFill>
              </a:rPr>
              <a:t>防火墙</a:t>
            </a:r>
            <a:endParaRPr lang="en-US" altLang="zh-CN" dirty="0">
              <a:solidFill>
                <a:schemeClr val="tx1"/>
              </a:solidFill>
            </a:endParaRPr>
          </a:p>
          <a:p>
            <a:pPr>
              <a:lnSpc>
                <a:spcPct val="150000"/>
              </a:lnSpc>
            </a:pPr>
            <a:r>
              <a:rPr lang="en-US" altLang="zh-CN" dirty="0">
                <a:solidFill>
                  <a:schemeClr val="tx1"/>
                </a:solidFill>
              </a:rPr>
              <a:t>2.	Netfilter</a:t>
            </a:r>
            <a:r>
              <a:rPr lang="zh-CN" altLang="en-US" dirty="0">
                <a:solidFill>
                  <a:schemeClr val="tx1"/>
                </a:solidFill>
              </a:rPr>
              <a:t>简介</a:t>
            </a:r>
            <a:endParaRPr lang="en-US" altLang="zh-CN" dirty="0">
              <a:solidFill>
                <a:schemeClr val="tx1"/>
              </a:solidFill>
            </a:endParaRPr>
          </a:p>
          <a:p>
            <a:pPr>
              <a:lnSpc>
                <a:spcPct val="150000"/>
              </a:lnSpc>
            </a:pPr>
            <a:r>
              <a:rPr lang="en-US" altLang="zh-CN" dirty="0">
                <a:solidFill>
                  <a:schemeClr val="tx1"/>
                </a:solidFill>
              </a:rPr>
              <a:t>3.	Hook</a:t>
            </a:r>
          </a:p>
          <a:p>
            <a:pPr>
              <a:lnSpc>
                <a:spcPct val="150000"/>
              </a:lnSpc>
            </a:pPr>
            <a:r>
              <a:rPr lang="en-US" altLang="zh-CN" dirty="0">
                <a:solidFill>
                  <a:srgbClr val="C00000"/>
                </a:solidFill>
              </a:rPr>
              <a:t>4.	Iptables</a:t>
            </a:r>
          </a:p>
          <a:p>
            <a:pPr>
              <a:lnSpc>
                <a:spcPct val="150000"/>
              </a:lnSpc>
            </a:pPr>
            <a:r>
              <a:rPr lang="en-US" altLang="zh-CN" dirty="0">
                <a:solidFill>
                  <a:schemeClr val="tx1"/>
                </a:solidFill>
              </a:rPr>
              <a:t>5.	</a:t>
            </a:r>
            <a:r>
              <a:rPr lang="en-US" altLang="zh-CN" dirty="0" err="1">
                <a:solidFill>
                  <a:schemeClr val="tx1"/>
                </a:solidFill>
              </a:rPr>
              <a:t>Nftables</a:t>
            </a:r>
            <a:endParaRPr lang="en-US" altLang="zh-CN" dirty="0">
              <a:solidFill>
                <a:schemeClr val="tx1"/>
              </a:solidFill>
            </a:endParaRPr>
          </a:p>
          <a:p>
            <a:pPr>
              <a:lnSpc>
                <a:spcPct val="150000"/>
              </a:lnSpc>
            </a:pPr>
            <a:r>
              <a:rPr lang="en-US" altLang="zh-CN" dirty="0">
                <a:solidFill>
                  <a:schemeClr val="tx1"/>
                </a:solidFill>
              </a:rPr>
              <a:t>6.	BPF</a:t>
            </a:r>
            <a:r>
              <a:rPr lang="zh-CN" altLang="en-US" dirty="0">
                <a:solidFill>
                  <a:schemeClr val="tx1"/>
                </a:solidFill>
              </a:rPr>
              <a:t>的引入</a:t>
            </a:r>
          </a:p>
          <a:p>
            <a:pPr>
              <a:lnSpc>
                <a:spcPct val="150000"/>
              </a:lnSpc>
            </a:pPr>
            <a:r>
              <a:rPr lang="en-US" altLang="zh-CN" dirty="0">
                <a:solidFill>
                  <a:schemeClr val="tx1"/>
                </a:solidFill>
              </a:rPr>
              <a:t>7.	BPF</a:t>
            </a:r>
            <a:r>
              <a:rPr lang="zh-CN" altLang="en-US" dirty="0">
                <a:solidFill>
                  <a:schemeClr val="tx1"/>
                </a:solidFill>
              </a:rPr>
              <a:t>源码分析</a:t>
            </a:r>
          </a:p>
          <a:p>
            <a:pPr>
              <a:lnSpc>
                <a:spcPct val="150000"/>
              </a:lnSpc>
            </a:pPr>
            <a:endParaRPr lang="en-US" altLang="zh-CN" dirty="0">
              <a:solidFill>
                <a:schemeClr val="tx1"/>
              </a:solidFill>
            </a:endParaRPr>
          </a:p>
        </p:txBody>
      </p:sp>
    </p:spTree>
    <p:extLst>
      <p:ext uri="{BB962C8B-B14F-4D97-AF65-F5344CB8AC3E}">
        <p14:creationId xmlns:p14="http://schemas.microsoft.com/office/powerpoint/2010/main" val="43157906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773486" cy="4985169"/>
          </a:xfrm>
        </p:spPr>
        <p:txBody>
          <a:bodyPr/>
          <a:lstStyle/>
          <a:p>
            <a:r>
              <a:rPr lang="en-US" altLang="zh-CN" dirty="0"/>
              <a:t>Iptables</a:t>
            </a:r>
            <a:r>
              <a:rPr lang="zh-CN" altLang="en-US" dirty="0"/>
              <a:t>介绍</a:t>
            </a:r>
            <a:endParaRPr lang="en-US" altLang="zh-CN" dirty="0"/>
          </a:p>
          <a:p>
            <a:pPr lvl="1"/>
            <a:r>
              <a:rPr lang="zh-CN" altLang="en-US" dirty="0"/>
              <a:t>虽然</a:t>
            </a:r>
            <a:r>
              <a:rPr lang="en-US" altLang="zh-CN" dirty="0" err="1"/>
              <a:t>netfilter</a:t>
            </a:r>
            <a:r>
              <a:rPr lang="en-US" altLang="zh-CN" dirty="0"/>
              <a:t>/iptables</a:t>
            </a:r>
            <a:r>
              <a:rPr lang="zh-CN" altLang="en-US" dirty="0"/>
              <a:t>包过滤系统被称为单个实体，但它实际上由两个组件</a:t>
            </a:r>
            <a:r>
              <a:rPr lang="en-US" altLang="zh-CN" dirty="0" err="1"/>
              <a:t>netfilter</a:t>
            </a:r>
            <a:r>
              <a:rPr lang="en-US" altLang="zh-CN" dirty="0"/>
              <a:t> </a:t>
            </a:r>
            <a:r>
              <a:rPr lang="zh-CN" altLang="en-US" dirty="0"/>
              <a:t>和 </a:t>
            </a:r>
            <a:r>
              <a:rPr lang="en-US" altLang="zh-CN" dirty="0"/>
              <a:t>iptables </a:t>
            </a:r>
            <a:r>
              <a:rPr lang="zh-CN" altLang="en-US" dirty="0"/>
              <a:t>组成。</a:t>
            </a:r>
          </a:p>
          <a:p>
            <a:pPr lvl="1"/>
            <a:r>
              <a:rPr lang="en-US" altLang="zh-CN" dirty="0" err="1"/>
              <a:t>netfilter</a:t>
            </a:r>
            <a:r>
              <a:rPr lang="en-US" altLang="zh-CN" dirty="0"/>
              <a:t> </a:t>
            </a:r>
            <a:r>
              <a:rPr lang="zh-CN" altLang="en-US" dirty="0"/>
              <a:t>组件也称为内核空间（</a:t>
            </a:r>
            <a:r>
              <a:rPr lang="en-US" altLang="zh-CN" dirty="0" err="1"/>
              <a:t>kernelspace</a:t>
            </a:r>
            <a:r>
              <a:rPr lang="zh-CN" altLang="en-US" dirty="0"/>
              <a:t>），是内核的一部分，由一些信息包过滤表组成，这些表包含内核用来控制信息包过滤处理的规则集。</a:t>
            </a:r>
          </a:p>
          <a:p>
            <a:pPr lvl="1"/>
            <a:r>
              <a:rPr lang="en-US" altLang="zh-CN" dirty="0"/>
              <a:t>iptables </a:t>
            </a:r>
            <a:r>
              <a:rPr lang="zh-CN" altLang="en-US" dirty="0"/>
              <a:t>组件是一种工具，也称为用户空间（</a:t>
            </a:r>
            <a:r>
              <a:rPr lang="en-US" altLang="zh-CN" dirty="0" err="1"/>
              <a:t>userspace</a:t>
            </a:r>
            <a:r>
              <a:rPr lang="zh-CN" altLang="en-US" dirty="0"/>
              <a:t>），它使插入、修改和除去信息包过滤表中的规则变得容易。</a:t>
            </a:r>
            <a:endParaRPr lang="en-US" altLang="zh-CN" dirty="0"/>
          </a:p>
          <a:p>
            <a:pPr lvl="1"/>
            <a:r>
              <a:rPr lang="zh-CN" altLang="en-US" dirty="0"/>
              <a:t>不同的内核模块和程序分别用于不同的协议：</a:t>
            </a:r>
            <a:endParaRPr lang="en-US" altLang="zh-CN" dirty="0"/>
          </a:p>
          <a:p>
            <a:pPr lvl="2"/>
            <a:r>
              <a:rPr lang="en-US" altLang="zh-CN" dirty="0"/>
              <a:t>iptables</a:t>
            </a:r>
            <a:r>
              <a:rPr lang="zh-CN" altLang="en-US" dirty="0"/>
              <a:t>用于</a:t>
            </a:r>
            <a:r>
              <a:rPr lang="en-US" altLang="zh-CN" dirty="0"/>
              <a:t>IPv4</a:t>
            </a:r>
            <a:r>
              <a:rPr lang="zh-CN" altLang="en-US" dirty="0"/>
              <a:t>（</a:t>
            </a:r>
            <a:r>
              <a:rPr lang="en-US" altLang="zh-CN" dirty="0"/>
              <a:t>net/ipv4/</a:t>
            </a:r>
            <a:r>
              <a:rPr lang="en-US" altLang="zh-CN" dirty="0" err="1"/>
              <a:t>netfilter</a:t>
            </a:r>
            <a:r>
              <a:rPr lang="en-US" altLang="zh-CN" dirty="0"/>
              <a:t>/</a:t>
            </a:r>
            <a:r>
              <a:rPr lang="en-US" altLang="zh-CN" dirty="0" err="1"/>
              <a:t>ip_tables.c</a:t>
            </a:r>
            <a:r>
              <a:rPr lang="zh-CN" altLang="en-US" dirty="0"/>
              <a:t>）</a:t>
            </a:r>
          </a:p>
          <a:p>
            <a:pPr lvl="2"/>
            <a:r>
              <a:rPr lang="en-US" altLang="zh-CN" dirty="0"/>
              <a:t>ip6tables</a:t>
            </a:r>
            <a:r>
              <a:rPr lang="zh-CN" altLang="en-US" dirty="0"/>
              <a:t>用于</a:t>
            </a:r>
            <a:r>
              <a:rPr lang="en-US" altLang="zh-CN" dirty="0"/>
              <a:t>IPv6</a:t>
            </a:r>
            <a:r>
              <a:rPr lang="zh-CN" altLang="en-US" dirty="0"/>
              <a:t>（</a:t>
            </a:r>
            <a:r>
              <a:rPr lang="en-US" altLang="zh-CN" dirty="0"/>
              <a:t>net/ipv6/</a:t>
            </a:r>
            <a:r>
              <a:rPr lang="en-US" altLang="zh-CN" dirty="0" err="1"/>
              <a:t>netfilter</a:t>
            </a:r>
            <a:r>
              <a:rPr lang="en-US" altLang="zh-CN" dirty="0"/>
              <a:t>/ip6_tables.c</a:t>
            </a:r>
            <a:r>
              <a:rPr lang="zh-CN" altLang="en-US" dirty="0"/>
              <a:t>）</a:t>
            </a:r>
          </a:p>
          <a:p>
            <a:pPr lvl="2"/>
            <a:r>
              <a:rPr lang="en-US" altLang="zh-CN" dirty="0" err="1"/>
              <a:t>arptables</a:t>
            </a:r>
            <a:r>
              <a:rPr lang="zh-CN" altLang="en-US" dirty="0"/>
              <a:t>用于</a:t>
            </a:r>
            <a:r>
              <a:rPr lang="en-US" altLang="zh-CN" dirty="0"/>
              <a:t>ARP</a:t>
            </a:r>
            <a:r>
              <a:rPr lang="zh-CN" altLang="en-US" dirty="0"/>
              <a:t>（</a:t>
            </a:r>
            <a:r>
              <a:rPr lang="en-US" altLang="zh-CN" dirty="0"/>
              <a:t>net/ipv4/</a:t>
            </a:r>
            <a:r>
              <a:rPr lang="en-US" altLang="zh-CN" dirty="0" err="1"/>
              <a:t>netfilter</a:t>
            </a:r>
            <a:r>
              <a:rPr lang="en-US" altLang="zh-CN" dirty="0"/>
              <a:t>/</a:t>
            </a:r>
            <a:r>
              <a:rPr lang="en-US" altLang="zh-CN" dirty="0" err="1"/>
              <a:t>arp_tables.c</a:t>
            </a:r>
            <a:r>
              <a:rPr lang="zh-CN" altLang="en-US" dirty="0"/>
              <a:t>）</a:t>
            </a:r>
          </a:p>
          <a:p>
            <a:pPr lvl="2"/>
            <a:r>
              <a:rPr lang="en-US" altLang="zh-CN" dirty="0" err="1"/>
              <a:t>ebtables</a:t>
            </a:r>
            <a:r>
              <a:rPr lang="zh-CN" altLang="en-US" dirty="0"/>
              <a:t>用于以太网（</a:t>
            </a:r>
            <a:r>
              <a:rPr lang="en-US" altLang="zh-CN" dirty="0"/>
              <a:t>net/bridge/</a:t>
            </a:r>
            <a:r>
              <a:rPr lang="en-US" altLang="zh-CN" dirty="0" err="1"/>
              <a:t>netfilter</a:t>
            </a:r>
            <a:r>
              <a:rPr lang="en-US" altLang="zh-CN" dirty="0"/>
              <a:t>/</a:t>
            </a:r>
            <a:r>
              <a:rPr lang="en-US" altLang="zh-CN" dirty="0" err="1"/>
              <a:t>ebtables.c</a:t>
            </a:r>
            <a:r>
              <a:rPr lang="zh-CN" altLang="en-US" dirty="0"/>
              <a:t>）</a:t>
            </a:r>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178160803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441142" cy="4985169"/>
          </a:xfrm>
        </p:spPr>
        <p:txBody>
          <a:bodyPr/>
          <a:lstStyle/>
          <a:p>
            <a:r>
              <a:rPr lang="zh-CN" altLang="en-US" dirty="0"/>
              <a:t>规则和链</a:t>
            </a:r>
            <a:endParaRPr lang="en-US" altLang="zh-CN" dirty="0"/>
          </a:p>
          <a:p>
            <a:pPr lvl="1"/>
            <a:r>
              <a:rPr lang="zh-CN" altLang="en-US" dirty="0"/>
              <a:t>规则</a:t>
            </a:r>
            <a:endParaRPr lang="en-US" altLang="zh-CN" dirty="0"/>
          </a:p>
          <a:p>
            <a:pPr lvl="2"/>
            <a:r>
              <a:rPr lang="zh-CN" altLang="en-US" sz="1477" dirty="0"/>
              <a:t>规则（</a:t>
            </a:r>
            <a:r>
              <a:rPr lang="en-US" altLang="zh-CN" sz="1477" dirty="0"/>
              <a:t>rules</a:t>
            </a:r>
            <a:r>
              <a:rPr lang="zh-CN" altLang="en-US" sz="1477" dirty="0"/>
              <a:t>）是网络管理员预定义的条件，规则一般的定义为“如果数据包头符合这样的条件，就这样处理这个数据包”。</a:t>
            </a:r>
            <a:endParaRPr lang="en-US" altLang="zh-CN" sz="1477" dirty="0"/>
          </a:p>
          <a:p>
            <a:pPr lvl="2"/>
            <a:r>
              <a:rPr lang="zh-CN" altLang="en-US" sz="1477" dirty="0"/>
              <a:t>规则存储在内核空间的信息包过滤表中，这些规则分别指定了源地址、目的地址、传输协议（如</a:t>
            </a:r>
            <a:r>
              <a:rPr lang="en-US" altLang="zh-CN" sz="1477" dirty="0"/>
              <a:t>TCP</a:t>
            </a:r>
            <a:r>
              <a:rPr lang="zh-CN" altLang="en-US" sz="1477" dirty="0"/>
              <a:t>、</a:t>
            </a:r>
            <a:r>
              <a:rPr lang="en-US" altLang="zh-CN" sz="1477" dirty="0"/>
              <a:t>UDP</a:t>
            </a:r>
            <a:r>
              <a:rPr lang="zh-CN" altLang="en-US" sz="1477" dirty="0"/>
              <a:t>、</a:t>
            </a:r>
            <a:r>
              <a:rPr lang="en-US" altLang="zh-CN" sz="1477" dirty="0"/>
              <a:t>ICMP</a:t>
            </a:r>
            <a:r>
              <a:rPr lang="zh-CN" altLang="en-US" sz="1477" dirty="0"/>
              <a:t>）和服务类型（如</a:t>
            </a:r>
            <a:r>
              <a:rPr lang="en-US" altLang="zh-CN" sz="1477" dirty="0"/>
              <a:t>HTTP</a:t>
            </a:r>
            <a:r>
              <a:rPr lang="zh-CN" altLang="en-US" sz="1477" dirty="0"/>
              <a:t>、</a:t>
            </a:r>
            <a:r>
              <a:rPr lang="en-US" altLang="zh-CN" sz="1477" dirty="0"/>
              <a:t>FTP</a:t>
            </a:r>
            <a:r>
              <a:rPr lang="zh-CN" altLang="en-US" sz="1477" dirty="0"/>
              <a:t>和</a:t>
            </a:r>
            <a:r>
              <a:rPr lang="en-US" altLang="zh-CN" sz="1477" dirty="0"/>
              <a:t>SMTP</a:t>
            </a:r>
            <a:r>
              <a:rPr lang="zh-CN" altLang="en-US" sz="1477" dirty="0"/>
              <a:t>）等。</a:t>
            </a:r>
            <a:endParaRPr lang="en-US" altLang="zh-CN" sz="1477" dirty="0"/>
          </a:p>
          <a:p>
            <a:pPr lvl="2"/>
            <a:r>
              <a:rPr lang="zh-CN" altLang="en-US" sz="1477" dirty="0"/>
              <a:t>当数据包与规则匹配时，</a:t>
            </a:r>
            <a:r>
              <a:rPr lang="en-US" altLang="zh-CN" sz="1477" dirty="0"/>
              <a:t>iptables</a:t>
            </a:r>
            <a:r>
              <a:rPr lang="zh-CN" altLang="en-US" sz="1477" dirty="0"/>
              <a:t>就根据规则所定义的方法来处理这些数据包，如放行（</a:t>
            </a:r>
            <a:r>
              <a:rPr lang="en-US" altLang="zh-CN" sz="1477" dirty="0"/>
              <a:t>accept</a:t>
            </a:r>
            <a:r>
              <a:rPr lang="zh-CN" altLang="en-US" sz="1477" dirty="0"/>
              <a:t>）、拒绝（</a:t>
            </a:r>
            <a:r>
              <a:rPr lang="en-US" altLang="zh-CN" sz="1477" dirty="0"/>
              <a:t>reject</a:t>
            </a:r>
            <a:r>
              <a:rPr lang="zh-CN" altLang="en-US" sz="1477" dirty="0"/>
              <a:t>）和丢弃（</a:t>
            </a:r>
            <a:r>
              <a:rPr lang="en-US" altLang="zh-CN" sz="1477" dirty="0"/>
              <a:t>drop</a:t>
            </a:r>
            <a:r>
              <a:rPr lang="zh-CN" altLang="en-US" sz="1477" dirty="0"/>
              <a:t>）等。</a:t>
            </a:r>
            <a:endParaRPr lang="en-US" altLang="zh-CN" sz="1477" dirty="0"/>
          </a:p>
          <a:p>
            <a:pPr lvl="1"/>
            <a:r>
              <a:rPr lang="zh-CN" altLang="en-US" dirty="0"/>
              <a:t>链</a:t>
            </a:r>
            <a:endParaRPr lang="en-US" altLang="zh-CN" dirty="0"/>
          </a:p>
          <a:p>
            <a:pPr lvl="2"/>
            <a:r>
              <a:rPr lang="zh-CN" altLang="en-US" sz="1477" dirty="0"/>
              <a:t>链（</a:t>
            </a:r>
            <a:r>
              <a:rPr lang="en-US" altLang="zh-CN" sz="1477" dirty="0"/>
              <a:t>chains</a:t>
            </a:r>
            <a:r>
              <a:rPr lang="zh-CN" altLang="en-US" sz="1477" dirty="0"/>
              <a:t>）是数据包传播的路径，每一条链其实就是众多规则中的一个检查清单，每一条链中可以有一条或数条规则。</a:t>
            </a:r>
            <a:endParaRPr lang="en-US" altLang="zh-CN" sz="1477" dirty="0"/>
          </a:p>
          <a:p>
            <a:pPr lvl="2"/>
            <a:r>
              <a:rPr lang="zh-CN" altLang="en-US" sz="1477" dirty="0"/>
              <a:t>当一个数据包到达一个链时，</a:t>
            </a:r>
            <a:r>
              <a:rPr lang="en-US" altLang="zh-CN" sz="1477" dirty="0"/>
              <a:t>iptables</a:t>
            </a:r>
            <a:r>
              <a:rPr lang="zh-CN" altLang="en-US" sz="1477" dirty="0"/>
              <a:t>就会从链中第一条规则开始检查，看该数据包是否满足规则所定义的条件。</a:t>
            </a:r>
            <a:endParaRPr lang="en-US" altLang="zh-CN" sz="1477" dirty="0"/>
          </a:p>
          <a:p>
            <a:pPr lvl="2"/>
            <a:r>
              <a:rPr lang="zh-CN" altLang="en-US" sz="1477" dirty="0"/>
              <a:t>如果满足，系统就会根据该条规则所定义的方法处理该数据包；否则</a:t>
            </a:r>
            <a:r>
              <a:rPr lang="en-US" altLang="zh-CN" sz="1477" dirty="0"/>
              <a:t>iptables</a:t>
            </a:r>
            <a:r>
              <a:rPr lang="zh-CN" altLang="en-US" sz="1477" dirty="0"/>
              <a:t>将继续检查下一条规则，如果该数据包不符合链中任一条规则，</a:t>
            </a:r>
            <a:r>
              <a:rPr lang="en-US" altLang="zh-CN" sz="1477" dirty="0"/>
              <a:t>iptables</a:t>
            </a:r>
            <a:r>
              <a:rPr lang="zh-CN" altLang="en-US" sz="1477" dirty="0"/>
              <a:t>就会根据该链预先定义的默认策略来处理数据包。</a:t>
            </a:r>
            <a:endParaRPr lang="en-US" altLang="zh-CN" sz="1477"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73204054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zh-CN" altLang="en-US" dirty="0"/>
              <a:t>规则链</a:t>
            </a:r>
            <a:endParaRPr lang="en-US" altLang="zh-CN" dirty="0"/>
          </a:p>
          <a:p>
            <a:pPr lvl="1"/>
            <a:r>
              <a:rPr lang="zh-CN" altLang="en-US" dirty="0"/>
              <a:t>五种规则链：</a:t>
            </a:r>
            <a:endParaRPr lang="en-US" altLang="zh-CN" dirty="0"/>
          </a:p>
          <a:p>
            <a:pPr lvl="2"/>
            <a:r>
              <a:rPr lang="en-US" altLang="zh-CN" sz="1477" dirty="0"/>
              <a:t>INPUT——</a:t>
            </a:r>
            <a:r>
              <a:rPr lang="zh-CN" altLang="en-US" sz="1477" dirty="0"/>
              <a:t>进来的数据包应用此规则链中的策略</a:t>
            </a:r>
          </a:p>
          <a:p>
            <a:pPr lvl="2"/>
            <a:r>
              <a:rPr lang="en-US" altLang="zh-CN" sz="1477" dirty="0"/>
              <a:t>OUTPUT——</a:t>
            </a:r>
            <a:r>
              <a:rPr lang="zh-CN" altLang="en-US" sz="1477" dirty="0"/>
              <a:t>外出的数据包应用此规则链中的策略</a:t>
            </a:r>
          </a:p>
          <a:p>
            <a:pPr lvl="2"/>
            <a:r>
              <a:rPr lang="en-US" altLang="zh-CN" sz="1477" dirty="0"/>
              <a:t>FORWARD——</a:t>
            </a:r>
            <a:r>
              <a:rPr lang="zh-CN" altLang="en-US" sz="1477" dirty="0"/>
              <a:t>转发数据包时应用此规则链中的策略</a:t>
            </a:r>
          </a:p>
          <a:p>
            <a:pPr lvl="2"/>
            <a:r>
              <a:rPr lang="en-US" altLang="zh-CN" sz="1477" dirty="0"/>
              <a:t>PREROUTING——</a:t>
            </a:r>
            <a:r>
              <a:rPr lang="zh-CN" altLang="en-US" sz="1477" dirty="0"/>
              <a:t>对数据包作路由选择前应用此链中的规则</a:t>
            </a:r>
          </a:p>
          <a:p>
            <a:pPr lvl="2"/>
            <a:r>
              <a:rPr lang="en-US" altLang="zh-CN" sz="1477" dirty="0"/>
              <a:t>POSTROUTING——</a:t>
            </a:r>
            <a:r>
              <a:rPr lang="zh-CN" altLang="en-US" sz="1477" dirty="0"/>
              <a:t>对数据包作路由选择后应用此链中的规则</a:t>
            </a:r>
            <a:endParaRPr lang="en-US" altLang="zh-CN" sz="1477" dirty="0"/>
          </a:p>
          <a:p>
            <a:pPr lvl="1"/>
            <a:r>
              <a:rPr lang="zh-CN" altLang="en-US" dirty="0"/>
              <a:t>规则链的先后顺序</a:t>
            </a:r>
            <a:r>
              <a:rPr lang="en-US" altLang="zh-CN" dirty="0"/>
              <a:t>:</a:t>
            </a:r>
          </a:p>
          <a:p>
            <a:pPr lvl="2"/>
            <a:r>
              <a:rPr lang="zh-CN" altLang="en-US" sz="1477" dirty="0"/>
              <a:t>入站顺序</a:t>
            </a:r>
            <a:r>
              <a:rPr lang="en-US" altLang="zh-CN" sz="1477" dirty="0"/>
              <a:t>:PREROUTING→INPUT</a:t>
            </a:r>
          </a:p>
          <a:p>
            <a:pPr lvl="2"/>
            <a:r>
              <a:rPr lang="zh-CN" altLang="en-US" sz="1477" dirty="0"/>
              <a:t>出站顺序</a:t>
            </a:r>
            <a:r>
              <a:rPr lang="en-US" altLang="zh-CN" sz="1477" dirty="0"/>
              <a:t>:OUTPUT→POSTROUTING</a:t>
            </a:r>
          </a:p>
          <a:p>
            <a:pPr lvl="2"/>
            <a:r>
              <a:rPr lang="zh-CN" altLang="en-US" sz="1477" dirty="0"/>
              <a:t>转发顺序</a:t>
            </a:r>
            <a:r>
              <a:rPr lang="en-US" altLang="zh-CN" sz="1477" dirty="0"/>
              <a:t>:PREROUTING→FORWARD→POSTROUTING</a:t>
            </a:r>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348251470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zh-CN" altLang="en-US" dirty="0"/>
              <a:t>规则表</a:t>
            </a:r>
            <a:endParaRPr lang="en-US" altLang="zh-CN" dirty="0"/>
          </a:p>
          <a:p>
            <a:pPr lvl="1"/>
            <a:r>
              <a:rPr lang="en-US" altLang="zh-CN" dirty="0"/>
              <a:t>iptables</a:t>
            </a:r>
            <a:r>
              <a:rPr lang="zh-CN" altLang="en-US" dirty="0"/>
              <a:t>的主要构成是表，</a:t>
            </a:r>
            <a:r>
              <a:rPr lang="en-US" altLang="zh-CN" dirty="0"/>
              <a:t>iptables</a:t>
            </a:r>
            <a:r>
              <a:rPr lang="zh-CN" altLang="en-US" dirty="0"/>
              <a:t>的操作是对</a:t>
            </a:r>
            <a:r>
              <a:rPr lang="en-US" altLang="zh-CN" dirty="0"/>
              <a:t>iptables</a:t>
            </a:r>
            <a:r>
              <a:rPr lang="zh-CN" altLang="en-US" dirty="0"/>
              <a:t>上的表的操作。</a:t>
            </a:r>
            <a:r>
              <a:rPr lang="en-US" altLang="zh-CN" dirty="0"/>
              <a:t>iptables</a:t>
            </a:r>
            <a:r>
              <a:rPr lang="zh-CN" altLang="en-US" dirty="0"/>
              <a:t>内置了四个表：</a:t>
            </a:r>
            <a:endParaRPr lang="en-US" altLang="zh-CN" dirty="0"/>
          </a:p>
          <a:p>
            <a:pPr lvl="2"/>
            <a:r>
              <a:rPr lang="en-US" altLang="zh-CN" sz="1477" dirty="0"/>
              <a:t>raw</a:t>
            </a:r>
            <a:r>
              <a:rPr lang="zh-CN" altLang="en-US" sz="1477" dirty="0"/>
              <a:t>表</a:t>
            </a:r>
            <a:endParaRPr lang="en-US" altLang="zh-CN" sz="1477" dirty="0"/>
          </a:p>
          <a:p>
            <a:pPr lvl="2"/>
            <a:r>
              <a:rPr lang="en-US" altLang="zh-CN" sz="1477" dirty="0"/>
              <a:t>filter</a:t>
            </a:r>
            <a:r>
              <a:rPr lang="zh-CN" altLang="en-US" sz="1477" dirty="0"/>
              <a:t>表</a:t>
            </a:r>
            <a:endParaRPr lang="en-US" altLang="zh-CN" sz="1477" dirty="0"/>
          </a:p>
          <a:p>
            <a:pPr lvl="2"/>
            <a:r>
              <a:rPr lang="en-US" altLang="zh-CN" sz="1477" dirty="0"/>
              <a:t>nat</a:t>
            </a:r>
            <a:r>
              <a:rPr lang="zh-CN" altLang="en-US" sz="1477" dirty="0"/>
              <a:t>表</a:t>
            </a:r>
            <a:endParaRPr lang="en-US" altLang="zh-CN" sz="1477" dirty="0"/>
          </a:p>
          <a:p>
            <a:pPr lvl="2"/>
            <a:r>
              <a:rPr lang="en-US" altLang="zh-CN" sz="1477" dirty="0"/>
              <a:t>mangle</a:t>
            </a:r>
            <a:r>
              <a:rPr lang="zh-CN" altLang="en-US" sz="1477" dirty="0"/>
              <a:t>表</a:t>
            </a:r>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4" name="图片 3">
            <a:extLst>
              <a:ext uri="{FF2B5EF4-FFF2-40B4-BE49-F238E27FC236}">
                <a16:creationId xmlns:a16="http://schemas.microsoft.com/office/drawing/2014/main" id="{6CA8B8FD-3818-47F2-A428-D362AF2979FB}"/>
              </a:ext>
            </a:extLst>
          </p:cNvPr>
          <p:cNvPicPr>
            <a:picLocks noChangeAspect="1"/>
          </p:cNvPicPr>
          <p:nvPr/>
        </p:nvPicPr>
        <p:blipFill>
          <a:blip r:embed="rId3"/>
          <a:stretch>
            <a:fillRect/>
          </a:stretch>
        </p:blipFill>
        <p:spPr>
          <a:xfrm>
            <a:off x="2638312" y="3096656"/>
            <a:ext cx="6059073" cy="3295426"/>
          </a:xfrm>
          <a:prstGeom prst="rect">
            <a:avLst/>
          </a:prstGeom>
        </p:spPr>
      </p:pic>
      <p:sp>
        <p:nvSpPr>
          <p:cNvPr id="5" name="文本框 4">
            <a:extLst>
              <a:ext uri="{FF2B5EF4-FFF2-40B4-BE49-F238E27FC236}">
                <a16:creationId xmlns:a16="http://schemas.microsoft.com/office/drawing/2014/main" id="{45CCAF5A-C699-4CF4-BFA3-EFFA69E52AC3}"/>
              </a:ext>
            </a:extLst>
          </p:cNvPr>
          <p:cNvSpPr txBox="1"/>
          <p:nvPr/>
        </p:nvSpPr>
        <p:spPr>
          <a:xfrm>
            <a:off x="2750393" y="2831706"/>
            <a:ext cx="5834910" cy="348109"/>
          </a:xfrm>
          <a:prstGeom prst="rect">
            <a:avLst/>
          </a:prstGeom>
          <a:noFill/>
        </p:spPr>
        <p:txBody>
          <a:bodyPr wrap="square" rtlCol="0">
            <a:spAutoFit/>
          </a:bodyPr>
          <a:lstStyle/>
          <a:p>
            <a:pPr algn="l"/>
            <a:r>
              <a:rPr lang="en-US" altLang="zh-CN" sz="1662" b="0" dirty="0">
                <a:solidFill>
                  <a:srgbClr val="C00000"/>
                </a:solidFill>
              </a:rPr>
              <a:t>4</a:t>
            </a:r>
            <a:r>
              <a:rPr lang="zh-CN" altLang="en-US" sz="1662" b="0" dirty="0">
                <a:solidFill>
                  <a:srgbClr val="C00000"/>
                </a:solidFill>
              </a:rPr>
              <a:t>个表的优先级由高到低的顺序为</a:t>
            </a:r>
            <a:r>
              <a:rPr lang="en-US" altLang="zh-CN" sz="1662" b="0" dirty="0">
                <a:solidFill>
                  <a:srgbClr val="C00000"/>
                </a:solidFill>
              </a:rPr>
              <a:t>:raw--&gt;mangle--&gt;nat--&gt;filter</a:t>
            </a:r>
          </a:p>
        </p:txBody>
      </p:sp>
    </p:spTree>
    <p:extLst>
      <p:ext uri="{BB962C8B-B14F-4D97-AF65-F5344CB8AC3E}">
        <p14:creationId xmlns:p14="http://schemas.microsoft.com/office/powerpoint/2010/main" val="25043021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solidFill>
                  <a:srgbClr val="C00000"/>
                </a:solidFill>
              </a:rPr>
              <a:t>1.	Linux</a:t>
            </a:r>
            <a:r>
              <a:rPr lang="zh-CN" altLang="en-US" dirty="0">
                <a:solidFill>
                  <a:srgbClr val="C00000"/>
                </a:solidFill>
              </a:rPr>
              <a:t>防火墙</a:t>
            </a:r>
            <a:endParaRPr lang="en-US" altLang="zh-CN" dirty="0">
              <a:solidFill>
                <a:srgbClr val="C00000"/>
              </a:solidFill>
            </a:endParaRPr>
          </a:p>
          <a:p>
            <a:pPr>
              <a:lnSpc>
                <a:spcPct val="150000"/>
              </a:lnSpc>
            </a:pPr>
            <a:r>
              <a:rPr lang="en-US" altLang="zh-CN" dirty="0">
                <a:solidFill>
                  <a:schemeClr val="tx1"/>
                </a:solidFill>
              </a:rPr>
              <a:t>2.	Netfilter</a:t>
            </a:r>
            <a:r>
              <a:rPr lang="zh-CN" altLang="en-US" dirty="0">
                <a:solidFill>
                  <a:schemeClr val="tx1"/>
                </a:solidFill>
              </a:rPr>
              <a:t>简介</a:t>
            </a:r>
            <a:endParaRPr lang="en-US" altLang="zh-CN" dirty="0">
              <a:solidFill>
                <a:schemeClr val="tx1"/>
              </a:solidFill>
            </a:endParaRPr>
          </a:p>
          <a:p>
            <a:pPr>
              <a:lnSpc>
                <a:spcPct val="150000"/>
              </a:lnSpc>
            </a:pPr>
            <a:r>
              <a:rPr lang="en-US" altLang="zh-CN" dirty="0">
                <a:solidFill>
                  <a:schemeClr val="tx1"/>
                </a:solidFill>
              </a:rPr>
              <a:t>3.	Hook</a:t>
            </a:r>
          </a:p>
          <a:p>
            <a:pPr>
              <a:lnSpc>
                <a:spcPct val="150000"/>
              </a:lnSpc>
            </a:pPr>
            <a:r>
              <a:rPr lang="en-US" altLang="zh-CN" dirty="0">
                <a:solidFill>
                  <a:schemeClr val="tx1"/>
                </a:solidFill>
              </a:rPr>
              <a:t>4.	Iptables</a:t>
            </a:r>
          </a:p>
          <a:p>
            <a:pPr>
              <a:lnSpc>
                <a:spcPct val="150000"/>
              </a:lnSpc>
            </a:pPr>
            <a:r>
              <a:rPr lang="en-US" altLang="zh-CN" dirty="0">
                <a:solidFill>
                  <a:schemeClr val="tx1"/>
                </a:solidFill>
              </a:rPr>
              <a:t>5.	</a:t>
            </a:r>
            <a:r>
              <a:rPr lang="en-US" altLang="zh-CN" dirty="0" err="1">
                <a:solidFill>
                  <a:schemeClr val="tx1"/>
                </a:solidFill>
              </a:rPr>
              <a:t>Nftables</a:t>
            </a:r>
            <a:endParaRPr lang="en-US" altLang="zh-CN" dirty="0">
              <a:solidFill>
                <a:schemeClr val="tx1"/>
              </a:solidFill>
            </a:endParaRPr>
          </a:p>
          <a:p>
            <a:pPr>
              <a:lnSpc>
                <a:spcPct val="150000"/>
              </a:lnSpc>
            </a:pPr>
            <a:r>
              <a:rPr lang="en-US" altLang="zh-CN" dirty="0">
                <a:solidFill>
                  <a:schemeClr val="tx1"/>
                </a:solidFill>
              </a:rPr>
              <a:t>6.	BPF</a:t>
            </a:r>
            <a:r>
              <a:rPr lang="zh-CN" altLang="en-US" dirty="0">
                <a:solidFill>
                  <a:schemeClr val="tx1"/>
                </a:solidFill>
              </a:rPr>
              <a:t>的引入</a:t>
            </a:r>
          </a:p>
          <a:p>
            <a:pPr>
              <a:lnSpc>
                <a:spcPct val="150000"/>
              </a:lnSpc>
            </a:pPr>
            <a:r>
              <a:rPr lang="en-US" altLang="zh-CN" dirty="0">
                <a:solidFill>
                  <a:schemeClr val="tx1"/>
                </a:solidFill>
              </a:rPr>
              <a:t>7.	BPF</a:t>
            </a:r>
            <a:r>
              <a:rPr lang="zh-CN" altLang="en-US" dirty="0">
                <a:solidFill>
                  <a:schemeClr val="tx1"/>
                </a:solidFill>
              </a:rPr>
              <a:t>源码分析</a:t>
            </a:r>
          </a:p>
          <a:p>
            <a:pPr>
              <a:lnSpc>
                <a:spcPct val="150000"/>
              </a:lnSpc>
            </a:pPr>
            <a:endParaRPr lang="en-US" altLang="zh-CN" dirty="0">
              <a:solidFill>
                <a:schemeClr val="tx1"/>
              </a:solidFill>
            </a:endParaRPr>
          </a:p>
        </p:txBody>
      </p:sp>
    </p:spTree>
    <p:extLst>
      <p:ext uri="{BB962C8B-B14F-4D97-AF65-F5344CB8AC3E}">
        <p14:creationId xmlns:p14="http://schemas.microsoft.com/office/powerpoint/2010/main" val="108890820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raw</a:t>
            </a:r>
            <a:r>
              <a:rPr lang="zh-CN" altLang="en-US" dirty="0"/>
              <a:t>表</a:t>
            </a:r>
            <a:endParaRPr lang="en-US" altLang="zh-CN" dirty="0"/>
          </a:p>
          <a:p>
            <a:pPr lvl="1"/>
            <a:r>
              <a:rPr lang="zh-CN" altLang="en-US" dirty="0"/>
              <a:t>只使用在</a:t>
            </a:r>
            <a:r>
              <a:rPr lang="en-US" altLang="zh-CN" dirty="0"/>
              <a:t>PREROUTING</a:t>
            </a:r>
            <a:r>
              <a:rPr lang="zh-CN" altLang="en-US" dirty="0"/>
              <a:t>链和</a:t>
            </a:r>
            <a:r>
              <a:rPr lang="en-US" altLang="zh-CN" dirty="0"/>
              <a:t>OUTPUT</a:t>
            </a:r>
            <a:r>
              <a:rPr lang="zh-CN" altLang="en-US" dirty="0"/>
              <a:t>链上</a:t>
            </a:r>
            <a:r>
              <a:rPr lang="en-US" altLang="zh-CN" dirty="0"/>
              <a:t>,</a:t>
            </a:r>
            <a:r>
              <a:rPr lang="zh-CN" altLang="en-US" dirty="0"/>
              <a:t>因为优先级最高，从而可以对收到的数据包在连接跟踪前进行处理。</a:t>
            </a:r>
            <a:endParaRPr lang="en-US" altLang="zh-CN" dirty="0"/>
          </a:p>
          <a:p>
            <a:pPr lvl="1"/>
            <a:endParaRPr lang="en-US" altLang="zh-CN" dirty="0"/>
          </a:p>
          <a:p>
            <a:pPr lvl="1"/>
            <a:r>
              <a:rPr lang="zh-CN" altLang="en-US" dirty="0"/>
              <a:t>一但用户使用了</a:t>
            </a:r>
            <a:r>
              <a:rPr lang="en-US" altLang="zh-CN" dirty="0"/>
              <a:t>RAW</a:t>
            </a:r>
            <a:r>
              <a:rPr lang="zh-CN" altLang="en-US" dirty="0"/>
              <a:t>表</a:t>
            </a:r>
            <a:r>
              <a:rPr lang="en-US" altLang="zh-CN" dirty="0"/>
              <a:t>,</a:t>
            </a:r>
            <a:r>
              <a:rPr lang="zh-CN" altLang="en-US" dirty="0"/>
              <a:t>在 某个链上</a:t>
            </a:r>
            <a:r>
              <a:rPr lang="en-US" altLang="zh-CN" dirty="0"/>
              <a:t>,RAW</a:t>
            </a:r>
            <a:r>
              <a:rPr lang="zh-CN" altLang="en-US" dirty="0"/>
              <a:t>表处理完后</a:t>
            </a:r>
            <a:r>
              <a:rPr lang="en-US" altLang="zh-CN" dirty="0"/>
              <a:t>,</a:t>
            </a:r>
            <a:r>
              <a:rPr lang="zh-CN" altLang="en-US" dirty="0"/>
              <a:t>将跳过</a:t>
            </a:r>
            <a:r>
              <a:rPr lang="en-US" altLang="zh-CN" dirty="0"/>
              <a:t>NAT</a:t>
            </a:r>
            <a:r>
              <a:rPr lang="zh-CN" altLang="en-US" dirty="0"/>
              <a:t>表和 </a:t>
            </a:r>
            <a:r>
              <a:rPr lang="en-US" altLang="zh-CN" dirty="0" err="1"/>
              <a:t>ip_conntrack</a:t>
            </a:r>
            <a:r>
              <a:rPr lang="zh-CN" altLang="en-US" dirty="0"/>
              <a:t>处理</a:t>
            </a:r>
            <a:r>
              <a:rPr lang="en-US" altLang="zh-CN" dirty="0"/>
              <a:t>,</a:t>
            </a:r>
            <a:r>
              <a:rPr lang="zh-CN" altLang="en-US" dirty="0"/>
              <a:t>即不再做地址转换和数据包的链接跟踪处理了</a:t>
            </a:r>
            <a:r>
              <a:rPr lang="en-US" altLang="zh-CN" dirty="0"/>
              <a:t>.</a:t>
            </a:r>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144679606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nat</a:t>
            </a:r>
            <a:r>
              <a:rPr lang="zh-CN" altLang="en-US" dirty="0"/>
              <a:t>表</a:t>
            </a:r>
            <a:endParaRPr lang="en-US" altLang="zh-CN" dirty="0"/>
          </a:p>
          <a:p>
            <a:pPr lvl="1"/>
            <a:r>
              <a:rPr lang="en-US" altLang="zh-CN" dirty="0"/>
              <a:t>nat</a:t>
            </a:r>
            <a:r>
              <a:rPr lang="zh-CN" altLang="en-US" dirty="0"/>
              <a:t>（</a:t>
            </a:r>
            <a:r>
              <a:rPr lang="en-US" altLang="zh-CN" dirty="0"/>
              <a:t>Network Address Translation</a:t>
            </a:r>
            <a:r>
              <a:rPr lang="zh-CN" altLang="en-US" dirty="0"/>
              <a:t>）表主要用于网络地址转换。</a:t>
            </a:r>
          </a:p>
          <a:p>
            <a:pPr lvl="1"/>
            <a:r>
              <a:rPr lang="zh-CN" altLang="en-US" dirty="0"/>
              <a:t>主要操作：</a:t>
            </a:r>
          </a:p>
          <a:p>
            <a:pPr lvl="2"/>
            <a:r>
              <a:rPr lang="en-US" altLang="zh-CN" dirty="0"/>
              <a:t>DNAT</a:t>
            </a:r>
            <a:r>
              <a:rPr lang="zh-CN" altLang="en-US" dirty="0"/>
              <a:t>：目的地址转换</a:t>
            </a:r>
          </a:p>
          <a:p>
            <a:pPr lvl="2"/>
            <a:r>
              <a:rPr lang="en-US" altLang="zh-CN" dirty="0"/>
              <a:t>SNAT</a:t>
            </a:r>
            <a:r>
              <a:rPr lang="zh-CN" altLang="en-US" dirty="0"/>
              <a:t>：源地址转换</a:t>
            </a:r>
          </a:p>
          <a:p>
            <a:pPr lvl="2"/>
            <a:r>
              <a:rPr lang="en-US" altLang="zh-CN" dirty="0"/>
              <a:t>MASQUERADE</a:t>
            </a:r>
            <a:r>
              <a:rPr lang="zh-CN" altLang="en-US" dirty="0"/>
              <a:t>：地址伪装</a:t>
            </a:r>
            <a:endParaRPr lang="en-US" altLang="zh-CN" dirty="0"/>
          </a:p>
          <a:p>
            <a:pPr lvl="1"/>
            <a:r>
              <a:rPr lang="en-US" altLang="zh-CN" dirty="0"/>
              <a:t>nat</a:t>
            </a:r>
            <a:r>
              <a:rPr lang="zh-CN" altLang="en-US" dirty="0"/>
              <a:t>表包含以下</a:t>
            </a:r>
            <a:r>
              <a:rPr lang="en-US" altLang="zh-CN" dirty="0"/>
              <a:t>3</a:t>
            </a:r>
            <a:r>
              <a:rPr lang="zh-CN" altLang="en-US" dirty="0"/>
              <a:t>条链</a:t>
            </a:r>
          </a:p>
          <a:p>
            <a:pPr lvl="2"/>
            <a:r>
              <a:rPr lang="en-US" altLang="zh-CN" dirty="0"/>
              <a:t>PREROUTING</a:t>
            </a:r>
            <a:r>
              <a:rPr lang="zh-CN" altLang="en-US" dirty="0"/>
              <a:t>链</a:t>
            </a:r>
            <a:r>
              <a:rPr lang="en-US" altLang="zh-CN" dirty="0"/>
              <a:t>:</a:t>
            </a:r>
            <a:r>
              <a:rPr lang="zh-CN" altLang="en-US" dirty="0"/>
              <a:t>可以在数据包到达防火墙的时候改变包的目标地址</a:t>
            </a:r>
            <a:r>
              <a:rPr lang="en-US" altLang="zh-CN" dirty="0"/>
              <a:t>.</a:t>
            </a:r>
          </a:p>
          <a:p>
            <a:pPr lvl="2"/>
            <a:r>
              <a:rPr lang="en-US" altLang="zh-CN" dirty="0"/>
              <a:t>OUTPUT</a:t>
            </a:r>
            <a:r>
              <a:rPr lang="zh-CN" altLang="en-US" dirty="0"/>
              <a:t>链</a:t>
            </a:r>
            <a:r>
              <a:rPr lang="en-US" altLang="zh-CN" dirty="0"/>
              <a:t>:</a:t>
            </a:r>
            <a:r>
              <a:rPr lang="zh-CN" altLang="en-US" dirty="0"/>
              <a:t>可以改变本地产生的数据包的目标地址</a:t>
            </a:r>
            <a:r>
              <a:rPr lang="en-US" altLang="zh-CN" dirty="0"/>
              <a:t>.</a:t>
            </a:r>
          </a:p>
          <a:p>
            <a:pPr lvl="2"/>
            <a:r>
              <a:rPr lang="en-US" altLang="zh-CN" dirty="0"/>
              <a:t>POSTROUTING</a:t>
            </a:r>
            <a:r>
              <a:rPr lang="zh-CN" altLang="en-US" dirty="0"/>
              <a:t>链</a:t>
            </a:r>
            <a:r>
              <a:rPr lang="en-US" altLang="zh-CN" dirty="0"/>
              <a:t>:</a:t>
            </a:r>
            <a:r>
              <a:rPr lang="zh-CN" altLang="en-US" dirty="0"/>
              <a:t>在数据包就要离开防火墙的时候改变数据包的源地址</a:t>
            </a:r>
            <a:r>
              <a:rPr lang="en-US" altLang="zh-CN" dirty="0"/>
              <a:t>.</a:t>
            </a:r>
          </a:p>
          <a:p>
            <a:pPr lvl="2"/>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388403100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mangle</a:t>
            </a:r>
            <a:r>
              <a:rPr lang="zh-CN" altLang="en-US" dirty="0"/>
              <a:t>表</a:t>
            </a:r>
            <a:endParaRPr lang="en-US" altLang="zh-CN" dirty="0"/>
          </a:p>
          <a:p>
            <a:pPr lvl="1"/>
            <a:r>
              <a:rPr lang="en-US" altLang="zh-CN" dirty="0"/>
              <a:t>mangle</a:t>
            </a:r>
            <a:r>
              <a:rPr lang="zh-CN" altLang="en-US" dirty="0"/>
              <a:t>表主要用来对数据包进行修改。可以改变不同的包及包头的内容，例如</a:t>
            </a:r>
            <a:r>
              <a:rPr lang="en-US" altLang="zh-CN" dirty="0"/>
              <a:t>TTL</a:t>
            </a:r>
            <a:r>
              <a:rPr lang="zh-CN" altLang="en-US" dirty="0"/>
              <a:t>，</a:t>
            </a:r>
            <a:r>
              <a:rPr lang="en-US" altLang="zh-CN" dirty="0"/>
              <a:t>TOS</a:t>
            </a:r>
            <a:r>
              <a:rPr lang="zh-CN" altLang="en-US" dirty="0"/>
              <a:t>或</a:t>
            </a:r>
            <a:r>
              <a:rPr lang="en-US" altLang="zh-CN" dirty="0"/>
              <a:t>MARK</a:t>
            </a:r>
            <a:r>
              <a:rPr lang="zh-CN" altLang="en-US" dirty="0"/>
              <a:t>。</a:t>
            </a:r>
            <a:endParaRPr lang="en-US" altLang="zh-CN" dirty="0"/>
          </a:p>
          <a:p>
            <a:pPr lvl="2"/>
            <a:r>
              <a:rPr lang="en-US" altLang="zh-CN" sz="1477" dirty="0"/>
              <a:t>TOS</a:t>
            </a:r>
            <a:r>
              <a:rPr lang="zh-CN" altLang="en-US" sz="1477" dirty="0"/>
              <a:t>操作</a:t>
            </a:r>
            <a:r>
              <a:rPr lang="en-US" altLang="zh-CN" sz="1477" dirty="0"/>
              <a:t>:</a:t>
            </a:r>
            <a:r>
              <a:rPr lang="zh-CN" altLang="en-US" sz="1477" dirty="0"/>
              <a:t>主要用于设置或改变数据包的服务类型域</a:t>
            </a:r>
            <a:r>
              <a:rPr lang="en-US" altLang="zh-CN" sz="1477" dirty="0"/>
              <a:t>.</a:t>
            </a:r>
            <a:r>
              <a:rPr lang="zh-CN" altLang="en-US" sz="1477" dirty="0"/>
              <a:t>该操作并不完善</a:t>
            </a:r>
            <a:r>
              <a:rPr lang="en-US" altLang="zh-CN" sz="1477" dirty="0"/>
              <a:t>,</a:t>
            </a:r>
            <a:r>
              <a:rPr lang="zh-CN" altLang="en-US" sz="1477" dirty="0"/>
              <a:t>无法在</a:t>
            </a:r>
            <a:r>
              <a:rPr lang="en-US" altLang="zh-CN" sz="1477" dirty="0"/>
              <a:t>internet</a:t>
            </a:r>
            <a:r>
              <a:rPr lang="zh-CN" altLang="en-US" sz="1477" dirty="0"/>
              <a:t>上使用</a:t>
            </a:r>
            <a:endParaRPr lang="en-US" altLang="zh-CN" sz="1477" dirty="0"/>
          </a:p>
          <a:p>
            <a:pPr lvl="2"/>
            <a:r>
              <a:rPr lang="en-US" altLang="zh-CN" sz="1477" dirty="0"/>
              <a:t>TTL</a:t>
            </a:r>
            <a:r>
              <a:rPr lang="zh-CN" altLang="en-US" sz="1477" dirty="0"/>
              <a:t>操作</a:t>
            </a:r>
            <a:r>
              <a:rPr lang="en-US" altLang="zh-CN" sz="1477" dirty="0"/>
              <a:t>:</a:t>
            </a:r>
            <a:r>
              <a:rPr lang="zh-CN" altLang="en-US" sz="1477" dirty="0"/>
              <a:t>主要用于改变数据包的生存时间域</a:t>
            </a:r>
            <a:r>
              <a:rPr lang="en-US" altLang="zh-CN" sz="1477" dirty="0"/>
              <a:t>,</a:t>
            </a:r>
            <a:r>
              <a:rPr lang="zh-CN" altLang="en-US" sz="1477" dirty="0"/>
              <a:t>可以让所有的数据包只有一个特殊的</a:t>
            </a:r>
            <a:r>
              <a:rPr lang="en-US" altLang="zh-CN" sz="1477" dirty="0"/>
              <a:t>TTL,</a:t>
            </a:r>
            <a:r>
              <a:rPr lang="zh-CN" altLang="en-US" sz="1477" dirty="0"/>
              <a:t>这样可以欺骗一些</a:t>
            </a:r>
            <a:r>
              <a:rPr lang="en-US" altLang="zh-CN" sz="1477" dirty="0"/>
              <a:t>ISP,</a:t>
            </a:r>
            <a:r>
              <a:rPr lang="zh-CN" altLang="en-US" sz="1477" dirty="0"/>
              <a:t>比如</a:t>
            </a:r>
            <a:r>
              <a:rPr lang="en-US" altLang="zh-CN" sz="1477" dirty="0"/>
              <a:t>ISP</a:t>
            </a:r>
            <a:r>
              <a:rPr lang="zh-CN" altLang="en-US" sz="1477" dirty="0"/>
              <a:t>不希望看到共享上网的情况</a:t>
            </a:r>
            <a:endParaRPr lang="en-US" altLang="zh-CN" sz="1477" dirty="0"/>
          </a:p>
          <a:p>
            <a:pPr lvl="2"/>
            <a:r>
              <a:rPr lang="en-US" altLang="zh-CN" sz="1477" dirty="0"/>
              <a:t>MARK:</a:t>
            </a:r>
            <a:r>
              <a:rPr lang="zh-CN" altLang="en-US" sz="1477" dirty="0"/>
              <a:t>主要用于给数据包设置特殊的标记</a:t>
            </a:r>
            <a:r>
              <a:rPr lang="en-US" altLang="zh-CN" sz="1477" dirty="0"/>
              <a:t>,</a:t>
            </a:r>
            <a:r>
              <a:rPr lang="zh-CN" altLang="en-US" sz="1477" dirty="0"/>
              <a:t>通过这些标记可以配置带宽限制和基于请求的分类</a:t>
            </a:r>
            <a:r>
              <a:rPr lang="en-US" altLang="zh-CN" sz="1477" dirty="0"/>
              <a:t>,</a:t>
            </a:r>
            <a:r>
              <a:rPr lang="zh-CN" altLang="en-US" sz="1477" dirty="0"/>
              <a:t>不过</a:t>
            </a:r>
            <a:r>
              <a:rPr lang="en-US" altLang="zh-CN" sz="1477" dirty="0"/>
              <a:t>MARK</a:t>
            </a:r>
            <a:r>
              <a:rPr lang="zh-CN" altLang="en-US" sz="1477" dirty="0"/>
              <a:t>并没有真正改动数据包</a:t>
            </a:r>
            <a:r>
              <a:rPr lang="en-US" altLang="zh-CN" sz="1477" dirty="0"/>
              <a:t>,</a:t>
            </a:r>
            <a:r>
              <a:rPr lang="zh-CN" altLang="en-US" sz="1477" dirty="0"/>
              <a:t>它只是在内核空间中为包设置了标记</a:t>
            </a:r>
            <a:r>
              <a:rPr lang="en-US" altLang="zh-CN" sz="1477" dirty="0"/>
              <a:t>.</a:t>
            </a:r>
            <a:r>
              <a:rPr lang="zh-CN" altLang="en-US" sz="1477" dirty="0"/>
              <a:t>防火墙通过其标记对包进行过滤和高级路由</a:t>
            </a:r>
            <a:r>
              <a:rPr lang="en-US" altLang="zh-CN" sz="1477" dirty="0"/>
              <a:t>.</a:t>
            </a:r>
          </a:p>
          <a:p>
            <a:pPr lvl="1"/>
            <a:r>
              <a:rPr lang="en-US" altLang="zh-CN" dirty="0"/>
              <a:t>mangle</a:t>
            </a:r>
            <a:r>
              <a:rPr lang="zh-CN" altLang="en-US" dirty="0"/>
              <a:t>表包含</a:t>
            </a:r>
            <a:r>
              <a:rPr lang="en-US" altLang="zh-CN" dirty="0"/>
              <a:t>5</a:t>
            </a:r>
            <a:r>
              <a:rPr lang="zh-CN" altLang="en-US" dirty="0"/>
              <a:t>个链：</a:t>
            </a:r>
            <a:r>
              <a:rPr lang="en-US" altLang="zh-CN" dirty="0"/>
              <a:t>PREROUTING</a:t>
            </a:r>
            <a:r>
              <a:rPr lang="zh-CN" altLang="en-US" dirty="0"/>
              <a:t>、</a:t>
            </a:r>
            <a:r>
              <a:rPr lang="en-US" altLang="zh-CN" dirty="0"/>
              <a:t>POSTROUTING</a:t>
            </a:r>
            <a:r>
              <a:rPr lang="zh-CN" altLang="en-US" dirty="0"/>
              <a:t>、</a:t>
            </a:r>
            <a:r>
              <a:rPr lang="en-US" altLang="zh-CN" dirty="0"/>
              <a:t>OUTPUT</a:t>
            </a:r>
            <a:r>
              <a:rPr lang="zh-CN" altLang="en-US" dirty="0"/>
              <a:t>、</a:t>
            </a:r>
            <a:r>
              <a:rPr lang="en-US" altLang="zh-CN" dirty="0"/>
              <a:t>INPUT</a:t>
            </a:r>
            <a:r>
              <a:rPr lang="zh-CN" altLang="en-US" dirty="0"/>
              <a:t>和</a:t>
            </a:r>
            <a:r>
              <a:rPr lang="en-US" altLang="zh-CN" dirty="0"/>
              <a:t>FORWARD</a:t>
            </a:r>
            <a:r>
              <a:rPr lang="zh-CN" altLang="en-US" dirty="0"/>
              <a:t>。</a:t>
            </a:r>
          </a:p>
          <a:p>
            <a:pPr lvl="2"/>
            <a:r>
              <a:rPr lang="en-US" altLang="zh-CN" sz="1477" dirty="0"/>
              <a:t>PREROUTING</a:t>
            </a:r>
            <a:r>
              <a:rPr lang="zh-CN" altLang="en-US" sz="1477" dirty="0"/>
              <a:t>在包进入防火墙之后、路由判断之前改变包</a:t>
            </a:r>
          </a:p>
          <a:p>
            <a:pPr lvl="2"/>
            <a:r>
              <a:rPr lang="en-US" altLang="zh-CN" sz="1477" dirty="0"/>
              <a:t>POSTROUTING</a:t>
            </a:r>
            <a:r>
              <a:rPr lang="zh-CN" altLang="en-US" sz="1477" dirty="0"/>
              <a:t>是在所有路由判断之后</a:t>
            </a:r>
          </a:p>
          <a:p>
            <a:pPr lvl="2"/>
            <a:r>
              <a:rPr lang="en-US" altLang="zh-CN" sz="1477" dirty="0"/>
              <a:t>OUTPUT</a:t>
            </a:r>
            <a:r>
              <a:rPr lang="zh-CN" altLang="en-US" sz="1477" dirty="0"/>
              <a:t>在确定包的目的之前更改数据包</a:t>
            </a:r>
          </a:p>
          <a:p>
            <a:pPr lvl="2"/>
            <a:r>
              <a:rPr lang="en-US" altLang="zh-CN" sz="1477" dirty="0"/>
              <a:t>INPUT</a:t>
            </a:r>
            <a:r>
              <a:rPr lang="zh-CN" altLang="en-US" sz="1477" dirty="0"/>
              <a:t>在包被路由到本地之后，但在用户空间的程序看到它之前改变包</a:t>
            </a:r>
          </a:p>
          <a:p>
            <a:pPr lvl="2"/>
            <a:r>
              <a:rPr lang="en-US" altLang="zh-CN" sz="1477" dirty="0"/>
              <a:t>FORWARD</a:t>
            </a:r>
            <a:r>
              <a:rPr lang="zh-CN" altLang="en-US" sz="1477" dirty="0"/>
              <a:t>在最初的路由判断之后、最后一次更改包的目的之前对包进行标记</a:t>
            </a:r>
          </a:p>
          <a:p>
            <a:pPr lvl="2"/>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378446334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filter</a:t>
            </a:r>
            <a:r>
              <a:rPr lang="zh-CN" altLang="en-US" dirty="0"/>
              <a:t>表</a:t>
            </a:r>
            <a:endParaRPr lang="en-US" altLang="zh-CN" dirty="0"/>
          </a:p>
          <a:p>
            <a:pPr lvl="1"/>
            <a:r>
              <a:rPr lang="en-US" altLang="zh-CN" dirty="0"/>
              <a:t>filter</a:t>
            </a:r>
            <a:r>
              <a:rPr lang="zh-CN" altLang="en-US" dirty="0"/>
              <a:t>表（缺省）是专门用于过滤包，包含了</a:t>
            </a:r>
            <a:r>
              <a:rPr lang="en-US" altLang="zh-CN" dirty="0"/>
              <a:t>INPUT</a:t>
            </a:r>
            <a:r>
              <a:rPr lang="zh-CN" altLang="en-US" dirty="0"/>
              <a:t>、</a:t>
            </a:r>
            <a:r>
              <a:rPr lang="en-US" altLang="zh-CN" dirty="0"/>
              <a:t>FORWARD</a:t>
            </a:r>
            <a:r>
              <a:rPr lang="zh-CN" altLang="en-US" dirty="0"/>
              <a:t>和</a:t>
            </a:r>
            <a:r>
              <a:rPr lang="en-US" altLang="zh-CN" dirty="0"/>
              <a:t>OUTPUT 3</a:t>
            </a:r>
            <a:r>
              <a:rPr lang="zh-CN" altLang="en-US" dirty="0"/>
              <a:t>个链，一条链中可以有一条或数条规则，可以对包进行</a:t>
            </a:r>
            <a:r>
              <a:rPr lang="en-US" altLang="zh-CN" dirty="0"/>
              <a:t>DROP</a:t>
            </a:r>
            <a:r>
              <a:rPr lang="zh-CN" altLang="en-US" dirty="0"/>
              <a:t>、</a:t>
            </a:r>
            <a:r>
              <a:rPr lang="en-US" altLang="zh-CN" dirty="0"/>
              <a:t>LOG</a:t>
            </a:r>
            <a:r>
              <a:rPr lang="zh-CN" altLang="en-US" dirty="0"/>
              <a:t>、</a:t>
            </a:r>
            <a:r>
              <a:rPr lang="en-US" altLang="zh-CN" dirty="0"/>
              <a:t>ACCEPT</a:t>
            </a:r>
            <a:r>
              <a:rPr lang="zh-CN" altLang="en-US" dirty="0"/>
              <a:t>和</a:t>
            </a:r>
            <a:r>
              <a:rPr lang="en-US" altLang="zh-CN" dirty="0"/>
              <a:t>REJECT</a:t>
            </a:r>
            <a:r>
              <a:rPr lang="zh-CN" altLang="en-US" dirty="0"/>
              <a:t>等操作。</a:t>
            </a:r>
          </a:p>
          <a:p>
            <a:pPr lvl="2"/>
            <a:r>
              <a:rPr lang="en-US" altLang="zh-CN" sz="1477" dirty="0"/>
              <a:t>FORWARD</a:t>
            </a:r>
            <a:r>
              <a:rPr lang="zh-CN" altLang="en-US" sz="1477" dirty="0"/>
              <a:t>链过滤所有不是本地产生的并且目的地不是本地的包</a:t>
            </a:r>
          </a:p>
          <a:p>
            <a:pPr lvl="2"/>
            <a:r>
              <a:rPr lang="en-US" altLang="zh-CN" sz="1477" dirty="0"/>
              <a:t>INPUT</a:t>
            </a:r>
            <a:r>
              <a:rPr lang="zh-CN" altLang="en-US" sz="1477" dirty="0"/>
              <a:t>链针对那些目的地是本地的包</a:t>
            </a:r>
          </a:p>
          <a:p>
            <a:pPr lvl="2"/>
            <a:r>
              <a:rPr lang="en-US" altLang="zh-CN" sz="1477" dirty="0"/>
              <a:t>OUTPUT</a:t>
            </a:r>
            <a:r>
              <a:rPr lang="zh-CN" altLang="en-US" sz="1477" dirty="0"/>
              <a:t>链是用来过滤所有本地生成的包</a:t>
            </a:r>
          </a:p>
          <a:p>
            <a:pPr lvl="2"/>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graphicFrame>
        <p:nvGraphicFramePr>
          <p:cNvPr id="5" name="Object 5">
            <a:extLst>
              <a:ext uri="{FF2B5EF4-FFF2-40B4-BE49-F238E27FC236}">
                <a16:creationId xmlns:a16="http://schemas.microsoft.com/office/drawing/2014/main" id="{F03749FF-00A0-4DA6-ACEE-453C37B8E7AE}"/>
              </a:ext>
            </a:extLst>
          </p:cNvPr>
          <p:cNvGraphicFramePr>
            <a:graphicFrameLocks noChangeAspect="1"/>
          </p:cNvGraphicFramePr>
          <p:nvPr>
            <p:extLst>
              <p:ext uri="{D42A27DB-BD31-4B8C-83A1-F6EECF244321}">
                <p14:modId xmlns:p14="http://schemas.microsoft.com/office/powerpoint/2010/main" val="3953145909"/>
              </p:ext>
            </p:extLst>
          </p:nvPr>
        </p:nvGraphicFramePr>
        <p:xfrm>
          <a:off x="3442029" y="3729253"/>
          <a:ext cx="5243767" cy="2839908"/>
        </p:xfrm>
        <a:graphic>
          <a:graphicData uri="http://schemas.openxmlformats.org/presentationml/2006/ole">
            <mc:AlternateContent xmlns:mc="http://schemas.openxmlformats.org/markup-compatibility/2006">
              <mc:Choice xmlns:v="urn:schemas-microsoft-com:vml" Requires="v">
                <p:oleObj spid="_x0000_s13333" name="Microsoft Office Visio 绘图" r:id="rId4" imgW="4462597" imgH="2416885" progId="Visio.Drawing.11">
                  <p:embed/>
                </p:oleObj>
              </mc:Choice>
              <mc:Fallback>
                <p:oleObj name="Microsoft Office Visio 绘图" r:id="rId4" imgW="4462597" imgH="2416885" progId="Visio.Drawing.11">
                  <p:embed/>
                  <p:pic>
                    <p:nvPicPr>
                      <p:cNvPr id="4" name="Object 5">
                        <a:extLst>
                          <a:ext uri="{FF2B5EF4-FFF2-40B4-BE49-F238E27FC236}">
                            <a16:creationId xmlns:a16="http://schemas.microsoft.com/office/drawing/2014/main" id="{DF91C8A7-6A8E-4305-8D8C-948942D26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2029" y="3729253"/>
                        <a:ext cx="5243767" cy="2839908"/>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27196124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zh-CN" altLang="en-US" dirty="0"/>
              <a:t>工作流程</a:t>
            </a:r>
            <a:endParaRPr lang="en-US" altLang="zh-CN" dirty="0"/>
          </a:p>
          <a:p>
            <a:pPr lvl="1"/>
            <a:r>
              <a:rPr lang="zh-CN" altLang="en-US" dirty="0"/>
              <a:t>三种情况举例</a:t>
            </a:r>
          </a:p>
          <a:p>
            <a:pPr lvl="2"/>
            <a:r>
              <a:rPr lang="zh-CN" altLang="en-US" sz="1477" dirty="0"/>
              <a:t>数据包的目标地址是本机</a:t>
            </a:r>
          </a:p>
          <a:p>
            <a:pPr lvl="2"/>
            <a:r>
              <a:rPr lang="zh-CN" altLang="en-US" sz="1477" dirty="0">
                <a:solidFill>
                  <a:srgbClr val="7030A0"/>
                </a:solidFill>
              </a:rPr>
              <a:t>数据包的源地址是本机</a:t>
            </a:r>
          </a:p>
          <a:p>
            <a:pPr lvl="2"/>
            <a:r>
              <a:rPr lang="zh-CN" altLang="en-US" sz="1477" dirty="0">
                <a:solidFill>
                  <a:srgbClr val="7030A0"/>
                </a:solidFill>
              </a:rPr>
              <a:t>经过本地转发的数据包</a:t>
            </a:r>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7" name="Picture 2" descr="http://upload.wikimedia.org/wikipedia/commons/thumb/3/37/Netfilter-packet-flow.svg/1450px-Netfilter-packet-flow.svg.png">
            <a:extLst>
              <a:ext uri="{FF2B5EF4-FFF2-40B4-BE49-F238E27FC236}">
                <a16:creationId xmlns:a16="http://schemas.microsoft.com/office/drawing/2014/main" id="{86049F2F-67A6-4241-9B01-F666DA1C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92" y="3331654"/>
            <a:ext cx="8514030" cy="278907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连接符: 肘形 14">
            <a:extLst>
              <a:ext uri="{FF2B5EF4-FFF2-40B4-BE49-F238E27FC236}">
                <a16:creationId xmlns:a16="http://schemas.microsoft.com/office/drawing/2014/main" id="{B79FD727-DA56-4671-B918-7BB97D4B20D6}"/>
              </a:ext>
            </a:extLst>
          </p:cNvPr>
          <p:cNvCxnSpPr>
            <a:cxnSpLocks/>
          </p:cNvCxnSpPr>
          <p:nvPr/>
        </p:nvCxnSpPr>
        <p:spPr bwMode="auto">
          <a:xfrm flipV="1">
            <a:off x="2112650" y="4426034"/>
            <a:ext cx="1794661" cy="598220"/>
          </a:xfrm>
          <a:prstGeom prst="bentConnector3">
            <a:avLst>
              <a:gd name="adj1" fmla="val 100135"/>
            </a:avLst>
          </a:prstGeom>
          <a:solidFill>
            <a:srgbClr val="CCFF66"/>
          </a:solid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416665840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zh-CN" altLang="en-US" dirty="0"/>
              <a:t>工作流程</a:t>
            </a:r>
            <a:endParaRPr lang="en-US" altLang="zh-CN" dirty="0"/>
          </a:p>
          <a:p>
            <a:pPr lvl="1"/>
            <a:r>
              <a:rPr lang="zh-CN" altLang="en-US" dirty="0"/>
              <a:t>三种情况举例</a:t>
            </a:r>
          </a:p>
          <a:p>
            <a:pPr lvl="2"/>
            <a:r>
              <a:rPr lang="zh-CN" altLang="en-US" sz="1477" dirty="0">
                <a:solidFill>
                  <a:srgbClr val="7030A0"/>
                </a:solidFill>
              </a:rPr>
              <a:t>数据包的目标地址是本机</a:t>
            </a:r>
          </a:p>
          <a:p>
            <a:pPr lvl="2"/>
            <a:r>
              <a:rPr lang="zh-CN" altLang="en-US" sz="1477" dirty="0"/>
              <a:t>数据包的源地址是本机</a:t>
            </a:r>
          </a:p>
          <a:p>
            <a:pPr lvl="2"/>
            <a:r>
              <a:rPr lang="zh-CN" altLang="en-US" sz="1477" dirty="0">
                <a:solidFill>
                  <a:srgbClr val="7030A0"/>
                </a:solidFill>
              </a:rPr>
              <a:t>经过本地转发的数据包</a:t>
            </a:r>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7" name="Picture 2" descr="http://upload.wikimedia.org/wikipedia/commons/thumb/3/37/Netfilter-packet-flow.svg/1450px-Netfilter-packet-flow.svg.png">
            <a:extLst>
              <a:ext uri="{FF2B5EF4-FFF2-40B4-BE49-F238E27FC236}">
                <a16:creationId xmlns:a16="http://schemas.microsoft.com/office/drawing/2014/main" id="{86049F2F-67A6-4241-9B01-F666DA1C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92" y="3331654"/>
            <a:ext cx="8514030" cy="278907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连接符: 肘形 4">
            <a:extLst>
              <a:ext uri="{FF2B5EF4-FFF2-40B4-BE49-F238E27FC236}">
                <a16:creationId xmlns:a16="http://schemas.microsoft.com/office/drawing/2014/main" id="{22B5BEA7-0CD3-43AE-A117-57F5615A6368}"/>
              </a:ext>
            </a:extLst>
          </p:cNvPr>
          <p:cNvCxnSpPr>
            <a:cxnSpLocks/>
          </p:cNvCxnSpPr>
          <p:nvPr/>
        </p:nvCxnSpPr>
        <p:spPr bwMode="auto">
          <a:xfrm rot="16200000" flipH="1">
            <a:off x="5236689" y="3960752"/>
            <a:ext cx="664689" cy="664689"/>
          </a:xfrm>
          <a:prstGeom prst="bentConnector3">
            <a:avLst>
              <a:gd name="adj1" fmla="val 1058"/>
            </a:avLst>
          </a:prstGeom>
          <a:solidFill>
            <a:srgbClr val="CCFF66"/>
          </a:solidFill>
          <a:ln w="19050" cap="flat" cmpd="sng" algn="ctr">
            <a:solidFill>
              <a:srgbClr val="C00000"/>
            </a:solidFill>
            <a:prstDash val="solid"/>
            <a:round/>
            <a:headEnd type="none" w="med" len="med"/>
            <a:tailEnd type="triangle"/>
          </a:ln>
          <a:effectLst/>
        </p:spPr>
      </p:cxnSp>
      <p:cxnSp>
        <p:nvCxnSpPr>
          <p:cNvPr id="13" name="直接连接符 12">
            <a:extLst>
              <a:ext uri="{FF2B5EF4-FFF2-40B4-BE49-F238E27FC236}">
                <a16:creationId xmlns:a16="http://schemas.microsoft.com/office/drawing/2014/main" id="{1F5B252A-FB99-454A-997C-4826136C3602}"/>
              </a:ext>
            </a:extLst>
          </p:cNvPr>
          <p:cNvCxnSpPr/>
          <p:nvPr/>
        </p:nvCxnSpPr>
        <p:spPr bwMode="auto">
          <a:xfrm>
            <a:off x="6034316" y="4625441"/>
            <a:ext cx="1262910" cy="0"/>
          </a:xfrm>
          <a:prstGeom prst="line">
            <a:avLst/>
          </a:prstGeom>
          <a:solidFill>
            <a:srgbClr val="CCFF66"/>
          </a:solidFill>
          <a:ln w="19050" cap="flat" cmpd="sng" algn="ctr">
            <a:solidFill>
              <a:srgbClr val="C00000"/>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02E9563B-59E6-4901-9526-301AF12513C4}"/>
              </a:ext>
            </a:extLst>
          </p:cNvPr>
          <p:cNvCxnSpPr/>
          <p:nvPr/>
        </p:nvCxnSpPr>
        <p:spPr bwMode="auto">
          <a:xfrm>
            <a:off x="7297226" y="4625441"/>
            <a:ext cx="0" cy="465282"/>
          </a:xfrm>
          <a:prstGeom prst="line">
            <a:avLst/>
          </a:prstGeom>
          <a:solidFill>
            <a:srgbClr val="CCFF66"/>
          </a:solidFill>
          <a:ln w="19050" cap="flat" cmpd="sng" algn="ctr">
            <a:solidFill>
              <a:srgbClr val="C00000"/>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18E56D19-3EBC-4D9F-BDAD-9E6A298D1DCE}"/>
              </a:ext>
            </a:extLst>
          </p:cNvPr>
          <p:cNvCxnSpPr/>
          <p:nvPr/>
        </p:nvCxnSpPr>
        <p:spPr bwMode="auto">
          <a:xfrm flipH="1">
            <a:off x="5901379" y="5090723"/>
            <a:ext cx="1395847" cy="0"/>
          </a:xfrm>
          <a:prstGeom prst="line">
            <a:avLst/>
          </a:prstGeom>
          <a:solidFill>
            <a:srgbClr val="CCFF66"/>
          </a:solidFill>
          <a:ln w="19050" cap="flat" cmpd="sng" algn="ctr">
            <a:solidFill>
              <a:srgbClr val="C00000"/>
            </a:solidFill>
            <a:prstDash val="solid"/>
            <a:round/>
            <a:headEnd type="none" w="med" len="med"/>
            <a:tailEnd type="none" w="med" len="med"/>
          </a:ln>
          <a:effectLst/>
        </p:spPr>
      </p:cxnSp>
      <p:cxnSp>
        <p:nvCxnSpPr>
          <p:cNvPr id="19" name="直接连接符 18">
            <a:extLst>
              <a:ext uri="{FF2B5EF4-FFF2-40B4-BE49-F238E27FC236}">
                <a16:creationId xmlns:a16="http://schemas.microsoft.com/office/drawing/2014/main" id="{4446A4D3-AEA3-4A40-ACF1-CF59FA7EBC4C}"/>
              </a:ext>
            </a:extLst>
          </p:cNvPr>
          <p:cNvCxnSpPr/>
          <p:nvPr/>
        </p:nvCxnSpPr>
        <p:spPr bwMode="auto">
          <a:xfrm>
            <a:off x="5901378" y="5090723"/>
            <a:ext cx="0" cy="265876"/>
          </a:xfrm>
          <a:prstGeom prst="line">
            <a:avLst/>
          </a:prstGeom>
          <a:solidFill>
            <a:srgbClr val="CCFF66"/>
          </a:solidFill>
          <a:ln w="19050" cap="flat" cmpd="sng" algn="ctr">
            <a:solidFill>
              <a:srgbClr val="C00000"/>
            </a:solidFill>
            <a:prstDash val="solid"/>
            <a:round/>
            <a:headEnd type="none" w="med" len="med"/>
            <a:tailEnd type="none" w="med" len="med"/>
          </a:ln>
          <a:effectLst/>
        </p:spPr>
      </p:cxnSp>
      <p:cxnSp>
        <p:nvCxnSpPr>
          <p:cNvPr id="21" name="直接箭头连接符 20">
            <a:extLst>
              <a:ext uri="{FF2B5EF4-FFF2-40B4-BE49-F238E27FC236}">
                <a16:creationId xmlns:a16="http://schemas.microsoft.com/office/drawing/2014/main" id="{6DC8361C-05EB-48AA-A371-B4D666050202}"/>
              </a:ext>
            </a:extLst>
          </p:cNvPr>
          <p:cNvCxnSpPr/>
          <p:nvPr/>
        </p:nvCxnSpPr>
        <p:spPr bwMode="auto">
          <a:xfrm>
            <a:off x="5901378" y="5356599"/>
            <a:ext cx="1262910" cy="0"/>
          </a:xfrm>
          <a:prstGeom prst="straightConnector1">
            <a:avLst/>
          </a:prstGeom>
          <a:solidFill>
            <a:srgbClr val="CCFF66"/>
          </a:solid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6395875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zh-CN" altLang="en-US" dirty="0"/>
              <a:t>工作流程</a:t>
            </a:r>
            <a:endParaRPr lang="en-US" altLang="zh-CN" dirty="0"/>
          </a:p>
          <a:p>
            <a:pPr lvl="1"/>
            <a:r>
              <a:rPr lang="zh-CN" altLang="en-US" dirty="0"/>
              <a:t>三种情况举例</a:t>
            </a:r>
          </a:p>
          <a:p>
            <a:pPr lvl="2"/>
            <a:r>
              <a:rPr lang="zh-CN" altLang="en-US" sz="1477" dirty="0">
                <a:solidFill>
                  <a:srgbClr val="7030A0"/>
                </a:solidFill>
              </a:rPr>
              <a:t>数据包的目标地址是本机</a:t>
            </a:r>
          </a:p>
          <a:p>
            <a:pPr lvl="2"/>
            <a:r>
              <a:rPr lang="zh-CN" altLang="en-US" sz="1477" dirty="0">
                <a:solidFill>
                  <a:srgbClr val="7030A0"/>
                </a:solidFill>
              </a:rPr>
              <a:t>数据包的源地址是本机</a:t>
            </a:r>
          </a:p>
          <a:p>
            <a:pPr lvl="2"/>
            <a:r>
              <a:rPr lang="zh-CN" altLang="en-US" sz="1477" dirty="0"/>
              <a:t>经过本地转发的数据包</a:t>
            </a:r>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7" name="Picture 2" descr="http://upload.wikimedia.org/wikipedia/commons/thumb/3/37/Netfilter-packet-flow.svg/1450px-Netfilter-packet-flow.svg.png">
            <a:extLst>
              <a:ext uri="{FF2B5EF4-FFF2-40B4-BE49-F238E27FC236}">
                <a16:creationId xmlns:a16="http://schemas.microsoft.com/office/drawing/2014/main" id="{86049F2F-67A6-4241-9B01-F666DA1C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92" y="3331654"/>
            <a:ext cx="8514030" cy="278907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6809E377-99AF-4EAD-A027-57AA76B31A83}"/>
              </a:ext>
            </a:extLst>
          </p:cNvPr>
          <p:cNvCxnSpPr>
            <a:cxnSpLocks/>
          </p:cNvCxnSpPr>
          <p:nvPr/>
        </p:nvCxnSpPr>
        <p:spPr bwMode="auto">
          <a:xfrm>
            <a:off x="2843808" y="5356599"/>
            <a:ext cx="4320480" cy="0"/>
          </a:xfrm>
          <a:prstGeom prst="straightConnector1">
            <a:avLst/>
          </a:prstGeom>
          <a:solidFill>
            <a:srgbClr val="CCFF66"/>
          </a:solid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63963089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iptables</a:t>
            </a:r>
            <a:r>
              <a:rPr lang="zh-CN" altLang="en-US" dirty="0"/>
              <a:t>实例</a:t>
            </a:r>
            <a:endParaRPr lang="en-US" altLang="zh-CN" dirty="0"/>
          </a:p>
          <a:p>
            <a:pPr lvl="1"/>
            <a:r>
              <a:rPr lang="zh-CN" altLang="en-US" dirty="0"/>
              <a:t>我们使用一个</a:t>
            </a:r>
            <a:r>
              <a:rPr lang="en-US" altLang="zh-CN" dirty="0"/>
              <a:t>filter</a:t>
            </a:r>
            <a:r>
              <a:rPr lang="zh-CN" altLang="en-US" dirty="0"/>
              <a:t>表的实例来理解</a:t>
            </a:r>
            <a:r>
              <a:rPr lang="en-US" altLang="zh-CN" dirty="0"/>
              <a:t>iptables</a:t>
            </a:r>
            <a:r>
              <a:rPr lang="zh-CN" altLang="en-US" dirty="0"/>
              <a:t>是如何工作的</a:t>
            </a:r>
          </a:p>
          <a:p>
            <a:pPr lvl="2"/>
            <a:r>
              <a:rPr lang="zh-CN" altLang="en-US" dirty="0"/>
              <a:t>假设只构建了一个</a:t>
            </a:r>
            <a:r>
              <a:rPr lang="en-US" altLang="zh-CN" dirty="0"/>
              <a:t>filter</a:t>
            </a:r>
            <a:r>
              <a:rPr lang="zh-CN" altLang="en-US" dirty="0"/>
              <a:t>表</a:t>
            </a:r>
          </a:p>
          <a:p>
            <a:pPr lvl="2"/>
            <a:r>
              <a:rPr lang="zh-CN" altLang="en-US" dirty="0"/>
              <a:t>支持</a:t>
            </a:r>
            <a:r>
              <a:rPr lang="en-US" altLang="zh-CN" dirty="0"/>
              <a:t>LOG</a:t>
            </a:r>
            <a:r>
              <a:rPr lang="zh-CN" altLang="en-US" dirty="0"/>
              <a:t>操作</a:t>
            </a:r>
          </a:p>
          <a:p>
            <a:pPr lvl="2"/>
            <a:r>
              <a:rPr lang="zh-CN" altLang="en-US" dirty="0"/>
              <a:t>使用的规则仅用于日志管理</a:t>
            </a:r>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275511134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iptables</a:t>
            </a:r>
            <a:r>
              <a:rPr lang="zh-CN" altLang="en-US" dirty="0"/>
              <a:t>实例</a:t>
            </a:r>
            <a:endParaRPr lang="en-US" altLang="zh-CN" dirty="0"/>
          </a:p>
          <a:p>
            <a:pPr lvl="1"/>
            <a:r>
              <a:rPr lang="en-US" altLang="zh-CN" dirty="0"/>
              <a:t>filter</a:t>
            </a:r>
            <a:r>
              <a:rPr lang="zh-CN" altLang="en-US" dirty="0"/>
              <a:t>表的定义</a:t>
            </a:r>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5" name="图片 4">
            <a:extLst>
              <a:ext uri="{FF2B5EF4-FFF2-40B4-BE49-F238E27FC236}">
                <a16:creationId xmlns:a16="http://schemas.microsoft.com/office/drawing/2014/main" id="{77660444-A979-4958-8DC0-847AD2B9F3ED}"/>
              </a:ext>
            </a:extLst>
          </p:cNvPr>
          <p:cNvPicPr>
            <a:picLocks noChangeAspect="1"/>
          </p:cNvPicPr>
          <p:nvPr/>
        </p:nvPicPr>
        <p:blipFill>
          <a:blip r:embed="rId3"/>
          <a:stretch>
            <a:fillRect/>
          </a:stretch>
        </p:blipFill>
        <p:spPr>
          <a:xfrm>
            <a:off x="982678" y="2428100"/>
            <a:ext cx="7444519" cy="2920989"/>
          </a:xfrm>
          <a:prstGeom prst="rect">
            <a:avLst/>
          </a:prstGeom>
        </p:spPr>
      </p:pic>
    </p:spTree>
    <p:extLst>
      <p:ext uri="{BB962C8B-B14F-4D97-AF65-F5344CB8AC3E}">
        <p14:creationId xmlns:p14="http://schemas.microsoft.com/office/powerpoint/2010/main" val="35329514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906424" cy="4985169"/>
          </a:xfrm>
        </p:spPr>
        <p:txBody>
          <a:bodyPr/>
          <a:lstStyle/>
          <a:p>
            <a:r>
              <a:rPr lang="en-US" altLang="zh-CN" dirty="0"/>
              <a:t>iptables</a:t>
            </a:r>
            <a:r>
              <a:rPr lang="zh-CN" altLang="en-US" dirty="0"/>
              <a:t>实例</a:t>
            </a:r>
            <a:endParaRPr lang="en-US" altLang="zh-CN" dirty="0"/>
          </a:p>
          <a:p>
            <a:pPr lvl="1"/>
            <a:r>
              <a:rPr lang="en-US" altLang="zh-CN" dirty="0"/>
              <a:t>filter</a:t>
            </a:r>
            <a:r>
              <a:rPr lang="zh-CN" altLang="en-US" dirty="0"/>
              <a:t>表的初始化</a:t>
            </a:r>
            <a:endParaRPr lang="en-US" altLang="zh-CN" dirty="0"/>
          </a:p>
          <a:p>
            <a:pPr lvl="2"/>
            <a:r>
              <a:rPr lang="en-US" altLang="zh-CN" sz="1477" dirty="0" err="1"/>
              <a:t>iptable_filter_init</a:t>
            </a:r>
            <a:r>
              <a:rPr lang="en-US" altLang="zh-CN" sz="1477" dirty="0"/>
              <a:t>-&gt;</a:t>
            </a:r>
            <a:r>
              <a:rPr lang="en-US" altLang="zh-CN" sz="1477" dirty="0" err="1"/>
              <a:t>iptable_filter_net_ops</a:t>
            </a:r>
            <a:r>
              <a:rPr lang="en-US" altLang="zh-CN" sz="1477" dirty="0"/>
              <a:t>-&gt;</a:t>
            </a:r>
            <a:r>
              <a:rPr lang="en-US" altLang="zh-CN" sz="1477" dirty="0" err="1"/>
              <a:t>iptable_filter_net_init</a:t>
            </a:r>
            <a:r>
              <a:rPr lang="en-US" altLang="zh-CN" sz="1477" dirty="0"/>
              <a:t>-&gt;</a:t>
            </a:r>
            <a:r>
              <a:rPr lang="en-US" altLang="zh-CN" sz="1477" dirty="0" err="1"/>
              <a:t>iptable_filter_table_init</a:t>
            </a:r>
            <a:endParaRPr lang="zh-CN" altLang="en-US" sz="1477" dirty="0"/>
          </a:p>
          <a:p>
            <a:pPr lvl="1"/>
            <a:endParaRPr lang="en-US" altLang="zh-CN" dirty="0"/>
          </a:p>
          <a:p>
            <a:pPr lvl="1"/>
            <a:endParaRPr lang="en-US" altLang="zh-CN" dirty="0"/>
          </a:p>
          <a:p>
            <a:endParaRPr lang="en-US" altLang="zh-CN" dirty="0"/>
          </a:p>
          <a:p>
            <a:endParaRPr lang="en-US" altLang="zh-CN" dirty="0"/>
          </a:p>
          <a:p>
            <a:pPr lvl="2"/>
            <a:endParaRPr lang="en-US" altLang="zh-CN" dirty="0"/>
          </a:p>
          <a:p>
            <a:pPr lvl="2"/>
            <a:r>
              <a:rPr lang="zh-CN" altLang="en-US" dirty="0"/>
              <a:t>调用</a:t>
            </a:r>
            <a:r>
              <a:rPr lang="en-US" altLang="zh-CN" dirty="0" err="1"/>
              <a:t>ipt_register_table</a:t>
            </a:r>
            <a:r>
              <a:rPr lang="en-US" altLang="zh-CN" dirty="0"/>
              <a:t>()</a:t>
            </a:r>
            <a:r>
              <a:rPr lang="zh-CN" altLang="en-US" dirty="0"/>
              <a:t>函数</a:t>
            </a:r>
          </a:p>
          <a:p>
            <a:pPr lvl="2"/>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4" name="图片 3">
            <a:extLst>
              <a:ext uri="{FF2B5EF4-FFF2-40B4-BE49-F238E27FC236}">
                <a16:creationId xmlns:a16="http://schemas.microsoft.com/office/drawing/2014/main" id="{AB4C4536-A698-4561-B347-07259437C802}"/>
              </a:ext>
            </a:extLst>
          </p:cNvPr>
          <p:cNvPicPr>
            <a:picLocks noChangeAspect="1"/>
          </p:cNvPicPr>
          <p:nvPr/>
        </p:nvPicPr>
        <p:blipFill>
          <a:blip r:embed="rId3"/>
          <a:stretch>
            <a:fillRect/>
          </a:stretch>
        </p:blipFill>
        <p:spPr>
          <a:xfrm>
            <a:off x="1315023" y="2631373"/>
            <a:ext cx="4586356" cy="1748042"/>
          </a:xfrm>
          <a:prstGeom prst="rect">
            <a:avLst/>
          </a:prstGeom>
        </p:spPr>
      </p:pic>
      <p:pic>
        <p:nvPicPr>
          <p:cNvPr id="7" name="图片 6">
            <a:extLst>
              <a:ext uri="{FF2B5EF4-FFF2-40B4-BE49-F238E27FC236}">
                <a16:creationId xmlns:a16="http://schemas.microsoft.com/office/drawing/2014/main" id="{758B901A-3C5E-4396-8EA3-EDEAFB402EA7}"/>
              </a:ext>
            </a:extLst>
          </p:cNvPr>
          <p:cNvPicPr>
            <a:picLocks noChangeAspect="1"/>
          </p:cNvPicPr>
          <p:nvPr/>
        </p:nvPicPr>
        <p:blipFill>
          <a:blip r:embed="rId4"/>
          <a:stretch>
            <a:fillRect/>
          </a:stretch>
        </p:blipFill>
        <p:spPr>
          <a:xfrm>
            <a:off x="4704938" y="3901846"/>
            <a:ext cx="4273619" cy="2690357"/>
          </a:xfrm>
          <a:prstGeom prst="rect">
            <a:avLst/>
          </a:prstGeom>
        </p:spPr>
      </p:pic>
      <p:pic>
        <p:nvPicPr>
          <p:cNvPr id="6" name="图片 5">
            <a:extLst>
              <a:ext uri="{FF2B5EF4-FFF2-40B4-BE49-F238E27FC236}">
                <a16:creationId xmlns:a16="http://schemas.microsoft.com/office/drawing/2014/main" id="{A7893B68-EDE2-4449-96D7-D8AED3A78FB2}"/>
              </a:ext>
            </a:extLst>
          </p:cNvPr>
          <p:cNvPicPr>
            <a:picLocks noChangeAspect="1"/>
          </p:cNvPicPr>
          <p:nvPr/>
        </p:nvPicPr>
        <p:blipFill>
          <a:blip r:embed="rId5"/>
          <a:stretch>
            <a:fillRect/>
          </a:stretch>
        </p:blipFill>
        <p:spPr>
          <a:xfrm>
            <a:off x="5779469" y="2551723"/>
            <a:ext cx="3343054" cy="516177"/>
          </a:xfrm>
          <a:prstGeom prst="rect">
            <a:avLst/>
          </a:prstGeom>
        </p:spPr>
      </p:pic>
      <p:pic>
        <p:nvPicPr>
          <p:cNvPr id="9" name="图片 8">
            <a:extLst>
              <a:ext uri="{FF2B5EF4-FFF2-40B4-BE49-F238E27FC236}">
                <a16:creationId xmlns:a16="http://schemas.microsoft.com/office/drawing/2014/main" id="{77DC2A89-CA19-48BC-A9C4-0068041FE9BB}"/>
              </a:ext>
            </a:extLst>
          </p:cNvPr>
          <p:cNvPicPr>
            <a:picLocks noChangeAspect="1"/>
          </p:cNvPicPr>
          <p:nvPr/>
        </p:nvPicPr>
        <p:blipFill>
          <a:blip r:embed="rId6"/>
          <a:stretch>
            <a:fillRect/>
          </a:stretch>
        </p:blipFill>
        <p:spPr>
          <a:xfrm>
            <a:off x="5752756" y="3060956"/>
            <a:ext cx="3369767" cy="722597"/>
          </a:xfrm>
          <a:prstGeom prst="rect">
            <a:avLst/>
          </a:prstGeom>
        </p:spPr>
      </p:pic>
    </p:spTree>
    <p:extLst>
      <p:ext uri="{BB962C8B-B14F-4D97-AF65-F5344CB8AC3E}">
        <p14:creationId xmlns:p14="http://schemas.microsoft.com/office/powerpoint/2010/main" val="405414488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kumimoji="1" lang="en-US" altLang="zh-CN" dirty="0"/>
              <a:t>Linux</a:t>
            </a:r>
            <a:r>
              <a:rPr kumimoji="1" lang="zh-CN" altLang="en-US" dirty="0"/>
              <a:t>防火墙的重要性</a:t>
            </a:r>
            <a:endParaRPr lang="en-US" altLang="zh-CN" dirty="0"/>
          </a:p>
          <a:p>
            <a:pPr lvl="1"/>
            <a:r>
              <a:rPr kumimoji="1" lang="zh-CN" altLang="en-US" dirty="0"/>
              <a:t>开放的、国际化的</a:t>
            </a:r>
            <a:r>
              <a:rPr kumimoji="1" lang="en-US" altLang="zh-CN" dirty="0"/>
              <a:t>Internet</a:t>
            </a:r>
            <a:r>
              <a:rPr kumimoji="1" lang="zh-CN" altLang="en-US" dirty="0"/>
              <a:t>的发展给政府机构、企事业单位的工作带来了革命性的变革和开放，数据的网络传递提高了办事效率、市场反应能力和竞争力。</a:t>
            </a:r>
            <a:endParaRPr kumimoji="1" lang="en-US" altLang="zh-CN" dirty="0"/>
          </a:p>
          <a:p>
            <a:pPr lvl="1"/>
            <a:r>
              <a:rPr kumimoji="1" lang="zh-CN" altLang="en-US" dirty="0"/>
              <a:t>但是，重要数据的网络传递也带来了网络数据安全的挑战与危险。</a:t>
            </a:r>
            <a:endParaRPr kumimoji="1" lang="en-US" altLang="zh-CN" dirty="0"/>
          </a:p>
          <a:p>
            <a:pPr lvl="1"/>
            <a:r>
              <a:rPr lang="en-US" altLang="zh-CN" dirty="0"/>
              <a:t>2000</a:t>
            </a:r>
            <a:r>
              <a:rPr lang="zh-CN" altLang="en-US" dirty="0"/>
              <a:t>年</a:t>
            </a:r>
            <a:r>
              <a:rPr lang="en-US" altLang="zh-CN" dirty="0"/>
              <a:t>2</a:t>
            </a:r>
            <a:r>
              <a:rPr lang="zh-CN" altLang="en-US" dirty="0"/>
              <a:t>月上旬，</a:t>
            </a:r>
            <a:r>
              <a:rPr lang="en-US" altLang="zh-CN" dirty="0"/>
              <a:t>Yahoo</a:t>
            </a:r>
            <a:r>
              <a:rPr lang="zh-CN" altLang="en-US" dirty="0"/>
              <a:t>、</a:t>
            </a:r>
            <a:r>
              <a:rPr lang="en-US" altLang="zh-CN" dirty="0"/>
              <a:t>eBay</a:t>
            </a:r>
            <a:r>
              <a:rPr lang="zh-CN" altLang="en-US" dirty="0"/>
              <a:t>、</a:t>
            </a:r>
            <a:r>
              <a:rPr lang="en-US" altLang="zh-CN" dirty="0"/>
              <a:t>CNN.com</a:t>
            </a:r>
            <a:r>
              <a:rPr lang="zh-CN" altLang="en-US" dirty="0"/>
              <a:t>、</a:t>
            </a:r>
            <a:r>
              <a:rPr lang="en-US" altLang="zh-CN" dirty="0"/>
              <a:t>Amazon</a:t>
            </a:r>
            <a:r>
              <a:rPr lang="zh-CN" altLang="en-US" dirty="0"/>
              <a:t>等著名商业网站连续遭到黑客攻击，造成数十亿美元的损失。</a:t>
            </a:r>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Linux </a:t>
            </a:r>
            <a:r>
              <a:rPr lang="zh-CN" altLang="en-US" dirty="0"/>
              <a:t>防火墙</a:t>
            </a:r>
            <a:endParaRPr kumimoji="1" lang="zh-CN" altLang="en-US" dirty="0"/>
          </a:p>
        </p:txBody>
      </p:sp>
      <p:pic>
        <p:nvPicPr>
          <p:cNvPr id="2052" name="Picture 4" descr="Linux 防火墙技术- 知乎">
            <a:extLst>
              <a:ext uri="{FF2B5EF4-FFF2-40B4-BE49-F238E27FC236}">
                <a16:creationId xmlns:a16="http://schemas.microsoft.com/office/drawing/2014/main" id="{49E297E5-84F8-4414-9D1C-4558F72D7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966" y="4093689"/>
            <a:ext cx="4138691" cy="225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2179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iptables</a:t>
            </a:r>
            <a:r>
              <a:rPr lang="zh-CN" altLang="en-US" dirty="0"/>
              <a:t>实例</a:t>
            </a:r>
            <a:endParaRPr lang="en-US" altLang="zh-CN" dirty="0"/>
          </a:p>
          <a:p>
            <a:pPr lvl="1"/>
            <a:r>
              <a:rPr lang="zh-CN" altLang="en-US" dirty="0"/>
              <a:t>设置规则</a:t>
            </a:r>
            <a:endParaRPr lang="en-US" altLang="zh-CN" dirty="0"/>
          </a:p>
          <a:p>
            <a:pPr lvl="2"/>
            <a:r>
              <a:rPr lang="en-US" altLang="zh-CN" dirty="0"/>
              <a:t>filter</a:t>
            </a:r>
            <a:r>
              <a:rPr lang="zh-CN" altLang="en-US" dirty="0"/>
              <a:t>表中有三个钩子</a:t>
            </a:r>
          </a:p>
          <a:p>
            <a:pPr lvl="3"/>
            <a:r>
              <a:rPr lang="en-US" altLang="zh-CN" dirty="0"/>
              <a:t>NF_INET_LOCAL_IN</a:t>
            </a:r>
          </a:p>
          <a:p>
            <a:pPr lvl="3"/>
            <a:r>
              <a:rPr lang="en-US" altLang="zh-CN" dirty="0"/>
              <a:t>NF_INET_FORWARD</a:t>
            </a:r>
          </a:p>
          <a:p>
            <a:pPr lvl="3"/>
            <a:r>
              <a:rPr lang="en-US" altLang="zh-CN" dirty="0"/>
              <a:t>NF_INET_LOCAL_OUT</a:t>
            </a:r>
          </a:p>
          <a:p>
            <a:pPr lvl="3"/>
            <a:endParaRPr lang="en-US" altLang="zh-CN" dirty="0"/>
          </a:p>
          <a:p>
            <a:pPr lvl="2"/>
            <a:r>
              <a:rPr lang="zh-CN" altLang="en-US" dirty="0"/>
              <a:t>利用</a:t>
            </a:r>
            <a:r>
              <a:rPr lang="en-US" altLang="zh-CN" dirty="0"/>
              <a:t>iptables</a:t>
            </a:r>
            <a:r>
              <a:rPr lang="zh-CN" altLang="en-US" dirty="0"/>
              <a:t>命令向</a:t>
            </a:r>
            <a:r>
              <a:rPr lang="en-US" altLang="zh-CN" dirty="0"/>
              <a:t>filter</a:t>
            </a:r>
            <a:r>
              <a:rPr lang="zh-CN" altLang="en-US" dirty="0"/>
              <a:t>表添加一条规则，记为规则</a:t>
            </a:r>
            <a:r>
              <a:rPr lang="en-US" altLang="zh-CN" dirty="0"/>
              <a:t>A</a:t>
            </a:r>
          </a:p>
          <a:p>
            <a:pPr lvl="3"/>
            <a:r>
              <a:rPr lang="en-US" altLang="zh-CN" sz="1846" b="1" dirty="0">
                <a:solidFill>
                  <a:schemeClr val="bg2">
                    <a:lumMod val="75000"/>
                  </a:schemeClr>
                </a:solidFill>
              </a:rPr>
              <a:t>iptables -A INPUT -p </a:t>
            </a:r>
            <a:r>
              <a:rPr lang="en-US" altLang="zh-CN" sz="1846" b="1" dirty="0" err="1">
                <a:solidFill>
                  <a:schemeClr val="bg2">
                    <a:lumMod val="75000"/>
                  </a:schemeClr>
                </a:solidFill>
              </a:rPr>
              <a:t>udp</a:t>
            </a:r>
            <a:r>
              <a:rPr lang="en-US" altLang="zh-CN" sz="1846" b="1" dirty="0">
                <a:solidFill>
                  <a:schemeClr val="bg2">
                    <a:lumMod val="75000"/>
                  </a:schemeClr>
                </a:solidFill>
              </a:rPr>
              <a:t> --</a:t>
            </a:r>
            <a:r>
              <a:rPr lang="en-US" altLang="zh-CN" sz="1846" b="1" dirty="0" err="1">
                <a:solidFill>
                  <a:schemeClr val="bg2">
                    <a:lumMod val="75000"/>
                  </a:schemeClr>
                </a:solidFill>
              </a:rPr>
              <a:t>dport</a:t>
            </a:r>
            <a:r>
              <a:rPr lang="en-US" altLang="zh-CN" sz="1846" b="1" dirty="0">
                <a:solidFill>
                  <a:schemeClr val="bg2">
                    <a:lumMod val="75000"/>
                  </a:schemeClr>
                </a:solidFill>
              </a:rPr>
              <a:t>=5001 -j LOG --log-level 1</a:t>
            </a:r>
          </a:p>
          <a:p>
            <a:pPr lvl="3"/>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122529364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iptables</a:t>
            </a:r>
            <a:r>
              <a:rPr lang="zh-CN" altLang="en-US" dirty="0"/>
              <a:t>实例</a:t>
            </a:r>
            <a:endParaRPr lang="en-US" altLang="zh-CN" dirty="0"/>
          </a:p>
          <a:p>
            <a:pPr lvl="1"/>
            <a:r>
              <a:rPr lang="zh-CN" altLang="en-US" dirty="0"/>
              <a:t>一条</a:t>
            </a:r>
            <a:r>
              <a:rPr lang="en-US" altLang="zh-CN" dirty="0"/>
              <a:t>iptables</a:t>
            </a:r>
            <a:r>
              <a:rPr lang="zh-CN" altLang="en-US" dirty="0"/>
              <a:t>规则包含如下</a:t>
            </a:r>
            <a:r>
              <a:rPr lang="en-US" altLang="zh-CN" dirty="0"/>
              <a:t>4</a:t>
            </a:r>
            <a:r>
              <a:rPr lang="zh-CN" altLang="en-US" dirty="0"/>
              <a:t>个基本元素：表、命令、匹配、目标</a:t>
            </a:r>
            <a:endParaRPr lang="en-US" altLang="zh-CN" dirty="0"/>
          </a:p>
          <a:p>
            <a:pPr lvl="1"/>
            <a:r>
              <a:rPr lang="zh-CN" altLang="en-US" dirty="0"/>
              <a:t>设置规则：</a:t>
            </a:r>
            <a:r>
              <a:rPr lang="fr-FR" altLang="zh-CN" dirty="0"/>
              <a:t>iptables [-t table] </a:t>
            </a:r>
            <a:r>
              <a:rPr lang="fr-FR" altLang="zh-CN" dirty="0">
                <a:solidFill>
                  <a:srgbClr val="C00000"/>
                </a:solidFill>
              </a:rPr>
              <a:t>COMMAND</a:t>
            </a:r>
            <a:r>
              <a:rPr lang="fr-FR" altLang="zh-CN" dirty="0"/>
              <a:t> chain CRITERIA -j ACTION</a:t>
            </a:r>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graphicFrame>
        <p:nvGraphicFramePr>
          <p:cNvPr id="4" name="表格 3">
            <a:extLst>
              <a:ext uri="{FF2B5EF4-FFF2-40B4-BE49-F238E27FC236}">
                <a16:creationId xmlns:a16="http://schemas.microsoft.com/office/drawing/2014/main" id="{FA2E11A2-178D-4214-88C2-AA84AA62319D}"/>
              </a:ext>
            </a:extLst>
          </p:cNvPr>
          <p:cNvGraphicFramePr>
            <a:graphicFrameLocks noGrp="1"/>
          </p:cNvGraphicFramePr>
          <p:nvPr>
            <p:extLst>
              <p:ext uri="{D42A27DB-BD31-4B8C-83A1-F6EECF244321}">
                <p14:modId xmlns:p14="http://schemas.microsoft.com/office/powerpoint/2010/main" val="2236000709"/>
              </p:ext>
            </p:extLst>
          </p:nvPr>
        </p:nvGraphicFramePr>
        <p:xfrm>
          <a:off x="1514430" y="2641401"/>
          <a:ext cx="6636847" cy="3873304"/>
        </p:xfrm>
        <a:graphic>
          <a:graphicData uri="http://schemas.openxmlformats.org/drawingml/2006/table">
            <a:tbl>
              <a:tblPr firstRow="1" bandRow="1">
                <a:tableStyleId>{5C22544A-7EE6-4342-B048-85BDC9FD1C3A}</a:tableStyleId>
              </a:tblPr>
              <a:tblGrid>
                <a:gridCol w="2152724">
                  <a:extLst>
                    <a:ext uri="{9D8B030D-6E8A-4147-A177-3AD203B41FA5}">
                      <a16:colId xmlns:a16="http://schemas.microsoft.com/office/drawing/2014/main" val="479653085"/>
                    </a:ext>
                  </a:extLst>
                </a:gridCol>
                <a:gridCol w="741162">
                  <a:extLst>
                    <a:ext uri="{9D8B030D-6E8A-4147-A177-3AD203B41FA5}">
                      <a16:colId xmlns:a16="http://schemas.microsoft.com/office/drawing/2014/main" val="4285065188"/>
                    </a:ext>
                  </a:extLst>
                </a:gridCol>
                <a:gridCol w="3742961">
                  <a:extLst>
                    <a:ext uri="{9D8B030D-6E8A-4147-A177-3AD203B41FA5}">
                      <a16:colId xmlns:a16="http://schemas.microsoft.com/office/drawing/2014/main" val="3188029639"/>
                    </a:ext>
                  </a:extLst>
                </a:gridCol>
              </a:tblGrid>
              <a:tr h="342314">
                <a:tc>
                  <a:txBody>
                    <a:bodyPr/>
                    <a:lstStyle/>
                    <a:p>
                      <a:pPr algn="ctr"/>
                      <a:r>
                        <a:rPr lang="zh-CN" altLang="en-US" sz="1500" dirty="0"/>
                        <a:t>功能</a:t>
                      </a:r>
                    </a:p>
                  </a:txBody>
                  <a:tcPr marL="84406" marR="84406" marT="42203" marB="42203"/>
                </a:tc>
                <a:tc>
                  <a:txBody>
                    <a:bodyPr/>
                    <a:lstStyle/>
                    <a:p>
                      <a:pPr algn="ctr"/>
                      <a:r>
                        <a:rPr lang="zh-CN" altLang="en-US" sz="1500" dirty="0"/>
                        <a:t>命令</a:t>
                      </a:r>
                    </a:p>
                  </a:txBody>
                  <a:tcPr marL="84406" marR="84406" marT="42203" marB="42203"/>
                </a:tc>
                <a:tc>
                  <a:txBody>
                    <a:bodyPr/>
                    <a:lstStyle/>
                    <a:p>
                      <a:pPr algn="ctr"/>
                      <a:r>
                        <a:rPr lang="zh-CN" altLang="en-US" sz="1500" dirty="0"/>
                        <a:t>语法</a:t>
                      </a:r>
                    </a:p>
                  </a:txBody>
                  <a:tcPr marL="84406" marR="84406" marT="42203" marB="42203"/>
                </a:tc>
                <a:extLst>
                  <a:ext uri="{0D108BD9-81ED-4DB2-BD59-A6C34878D82A}">
                    <a16:rowId xmlns:a16="http://schemas.microsoft.com/office/drawing/2014/main" val="1510231478"/>
                  </a:ext>
                </a:extLst>
              </a:tr>
              <a:tr h="342314">
                <a:tc>
                  <a:txBody>
                    <a:bodyPr/>
                    <a:lstStyle/>
                    <a:p>
                      <a:r>
                        <a:rPr lang="zh-CN" altLang="en-US" sz="1500" dirty="0"/>
                        <a:t>添加规则</a:t>
                      </a:r>
                    </a:p>
                  </a:txBody>
                  <a:tcPr marL="84406" marR="84406" marT="42203" marB="42203"/>
                </a:tc>
                <a:tc>
                  <a:txBody>
                    <a:bodyPr/>
                    <a:lstStyle/>
                    <a:p>
                      <a:r>
                        <a:rPr lang="en-US" altLang="zh-CN" sz="1500" dirty="0"/>
                        <a:t>-A</a:t>
                      </a:r>
                      <a:endParaRPr lang="zh-CN" altLang="en-US" sz="1500" dirty="0"/>
                    </a:p>
                  </a:txBody>
                  <a:tcPr marL="84406" marR="84406" marT="42203" marB="42203"/>
                </a:tc>
                <a:tc>
                  <a:txBody>
                    <a:bodyPr/>
                    <a:lstStyle/>
                    <a:p>
                      <a:r>
                        <a:rPr lang="en-US" altLang="zh-CN" sz="1500" dirty="0"/>
                        <a:t>iptables</a:t>
                      </a:r>
                      <a:r>
                        <a:rPr lang="en-US" altLang="zh-CN" sz="1500" baseline="0" dirty="0"/>
                        <a:t> -A INPUT -p </a:t>
                      </a:r>
                      <a:r>
                        <a:rPr lang="en-US" altLang="zh-CN" sz="1500" baseline="0" dirty="0" err="1"/>
                        <a:t>tcp</a:t>
                      </a:r>
                      <a:r>
                        <a:rPr lang="en-US" altLang="zh-CN" sz="1500" baseline="0" dirty="0"/>
                        <a:t> -j ACCEPT</a:t>
                      </a:r>
                      <a:endParaRPr lang="zh-CN" altLang="en-US" sz="1500" dirty="0"/>
                    </a:p>
                  </a:txBody>
                  <a:tcPr marL="84406" marR="84406" marT="42203" marB="42203"/>
                </a:tc>
                <a:extLst>
                  <a:ext uri="{0D108BD9-81ED-4DB2-BD59-A6C34878D82A}">
                    <a16:rowId xmlns:a16="http://schemas.microsoft.com/office/drawing/2014/main" val="3955256095"/>
                  </a:ext>
                </a:extLst>
              </a:tr>
              <a:tr h="342314">
                <a:tc>
                  <a:txBody>
                    <a:bodyPr/>
                    <a:lstStyle/>
                    <a:p>
                      <a:r>
                        <a:rPr lang="zh-CN" altLang="en-US" sz="1500" dirty="0"/>
                        <a:t>删除规则</a:t>
                      </a:r>
                    </a:p>
                  </a:txBody>
                  <a:tcPr marL="84406" marR="84406" marT="42203" marB="42203"/>
                </a:tc>
                <a:tc>
                  <a:txBody>
                    <a:bodyPr/>
                    <a:lstStyle/>
                    <a:p>
                      <a:r>
                        <a:rPr lang="en-US" altLang="zh-CN" sz="1500" dirty="0"/>
                        <a:t>-D</a:t>
                      </a:r>
                      <a:endParaRPr lang="zh-CN" altLang="en-US" sz="1500" dirty="0"/>
                    </a:p>
                  </a:txBody>
                  <a:tcPr marL="84406" marR="84406" marT="42203" marB="42203"/>
                </a:tc>
                <a:tc>
                  <a:txBody>
                    <a:bodyPr/>
                    <a:lstStyle/>
                    <a:p>
                      <a:r>
                        <a:rPr lang="en-US" altLang="zh-CN" sz="1500" dirty="0"/>
                        <a:t>iptables -D INPUT -p </a:t>
                      </a:r>
                      <a:r>
                        <a:rPr lang="en-US" altLang="zh-CN" sz="1500" dirty="0" err="1"/>
                        <a:t>tcp</a:t>
                      </a:r>
                      <a:r>
                        <a:rPr lang="en-US" altLang="zh-CN" sz="1500" dirty="0"/>
                        <a:t> -j ACCEPT</a:t>
                      </a:r>
                      <a:endParaRPr lang="zh-CN" altLang="en-US" sz="1500" dirty="0"/>
                    </a:p>
                  </a:txBody>
                  <a:tcPr marL="84406" marR="84406" marT="42203" marB="42203"/>
                </a:tc>
                <a:extLst>
                  <a:ext uri="{0D108BD9-81ED-4DB2-BD59-A6C34878D82A}">
                    <a16:rowId xmlns:a16="http://schemas.microsoft.com/office/drawing/2014/main" val="3662698030"/>
                  </a:ext>
                </a:extLst>
              </a:tr>
              <a:tr h="342314">
                <a:tc>
                  <a:txBody>
                    <a:bodyPr/>
                    <a:lstStyle/>
                    <a:p>
                      <a:r>
                        <a:rPr lang="zh-CN" altLang="en-US" sz="1500" dirty="0"/>
                        <a:t>自定义链重命名</a:t>
                      </a:r>
                    </a:p>
                  </a:txBody>
                  <a:tcPr marL="84406" marR="84406" marT="42203" marB="42203"/>
                </a:tc>
                <a:tc>
                  <a:txBody>
                    <a:bodyPr/>
                    <a:lstStyle/>
                    <a:p>
                      <a:r>
                        <a:rPr lang="en-US" altLang="zh-CN" sz="1500" dirty="0"/>
                        <a:t>-E</a:t>
                      </a:r>
                      <a:endParaRPr lang="zh-CN" altLang="en-US" sz="1500" dirty="0"/>
                    </a:p>
                  </a:txBody>
                  <a:tcPr marL="84406" marR="84406" marT="42203" marB="42203"/>
                </a:tc>
                <a:tc>
                  <a:txBody>
                    <a:bodyPr/>
                    <a:lstStyle/>
                    <a:p>
                      <a:r>
                        <a:rPr lang="en-US" altLang="zh-CN" sz="1500" dirty="0"/>
                        <a:t>iptables -E </a:t>
                      </a:r>
                      <a:r>
                        <a:rPr lang="en-US" altLang="zh-CN" sz="1500" dirty="0" err="1"/>
                        <a:t>customlist</a:t>
                      </a:r>
                      <a:r>
                        <a:rPr lang="en-US" altLang="zh-CN" sz="1500" dirty="0"/>
                        <a:t> </a:t>
                      </a:r>
                      <a:r>
                        <a:rPr lang="en-US" altLang="zh-CN" sz="1500" dirty="0" err="1"/>
                        <a:t>userlist</a:t>
                      </a:r>
                      <a:endParaRPr lang="zh-CN" altLang="en-US" sz="1500" dirty="0"/>
                    </a:p>
                  </a:txBody>
                  <a:tcPr marL="84406" marR="84406" marT="42203" marB="42203"/>
                </a:tc>
                <a:extLst>
                  <a:ext uri="{0D108BD9-81ED-4DB2-BD59-A6C34878D82A}">
                    <a16:rowId xmlns:a16="http://schemas.microsoft.com/office/drawing/2014/main" val="3661812222"/>
                  </a:ext>
                </a:extLst>
              </a:tr>
              <a:tr h="309489">
                <a:tc>
                  <a:txBody>
                    <a:bodyPr/>
                    <a:lstStyle/>
                    <a:p>
                      <a:r>
                        <a:rPr lang="zh-CN" altLang="en-US" sz="1500" dirty="0"/>
                        <a:t>清空规则</a:t>
                      </a:r>
                    </a:p>
                  </a:txBody>
                  <a:tcPr marL="84406" marR="84406" marT="42203" marB="42203"/>
                </a:tc>
                <a:tc>
                  <a:txBody>
                    <a:bodyPr/>
                    <a:lstStyle/>
                    <a:p>
                      <a:r>
                        <a:rPr lang="en-US" altLang="zh-CN" sz="1500" dirty="0"/>
                        <a:t>-F</a:t>
                      </a:r>
                      <a:endParaRPr lang="zh-CN" altLang="en-US" sz="1500" dirty="0"/>
                    </a:p>
                  </a:txBody>
                  <a:tcPr marL="84406" marR="84406" marT="42203" marB="42203"/>
                </a:tc>
                <a:tc>
                  <a:txBody>
                    <a:bodyPr/>
                    <a:lstStyle/>
                    <a:p>
                      <a:r>
                        <a:rPr lang="en-US" altLang="zh-CN" sz="1500" dirty="0"/>
                        <a:t>iptables</a:t>
                      </a:r>
                      <a:r>
                        <a:rPr lang="en-US" altLang="zh-CN" sz="1500" baseline="0" dirty="0"/>
                        <a:t> -F INPUT</a:t>
                      </a:r>
                    </a:p>
                  </a:txBody>
                  <a:tcPr marL="84406" marR="84406" marT="42203" marB="42203"/>
                </a:tc>
                <a:extLst>
                  <a:ext uri="{0D108BD9-81ED-4DB2-BD59-A6C34878D82A}">
                    <a16:rowId xmlns:a16="http://schemas.microsoft.com/office/drawing/2014/main" val="3503944761"/>
                  </a:ext>
                </a:extLst>
              </a:tr>
              <a:tr h="309489">
                <a:tc>
                  <a:txBody>
                    <a:bodyPr/>
                    <a:lstStyle/>
                    <a:p>
                      <a:r>
                        <a:rPr lang="zh-CN" altLang="en-US" sz="1500" dirty="0"/>
                        <a:t>插入规则</a:t>
                      </a:r>
                    </a:p>
                  </a:txBody>
                  <a:tcPr marL="84406" marR="84406" marT="42203" marB="42203"/>
                </a:tc>
                <a:tc>
                  <a:txBody>
                    <a:bodyPr/>
                    <a:lstStyle/>
                    <a:p>
                      <a:r>
                        <a:rPr lang="en-US" altLang="zh-CN" sz="1500" dirty="0"/>
                        <a:t>-I</a:t>
                      </a:r>
                      <a:endParaRPr lang="zh-CN" altLang="en-US" sz="1500" dirty="0"/>
                    </a:p>
                  </a:txBody>
                  <a:tcPr marL="84406" marR="84406" marT="42203" marB="42203"/>
                </a:tc>
                <a:tc>
                  <a:txBody>
                    <a:bodyPr/>
                    <a:lstStyle/>
                    <a:p>
                      <a:r>
                        <a:rPr lang="en-US" altLang="zh-CN" sz="1500" baseline="0" dirty="0"/>
                        <a:t>iptables -I INPUT 1 -p </a:t>
                      </a:r>
                      <a:r>
                        <a:rPr lang="en-US" altLang="zh-CN" sz="1500" baseline="0" dirty="0" err="1"/>
                        <a:t>tcp</a:t>
                      </a:r>
                      <a:r>
                        <a:rPr lang="en-US" altLang="zh-CN" sz="1500" baseline="0" dirty="0"/>
                        <a:t> -j ACCEPT</a:t>
                      </a:r>
                    </a:p>
                  </a:txBody>
                  <a:tcPr marL="84406" marR="84406" marT="42203" marB="42203"/>
                </a:tc>
                <a:extLst>
                  <a:ext uri="{0D108BD9-81ED-4DB2-BD59-A6C34878D82A}">
                    <a16:rowId xmlns:a16="http://schemas.microsoft.com/office/drawing/2014/main" val="3262655756"/>
                  </a:ext>
                </a:extLst>
              </a:tr>
              <a:tr h="309489">
                <a:tc>
                  <a:txBody>
                    <a:bodyPr/>
                    <a:lstStyle/>
                    <a:p>
                      <a:r>
                        <a:rPr lang="zh-CN" altLang="en-US" sz="1500" dirty="0"/>
                        <a:t>显示规则</a:t>
                      </a:r>
                    </a:p>
                  </a:txBody>
                  <a:tcPr marL="84406" marR="84406" marT="42203" marB="42203"/>
                </a:tc>
                <a:tc>
                  <a:txBody>
                    <a:bodyPr/>
                    <a:lstStyle/>
                    <a:p>
                      <a:r>
                        <a:rPr lang="en-US" altLang="zh-CN" sz="1500" dirty="0"/>
                        <a:t>-L</a:t>
                      </a:r>
                      <a:endParaRPr lang="zh-CN" altLang="en-US" sz="1500" dirty="0"/>
                    </a:p>
                  </a:txBody>
                  <a:tcPr marL="84406" marR="84406" marT="42203" marB="42203"/>
                </a:tc>
                <a:tc>
                  <a:txBody>
                    <a:bodyPr/>
                    <a:lstStyle/>
                    <a:p>
                      <a:r>
                        <a:rPr lang="en-US" altLang="zh-CN" sz="1500" baseline="0" dirty="0"/>
                        <a:t>iptables -L INPUT</a:t>
                      </a:r>
                    </a:p>
                  </a:txBody>
                  <a:tcPr marL="84406" marR="84406" marT="42203" marB="42203"/>
                </a:tc>
                <a:extLst>
                  <a:ext uri="{0D108BD9-81ED-4DB2-BD59-A6C34878D82A}">
                    <a16:rowId xmlns:a16="http://schemas.microsoft.com/office/drawing/2014/main" val="2972773054"/>
                  </a:ext>
                </a:extLst>
              </a:tr>
              <a:tr h="309489">
                <a:tc>
                  <a:txBody>
                    <a:bodyPr/>
                    <a:lstStyle/>
                    <a:p>
                      <a:r>
                        <a:rPr lang="zh-CN" altLang="en-US" sz="1500" dirty="0"/>
                        <a:t>用户自定义链</a:t>
                      </a:r>
                    </a:p>
                  </a:txBody>
                  <a:tcPr marL="84406" marR="84406" marT="42203" marB="42203"/>
                </a:tc>
                <a:tc>
                  <a:txBody>
                    <a:bodyPr/>
                    <a:lstStyle/>
                    <a:p>
                      <a:r>
                        <a:rPr lang="en-US" altLang="zh-CN" sz="1500" dirty="0"/>
                        <a:t>-N</a:t>
                      </a:r>
                      <a:endParaRPr lang="zh-CN" altLang="en-US" sz="1500" dirty="0"/>
                    </a:p>
                  </a:txBody>
                  <a:tcPr marL="84406" marR="84406" marT="42203" marB="42203"/>
                </a:tc>
                <a:tc>
                  <a:txBody>
                    <a:bodyPr/>
                    <a:lstStyle/>
                    <a:p>
                      <a:r>
                        <a:rPr lang="en-US" altLang="zh-CN" sz="1500" baseline="0" dirty="0"/>
                        <a:t>iptables -N </a:t>
                      </a:r>
                      <a:r>
                        <a:rPr lang="en-US" altLang="zh-CN" sz="1500" baseline="0" dirty="0" err="1"/>
                        <a:t>customlist</a:t>
                      </a:r>
                      <a:endParaRPr lang="en-US" altLang="zh-CN" sz="1500" baseline="0" dirty="0"/>
                    </a:p>
                  </a:txBody>
                  <a:tcPr marL="84406" marR="84406" marT="42203" marB="42203"/>
                </a:tc>
                <a:extLst>
                  <a:ext uri="{0D108BD9-81ED-4DB2-BD59-A6C34878D82A}">
                    <a16:rowId xmlns:a16="http://schemas.microsoft.com/office/drawing/2014/main" val="3015979636"/>
                  </a:ext>
                </a:extLst>
              </a:tr>
              <a:tr h="309489">
                <a:tc>
                  <a:txBody>
                    <a:bodyPr/>
                    <a:lstStyle/>
                    <a:p>
                      <a:r>
                        <a:rPr lang="zh-CN" altLang="en-US" sz="1500" dirty="0"/>
                        <a:t>默认策略</a:t>
                      </a:r>
                    </a:p>
                  </a:txBody>
                  <a:tcPr marL="84406" marR="84406" marT="42203" marB="42203"/>
                </a:tc>
                <a:tc>
                  <a:txBody>
                    <a:bodyPr/>
                    <a:lstStyle/>
                    <a:p>
                      <a:r>
                        <a:rPr lang="en-US" altLang="zh-CN" sz="1500" dirty="0"/>
                        <a:t>-P</a:t>
                      </a:r>
                      <a:endParaRPr lang="zh-CN" altLang="en-US" sz="1500" dirty="0"/>
                    </a:p>
                  </a:txBody>
                  <a:tcPr marL="84406" marR="84406" marT="42203" marB="42203"/>
                </a:tc>
                <a:tc>
                  <a:txBody>
                    <a:bodyPr/>
                    <a:lstStyle/>
                    <a:p>
                      <a:r>
                        <a:rPr lang="en-US" altLang="zh-CN" sz="1500" baseline="0" dirty="0"/>
                        <a:t>iptables -P INPUT DROP</a:t>
                      </a:r>
                    </a:p>
                  </a:txBody>
                  <a:tcPr marL="84406" marR="84406" marT="42203" marB="42203"/>
                </a:tc>
                <a:extLst>
                  <a:ext uri="{0D108BD9-81ED-4DB2-BD59-A6C34878D82A}">
                    <a16:rowId xmlns:a16="http://schemas.microsoft.com/office/drawing/2014/main" val="1749523339"/>
                  </a:ext>
                </a:extLst>
              </a:tr>
              <a:tr h="309489">
                <a:tc>
                  <a:txBody>
                    <a:bodyPr/>
                    <a:lstStyle/>
                    <a:p>
                      <a:r>
                        <a:rPr lang="zh-CN" altLang="en-US" sz="1500" dirty="0"/>
                        <a:t>替换规则</a:t>
                      </a:r>
                    </a:p>
                  </a:txBody>
                  <a:tcPr marL="84406" marR="84406" marT="42203" marB="42203"/>
                </a:tc>
                <a:tc>
                  <a:txBody>
                    <a:bodyPr/>
                    <a:lstStyle/>
                    <a:p>
                      <a:r>
                        <a:rPr lang="en-US" altLang="zh-CN" sz="1500" dirty="0"/>
                        <a:t>-R</a:t>
                      </a:r>
                    </a:p>
                  </a:txBody>
                  <a:tcPr marL="84406" marR="84406" marT="42203" marB="42203"/>
                </a:tc>
                <a:tc>
                  <a:txBody>
                    <a:bodyPr/>
                    <a:lstStyle/>
                    <a:p>
                      <a:r>
                        <a:rPr lang="en-US" altLang="zh-CN" sz="1500" baseline="0" dirty="0"/>
                        <a:t>iptables -R INPUT 1 -p </a:t>
                      </a:r>
                      <a:r>
                        <a:rPr lang="en-US" altLang="zh-CN" sz="1500" baseline="0" dirty="0" err="1"/>
                        <a:t>udp</a:t>
                      </a:r>
                      <a:r>
                        <a:rPr lang="en-US" altLang="zh-CN" sz="1500" baseline="0" dirty="0"/>
                        <a:t> -j ACCETP</a:t>
                      </a:r>
                    </a:p>
                  </a:txBody>
                  <a:tcPr marL="84406" marR="84406" marT="42203" marB="42203"/>
                </a:tc>
                <a:extLst>
                  <a:ext uri="{0D108BD9-81ED-4DB2-BD59-A6C34878D82A}">
                    <a16:rowId xmlns:a16="http://schemas.microsoft.com/office/drawing/2014/main" val="692169761"/>
                  </a:ext>
                </a:extLst>
              </a:tr>
              <a:tr h="309489">
                <a:tc>
                  <a:txBody>
                    <a:bodyPr/>
                    <a:lstStyle/>
                    <a:p>
                      <a:r>
                        <a:rPr lang="zh-CN" altLang="en-US" sz="1500" dirty="0"/>
                        <a:t>删除用户自定义链</a:t>
                      </a:r>
                    </a:p>
                  </a:txBody>
                  <a:tcPr marL="84406" marR="84406" marT="42203" marB="42203"/>
                </a:tc>
                <a:tc>
                  <a:txBody>
                    <a:bodyPr/>
                    <a:lstStyle/>
                    <a:p>
                      <a:r>
                        <a:rPr lang="en-US" altLang="zh-CN" sz="1500" dirty="0"/>
                        <a:t>-X</a:t>
                      </a:r>
                      <a:endParaRPr lang="zh-CN" altLang="en-US" sz="1500" dirty="0"/>
                    </a:p>
                  </a:txBody>
                  <a:tcPr marL="84406" marR="84406" marT="42203" marB="42203"/>
                </a:tc>
                <a:tc>
                  <a:txBody>
                    <a:bodyPr/>
                    <a:lstStyle/>
                    <a:p>
                      <a:r>
                        <a:rPr lang="en-US" altLang="zh-CN" sz="1500" baseline="0" dirty="0"/>
                        <a:t>iptables -X </a:t>
                      </a:r>
                      <a:r>
                        <a:rPr lang="en-US" altLang="zh-CN" sz="1500" baseline="0" dirty="0" err="1"/>
                        <a:t>customlist</a:t>
                      </a:r>
                      <a:endParaRPr lang="en-US" altLang="zh-CN" sz="1500" baseline="0" dirty="0"/>
                    </a:p>
                  </a:txBody>
                  <a:tcPr marL="84406" marR="84406" marT="42203" marB="42203"/>
                </a:tc>
                <a:extLst>
                  <a:ext uri="{0D108BD9-81ED-4DB2-BD59-A6C34878D82A}">
                    <a16:rowId xmlns:a16="http://schemas.microsoft.com/office/drawing/2014/main" val="273699001"/>
                  </a:ext>
                </a:extLst>
              </a:tr>
              <a:tr h="309489">
                <a:tc>
                  <a:txBody>
                    <a:bodyPr/>
                    <a:lstStyle/>
                    <a:p>
                      <a:r>
                        <a:rPr lang="zh-CN" altLang="en-US" sz="1500" dirty="0"/>
                        <a:t>计数器归零</a:t>
                      </a:r>
                    </a:p>
                  </a:txBody>
                  <a:tcPr marL="84406" marR="84406" marT="42203" marB="42203"/>
                </a:tc>
                <a:tc>
                  <a:txBody>
                    <a:bodyPr/>
                    <a:lstStyle/>
                    <a:p>
                      <a:r>
                        <a:rPr lang="en-US" altLang="zh-CN" sz="1500" dirty="0"/>
                        <a:t>-Z</a:t>
                      </a:r>
                      <a:endParaRPr lang="zh-CN" altLang="en-US" sz="1500" dirty="0"/>
                    </a:p>
                  </a:txBody>
                  <a:tcPr marL="84406" marR="84406" marT="42203" marB="42203"/>
                </a:tc>
                <a:tc>
                  <a:txBody>
                    <a:bodyPr/>
                    <a:lstStyle/>
                    <a:p>
                      <a:r>
                        <a:rPr lang="en-US" altLang="zh-CN" sz="1500" baseline="0" dirty="0"/>
                        <a:t>iptables -Z</a:t>
                      </a:r>
                    </a:p>
                  </a:txBody>
                  <a:tcPr marL="84406" marR="84406" marT="42203" marB="42203"/>
                </a:tc>
                <a:extLst>
                  <a:ext uri="{0D108BD9-81ED-4DB2-BD59-A6C34878D82A}">
                    <a16:rowId xmlns:a16="http://schemas.microsoft.com/office/drawing/2014/main" val="1623070262"/>
                  </a:ext>
                </a:extLst>
              </a:tr>
            </a:tbl>
          </a:graphicData>
        </a:graphic>
      </p:graphicFrame>
    </p:spTree>
    <p:extLst>
      <p:ext uri="{BB962C8B-B14F-4D97-AF65-F5344CB8AC3E}">
        <p14:creationId xmlns:p14="http://schemas.microsoft.com/office/powerpoint/2010/main" val="134513281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iptables</a:t>
            </a:r>
            <a:r>
              <a:rPr lang="zh-CN" altLang="en-US" dirty="0"/>
              <a:t>实例</a:t>
            </a:r>
            <a:endParaRPr lang="en-US" altLang="zh-CN" dirty="0"/>
          </a:p>
          <a:p>
            <a:pPr lvl="1"/>
            <a:r>
              <a:rPr lang="zh-CN" altLang="en-US" dirty="0"/>
              <a:t>设置规则：</a:t>
            </a:r>
            <a:r>
              <a:rPr lang="fr-FR" altLang="zh-CN" dirty="0"/>
              <a:t>iptables [-t table] COMMAND chain </a:t>
            </a:r>
            <a:r>
              <a:rPr lang="fr-FR" altLang="zh-CN" dirty="0">
                <a:solidFill>
                  <a:srgbClr val="C00000"/>
                </a:solidFill>
              </a:rPr>
              <a:t>CRITERIA</a:t>
            </a:r>
            <a:r>
              <a:rPr lang="fr-FR" altLang="zh-CN" dirty="0"/>
              <a:t> -j ACTION</a:t>
            </a:r>
            <a:endParaRPr lang="en-US" altLang="zh-CN" dirty="0"/>
          </a:p>
          <a:p>
            <a:pPr lvl="1"/>
            <a:r>
              <a:rPr lang="en-US" altLang="zh-CN" dirty="0"/>
              <a:t>1. </a:t>
            </a:r>
            <a:r>
              <a:rPr lang="zh-CN" altLang="en-US" dirty="0"/>
              <a:t>通用匹配：源地址目标地址的匹配</a:t>
            </a:r>
            <a:endParaRPr lang="en-US" altLang="zh-CN" dirty="0"/>
          </a:p>
          <a:p>
            <a:pPr lvl="2"/>
            <a:r>
              <a:rPr lang="en-US" altLang="zh-CN" sz="1477" dirty="0"/>
              <a:t>-s</a:t>
            </a:r>
            <a:r>
              <a:rPr lang="zh-CN" altLang="en-US" sz="1477" dirty="0"/>
              <a:t>：指定作为源地址匹配，这里不能指定主机名称，必须是</a:t>
            </a:r>
            <a:r>
              <a:rPr lang="en-US" altLang="zh-CN" sz="1477" dirty="0"/>
              <a:t>IP</a:t>
            </a:r>
            <a:r>
              <a:rPr lang="zh-CN" altLang="en-US" sz="1477" dirty="0"/>
              <a:t>，地址可以取反，加一个“</a:t>
            </a:r>
            <a:r>
              <a:rPr lang="en-US" altLang="zh-CN" sz="1477" dirty="0"/>
              <a:t>!”</a:t>
            </a:r>
            <a:r>
              <a:rPr lang="zh-CN" altLang="en-US" sz="1477" dirty="0"/>
              <a:t>表示除了哪个</a:t>
            </a:r>
            <a:r>
              <a:rPr lang="en-US" altLang="zh-CN" sz="1477" dirty="0"/>
              <a:t>IP</a:t>
            </a:r>
            <a:r>
              <a:rPr lang="zh-CN" altLang="en-US" sz="1477" dirty="0"/>
              <a:t>之外</a:t>
            </a:r>
          </a:p>
          <a:p>
            <a:pPr lvl="2"/>
            <a:r>
              <a:rPr lang="en-US" altLang="zh-CN" sz="1477" dirty="0"/>
              <a:t>-d</a:t>
            </a:r>
            <a:r>
              <a:rPr lang="zh-CN" altLang="en-US" sz="1477" dirty="0"/>
              <a:t>：表示匹配目标地址</a:t>
            </a:r>
          </a:p>
          <a:p>
            <a:pPr lvl="2"/>
            <a:r>
              <a:rPr lang="en-US" altLang="zh-CN" sz="1477" dirty="0"/>
              <a:t>-p</a:t>
            </a:r>
            <a:r>
              <a:rPr lang="zh-CN" altLang="en-US" sz="1477" dirty="0"/>
              <a:t>：用于匹配协议的（这里的协议通常有</a:t>
            </a:r>
            <a:r>
              <a:rPr lang="en-US" altLang="zh-CN" sz="1477" dirty="0"/>
              <a:t>3</a:t>
            </a:r>
            <a:r>
              <a:rPr lang="zh-CN" altLang="en-US" sz="1477" dirty="0"/>
              <a:t>种，</a:t>
            </a:r>
            <a:r>
              <a:rPr lang="en-US" altLang="zh-CN" sz="1477" dirty="0"/>
              <a:t>TCP/UDP/ICMP</a:t>
            </a:r>
            <a:r>
              <a:rPr lang="zh-CN" altLang="en-US" sz="1477" dirty="0"/>
              <a:t>）</a:t>
            </a:r>
          </a:p>
          <a:p>
            <a:pPr lvl="2"/>
            <a:r>
              <a:rPr lang="en-US" altLang="zh-CN" sz="1477" dirty="0"/>
              <a:t>-</a:t>
            </a:r>
            <a:r>
              <a:rPr lang="en-US" altLang="zh-CN" sz="1477" dirty="0" err="1"/>
              <a:t>i</a:t>
            </a:r>
            <a:r>
              <a:rPr lang="en-US" altLang="zh-CN" sz="1477" dirty="0"/>
              <a:t> eth0</a:t>
            </a:r>
            <a:r>
              <a:rPr lang="zh-CN" altLang="en-US" sz="1477" dirty="0"/>
              <a:t>：从这块网卡流入的数据   （流入一般用在</a:t>
            </a:r>
            <a:r>
              <a:rPr lang="en-US" altLang="zh-CN" sz="1477" dirty="0"/>
              <a:t>INPUT</a:t>
            </a:r>
            <a:r>
              <a:rPr lang="zh-CN" altLang="en-US" sz="1477" dirty="0"/>
              <a:t>和</a:t>
            </a:r>
            <a:r>
              <a:rPr lang="en-US" altLang="zh-CN" sz="1477" dirty="0"/>
              <a:t>PREROUTING</a:t>
            </a:r>
            <a:r>
              <a:rPr lang="zh-CN" altLang="en-US" sz="1477" dirty="0"/>
              <a:t>上）</a:t>
            </a:r>
          </a:p>
          <a:p>
            <a:pPr lvl="2"/>
            <a:r>
              <a:rPr lang="en-US" altLang="zh-CN" sz="1477" dirty="0"/>
              <a:t>-o eth0</a:t>
            </a:r>
            <a:r>
              <a:rPr lang="zh-CN" altLang="en-US" sz="1477" dirty="0"/>
              <a:t>：从这块网卡流出的数据  （流出一般在</a:t>
            </a:r>
            <a:r>
              <a:rPr lang="en-US" altLang="zh-CN" sz="1477" dirty="0"/>
              <a:t>OUTPUT</a:t>
            </a:r>
            <a:r>
              <a:rPr lang="zh-CN" altLang="en-US" sz="1477" dirty="0"/>
              <a:t>和</a:t>
            </a:r>
            <a:r>
              <a:rPr lang="en-US" altLang="zh-CN" sz="1477" dirty="0"/>
              <a:t>POSTROUTING</a:t>
            </a:r>
            <a:r>
              <a:rPr lang="zh-CN" altLang="en-US" sz="1477" dirty="0"/>
              <a:t>上）</a:t>
            </a:r>
            <a:endParaRPr lang="en-US" altLang="zh-CN" sz="1477" dirty="0"/>
          </a:p>
          <a:p>
            <a:pPr lvl="1"/>
            <a:r>
              <a:rPr lang="en-US" altLang="zh-CN" dirty="0"/>
              <a:t>2. </a:t>
            </a:r>
            <a:r>
              <a:rPr lang="zh-CN" altLang="en-US" dirty="0"/>
              <a:t>扩展匹配（隐含扩展：对协议的扩展 和显式扩展（</a:t>
            </a:r>
            <a:r>
              <a:rPr lang="en-US" altLang="zh-CN" dirty="0"/>
              <a:t>-m</a:t>
            </a:r>
            <a:r>
              <a:rPr lang="zh-CN" altLang="en-US" dirty="0"/>
              <a:t>））</a:t>
            </a:r>
            <a:endParaRPr lang="en-US" altLang="zh-CN" dirty="0"/>
          </a:p>
          <a:p>
            <a:pPr lvl="2"/>
            <a:r>
              <a:rPr lang="en-US" altLang="zh-CN" sz="1477" dirty="0"/>
              <a:t>-p </a:t>
            </a:r>
            <a:r>
              <a:rPr lang="en-US" altLang="zh-CN" sz="1477" dirty="0" err="1"/>
              <a:t>tcp</a:t>
            </a:r>
            <a:r>
              <a:rPr lang="en-US" altLang="zh-CN" sz="1477" dirty="0"/>
              <a:t> :TCP</a:t>
            </a:r>
            <a:r>
              <a:rPr lang="zh-CN" altLang="en-US" sz="1477" dirty="0"/>
              <a:t>协议的扩展</a:t>
            </a:r>
          </a:p>
          <a:p>
            <a:pPr lvl="3"/>
            <a:r>
              <a:rPr lang="en-US" altLang="zh-CN" sz="1292" dirty="0">
                <a:solidFill>
                  <a:srgbClr val="7030A0"/>
                </a:solidFill>
              </a:rPr>
              <a:t>--</a:t>
            </a:r>
            <a:r>
              <a:rPr lang="en-US" altLang="zh-CN" sz="1292" dirty="0" err="1">
                <a:solidFill>
                  <a:srgbClr val="7030A0"/>
                </a:solidFill>
              </a:rPr>
              <a:t>dport</a:t>
            </a:r>
            <a:r>
              <a:rPr lang="en-US" altLang="zh-CN" sz="1292" dirty="0">
                <a:solidFill>
                  <a:srgbClr val="7030A0"/>
                </a:solidFill>
              </a:rPr>
              <a:t> XX-XX</a:t>
            </a:r>
            <a:r>
              <a:rPr lang="zh-CN" altLang="en-US" sz="1292" dirty="0">
                <a:solidFill>
                  <a:srgbClr val="7030A0"/>
                </a:solidFill>
              </a:rPr>
              <a:t>：指定目标端口</a:t>
            </a:r>
            <a:r>
              <a:rPr lang="en-US" altLang="zh-CN" sz="1292" dirty="0">
                <a:solidFill>
                  <a:srgbClr val="7030A0"/>
                </a:solidFill>
              </a:rPr>
              <a:t>,</a:t>
            </a:r>
            <a:r>
              <a:rPr lang="zh-CN" altLang="en-US" sz="1292" dirty="0">
                <a:solidFill>
                  <a:srgbClr val="7030A0"/>
                </a:solidFill>
              </a:rPr>
              <a:t>不能指定多个非连续端口</a:t>
            </a:r>
            <a:r>
              <a:rPr lang="en-US" altLang="zh-CN" sz="1292" dirty="0">
                <a:solidFill>
                  <a:srgbClr val="7030A0"/>
                </a:solidFill>
              </a:rPr>
              <a:t>,</a:t>
            </a:r>
            <a:r>
              <a:rPr lang="zh-CN" altLang="en-US" sz="1292" dirty="0">
                <a:solidFill>
                  <a:srgbClr val="7030A0"/>
                </a:solidFill>
              </a:rPr>
              <a:t>只能指定单个端口</a:t>
            </a:r>
          </a:p>
          <a:p>
            <a:pPr lvl="3"/>
            <a:r>
              <a:rPr lang="en-US" altLang="zh-CN" sz="1292" dirty="0">
                <a:solidFill>
                  <a:srgbClr val="7030A0"/>
                </a:solidFill>
              </a:rPr>
              <a:t>--sport</a:t>
            </a:r>
            <a:r>
              <a:rPr lang="zh-CN" altLang="en-US" sz="1292" dirty="0">
                <a:solidFill>
                  <a:srgbClr val="7030A0"/>
                </a:solidFill>
              </a:rPr>
              <a:t>：指定源端口</a:t>
            </a:r>
          </a:p>
          <a:p>
            <a:pPr lvl="3"/>
            <a:r>
              <a:rPr lang="en-US" altLang="zh-CN" sz="1292" dirty="0">
                <a:solidFill>
                  <a:srgbClr val="7030A0"/>
                </a:solidFill>
              </a:rPr>
              <a:t>--</a:t>
            </a:r>
            <a:r>
              <a:rPr lang="en-US" altLang="zh-CN" sz="1292" dirty="0" err="1">
                <a:solidFill>
                  <a:srgbClr val="7030A0"/>
                </a:solidFill>
              </a:rPr>
              <a:t>tcp-fiags</a:t>
            </a:r>
            <a:r>
              <a:rPr lang="zh-CN" altLang="en-US" sz="1292" dirty="0">
                <a:solidFill>
                  <a:srgbClr val="7030A0"/>
                </a:solidFill>
              </a:rPr>
              <a:t>：</a:t>
            </a:r>
            <a:r>
              <a:rPr lang="en-US" altLang="zh-CN" sz="1292" dirty="0">
                <a:solidFill>
                  <a:srgbClr val="7030A0"/>
                </a:solidFill>
              </a:rPr>
              <a:t>TCP</a:t>
            </a:r>
            <a:r>
              <a:rPr lang="zh-CN" altLang="en-US" sz="1292" dirty="0">
                <a:solidFill>
                  <a:srgbClr val="7030A0"/>
                </a:solidFill>
              </a:rPr>
              <a:t>的标志位匹配（</a:t>
            </a:r>
            <a:r>
              <a:rPr lang="en-US" altLang="zh-CN" sz="1292" dirty="0">
                <a:solidFill>
                  <a:srgbClr val="7030A0"/>
                </a:solidFill>
              </a:rPr>
              <a:t>SYN,ACK</a:t>
            </a:r>
            <a:r>
              <a:rPr lang="zh-CN" altLang="en-US" sz="1292" dirty="0">
                <a:solidFill>
                  <a:srgbClr val="7030A0"/>
                </a:solidFill>
              </a:rPr>
              <a:t>，</a:t>
            </a:r>
            <a:r>
              <a:rPr lang="en-US" altLang="zh-CN" sz="1292" dirty="0">
                <a:solidFill>
                  <a:srgbClr val="7030A0"/>
                </a:solidFill>
              </a:rPr>
              <a:t>FIN,PSH</a:t>
            </a:r>
            <a:r>
              <a:rPr lang="zh-CN" altLang="en-US" sz="1292" dirty="0">
                <a:solidFill>
                  <a:srgbClr val="7030A0"/>
                </a:solidFill>
              </a:rPr>
              <a:t>，</a:t>
            </a:r>
            <a:r>
              <a:rPr lang="en-US" altLang="zh-CN" sz="1292" dirty="0">
                <a:solidFill>
                  <a:srgbClr val="7030A0"/>
                </a:solidFill>
              </a:rPr>
              <a:t>RST,URG</a:t>
            </a:r>
            <a:r>
              <a:rPr lang="zh-CN" altLang="en-US" sz="1292" dirty="0">
                <a:solidFill>
                  <a:srgbClr val="7030A0"/>
                </a:solidFill>
              </a:rPr>
              <a:t>）（使用相对较少）</a:t>
            </a:r>
          </a:p>
          <a:p>
            <a:pPr lvl="3"/>
            <a:r>
              <a:rPr lang="en-US" altLang="zh-CN" sz="1292" dirty="0">
                <a:solidFill>
                  <a:srgbClr val="7030A0"/>
                </a:solidFill>
              </a:rPr>
              <a:t>--</a:t>
            </a:r>
            <a:r>
              <a:rPr lang="en-US" altLang="zh-CN" sz="1292" dirty="0" err="1">
                <a:solidFill>
                  <a:srgbClr val="7030A0"/>
                </a:solidFill>
              </a:rPr>
              <a:t>tcpflags</a:t>
            </a:r>
            <a:r>
              <a:rPr lang="en-US" altLang="zh-CN" sz="1292" dirty="0">
                <a:solidFill>
                  <a:srgbClr val="7030A0"/>
                </a:solidFill>
              </a:rPr>
              <a:t> </a:t>
            </a:r>
            <a:r>
              <a:rPr lang="en-US" altLang="zh-CN" sz="1292" dirty="0" err="1">
                <a:solidFill>
                  <a:srgbClr val="7030A0"/>
                </a:solidFill>
              </a:rPr>
              <a:t>syn,ack,fin,rst</a:t>
            </a:r>
            <a:r>
              <a:rPr lang="en-US" altLang="zh-CN" sz="1292" dirty="0">
                <a:solidFill>
                  <a:srgbClr val="7030A0"/>
                </a:solidFill>
              </a:rPr>
              <a:t> syn  </a:t>
            </a:r>
            <a:r>
              <a:rPr lang="zh-CN" altLang="en-US" sz="1292" dirty="0">
                <a:solidFill>
                  <a:srgbClr val="7030A0"/>
                </a:solidFill>
              </a:rPr>
              <a:t>用于检测三次握手的第一次包，可简写为</a:t>
            </a:r>
            <a:r>
              <a:rPr lang="en-US" altLang="zh-CN" sz="1292" dirty="0">
                <a:solidFill>
                  <a:srgbClr val="7030A0"/>
                </a:solidFill>
              </a:rPr>
              <a:t>--syn</a:t>
            </a:r>
          </a:p>
          <a:p>
            <a:pPr lvl="2"/>
            <a:r>
              <a:rPr lang="en-US" altLang="zh-CN" sz="1477" dirty="0"/>
              <a:t>-p </a:t>
            </a:r>
            <a:r>
              <a:rPr lang="en-US" altLang="zh-CN" sz="1477" dirty="0" err="1"/>
              <a:t>udp</a:t>
            </a:r>
            <a:r>
              <a:rPr lang="zh-CN" altLang="en-US" sz="1477" dirty="0"/>
              <a:t>：</a:t>
            </a:r>
            <a:r>
              <a:rPr lang="en-US" altLang="zh-CN" sz="1477" dirty="0"/>
              <a:t>UDP</a:t>
            </a:r>
            <a:r>
              <a:rPr lang="zh-CN" altLang="en-US" sz="1477" dirty="0"/>
              <a:t>协议的扩展  （与</a:t>
            </a:r>
            <a:r>
              <a:rPr lang="en-US" altLang="zh-CN" sz="1477" dirty="0" err="1"/>
              <a:t>tcp</a:t>
            </a:r>
            <a:r>
              <a:rPr lang="zh-CN" altLang="en-US" sz="1477" dirty="0"/>
              <a:t>相似）</a:t>
            </a:r>
          </a:p>
          <a:p>
            <a:pPr lvl="2"/>
            <a:r>
              <a:rPr lang="en-US" altLang="zh-CN" sz="1477" dirty="0"/>
              <a:t>-p </a:t>
            </a:r>
            <a:r>
              <a:rPr lang="en-US" altLang="zh-CN" sz="1477" dirty="0" err="1"/>
              <a:t>icmp</a:t>
            </a:r>
            <a:r>
              <a:rPr lang="zh-CN" altLang="en-US" sz="1477" dirty="0"/>
              <a:t>：</a:t>
            </a:r>
            <a:r>
              <a:rPr lang="en-US" altLang="zh-CN" sz="1477" dirty="0" err="1"/>
              <a:t>icmp</a:t>
            </a:r>
            <a:r>
              <a:rPr lang="zh-CN" altLang="en-US" sz="1477" dirty="0"/>
              <a:t>数据报文的扩展</a:t>
            </a:r>
          </a:p>
          <a:p>
            <a:pPr lvl="2"/>
            <a:r>
              <a:rPr lang="en-US" altLang="zh-CN" sz="1477" dirty="0"/>
              <a:t>-m multiport</a:t>
            </a:r>
            <a:r>
              <a:rPr lang="zh-CN" altLang="en-US" sz="1477" dirty="0"/>
              <a:t>：表示启用多端口扩展  </a:t>
            </a:r>
            <a:r>
              <a:rPr lang="en-US" altLang="zh-CN" sz="1477" dirty="0"/>
              <a:t>--</a:t>
            </a:r>
            <a:r>
              <a:rPr lang="en-US" altLang="zh-CN" sz="1477" dirty="0" err="1"/>
              <a:t>dports</a:t>
            </a:r>
            <a:r>
              <a:rPr lang="en-US" altLang="zh-CN" sz="1477" dirty="0"/>
              <a:t> 21,23,80</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408457321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iptables</a:t>
            </a:r>
            <a:r>
              <a:rPr lang="zh-CN" altLang="en-US" dirty="0"/>
              <a:t>实例</a:t>
            </a:r>
            <a:endParaRPr lang="en-US" altLang="zh-CN" dirty="0"/>
          </a:p>
          <a:p>
            <a:pPr lvl="1"/>
            <a:r>
              <a:rPr lang="zh-CN" altLang="en-US" dirty="0"/>
              <a:t>设置规则：</a:t>
            </a:r>
            <a:r>
              <a:rPr lang="fr-FR" altLang="zh-CN" dirty="0"/>
              <a:t>iptables [-t table] COMMAND chain CRITERIA </a:t>
            </a:r>
            <a:r>
              <a:rPr lang="fr-FR" altLang="zh-CN" dirty="0">
                <a:solidFill>
                  <a:srgbClr val="C00000"/>
                </a:solidFill>
              </a:rPr>
              <a:t>-j ACTION</a:t>
            </a:r>
            <a:endParaRPr lang="en-US" altLang="zh-CN" dirty="0">
              <a:solidFill>
                <a:srgbClr val="C00000"/>
              </a:solidFill>
            </a:endParaRPr>
          </a:p>
          <a:p>
            <a:pPr lvl="2"/>
            <a:r>
              <a:rPr lang="en-US" altLang="zh-CN" dirty="0"/>
              <a:t>DROP</a:t>
            </a:r>
            <a:r>
              <a:rPr lang="zh-CN" altLang="en-US" dirty="0"/>
              <a:t>：表示丢弃</a:t>
            </a:r>
          </a:p>
          <a:p>
            <a:pPr lvl="2"/>
            <a:r>
              <a:rPr lang="en-US" altLang="zh-CN" dirty="0"/>
              <a:t>REJECT</a:t>
            </a:r>
            <a:r>
              <a:rPr lang="zh-CN" altLang="en-US" dirty="0"/>
              <a:t>：表示拒绝</a:t>
            </a:r>
          </a:p>
          <a:p>
            <a:pPr lvl="2"/>
            <a:r>
              <a:rPr lang="en-US" altLang="zh-CN" dirty="0"/>
              <a:t>ACCEPT</a:t>
            </a:r>
            <a:r>
              <a:rPr lang="zh-CN" altLang="en-US" dirty="0"/>
              <a:t>：接受</a:t>
            </a:r>
          </a:p>
          <a:p>
            <a:pPr lvl="2"/>
            <a:r>
              <a:rPr lang="en-US" altLang="zh-CN" dirty="0" err="1"/>
              <a:t>custom_chain</a:t>
            </a:r>
            <a:r>
              <a:rPr lang="zh-CN" altLang="en-US" dirty="0"/>
              <a:t>：转向一个自定义的链</a:t>
            </a:r>
          </a:p>
          <a:p>
            <a:pPr lvl="2"/>
            <a:r>
              <a:rPr lang="en-US" altLang="zh-CN" dirty="0"/>
              <a:t>MASQUERADE</a:t>
            </a:r>
            <a:r>
              <a:rPr lang="zh-CN" altLang="en-US" dirty="0"/>
              <a:t>：源地址伪装</a:t>
            </a:r>
          </a:p>
          <a:p>
            <a:pPr lvl="2"/>
            <a:r>
              <a:rPr lang="en-US" altLang="zh-CN" dirty="0"/>
              <a:t>REDIRECT</a:t>
            </a:r>
            <a:r>
              <a:rPr lang="zh-CN" altLang="en-US" dirty="0"/>
              <a:t>：重定向：主要用于实现端口重定向</a:t>
            </a:r>
          </a:p>
          <a:p>
            <a:pPr lvl="2"/>
            <a:r>
              <a:rPr lang="en-US" altLang="zh-CN" dirty="0"/>
              <a:t>RETURN</a:t>
            </a:r>
            <a:r>
              <a:rPr lang="zh-CN" altLang="en-US" dirty="0"/>
              <a:t>：返回：在自定义链执行完毕后使用返回，来返回原规则链</a:t>
            </a:r>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spTree>
    <p:extLst>
      <p:ext uri="{BB962C8B-B14F-4D97-AF65-F5344CB8AC3E}">
        <p14:creationId xmlns:p14="http://schemas.microsoft.com/office/powerpoint/2010/main" val="398668654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3721849" cy="4985169"/>
          </a:xfrm>
        </p:spPr>
        <p:txBody>
          <a:bodyPr/>
          <a:lstStyle/>
          <a:p>
            <a:r>
              <a:rPr lang="en-US" altLang="zh-CN" dirty="0"/>
              <a:t>iptables</a:t>
            </a:r>
            <a:r>
              <a:rPr lang="zh-CN" altLang="en-US" dirty="0"/>
              <a:t>实例</a:t>
            </a:r>
            <a:endParaRPr lang="en-US" altLang="zh-CN" dirty="0"/>
          </a:p>
          <a:p>
            <a:pPr lvl="1"/>
            <a:r>
              <a:rPr lang="zh-CN" altLang="en-US" dirty="0"/>
              <a:t>当一个目标端口号是</a:t>
            </a:r>
            <a:r>
              <a:rPr lang="en-US" altLang="zh-CN" dirty="0"/>
              <a:t>5001</a:t>
            </a:r>
            <a:r>
              <a:rPr lang="zh-CN" altLang="en-US" dirty="0"/>
              <a:t>的</a:t>
            </a:r>
            <a:r>
              <a:rPr lang="en-US" altLang="zh-CN" dirty="0"/>
              <a:t>UDP</a:t>
            </a:r>
            <a:r>
              <a:rPr lang="zh-CN" altLang="en-US" dirty="0"/>
              <a:t>数据包到达网络驱动并走到网络层（</a:t>
            </a:r>
            <a:r>
              <a:rPr lang="en-US" altLang="zh-CN" dirty="0"/>
              <a:t>L3</a:t>
            </a:r>
            <a:r>
              <a:rPr lang="zh-CN" altLang="en-US" dirty="0"/>
              <a:t>）时，遇到的第一个钩子是</a:t>
            </a:r>
            <a:r>
              <a:rPr lang="en-US" altLang="zh-CN" dirty="0"/>
              <a:t>NF_INET_PRE_ROUTING</a:t>
            </a:r>
          </a:p>
          <a:p>
            <a:pPr lvl="1"/>
            <a:r>
              <a:rPr lang="en-US" altLang="zh-CN" dirty="0"/>
              <a:t>filter</a:t>
            </a:r>
            <a:r>
              <a:rPr lang="zh-CN" altLang="en-US" dirty="0"/>
              <a:t>没有在</a:t>
            </a:r>
            <a:r>
              <a:rPr lang="en-US" altLang="zh-CN" dirty="0"/>
              <a:t>NF_INET_PRE_ROUTING</a:t>
            </a:r>
            <a:r>
              <a:rPr lang="zh-CN" altLang="en-US" dirty="0"/>
              <a:t>注册回调函数</a:t>
            </a:r>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5" name="Picture 2">
            <a:extLst>
              <a:ext uri="{FF2B5EF4-FFF2-40B4-BE49-F238E27FC236}">
                <a16:creationId xmlns:a16="http://schemas.microsoft.com/office/drawing/2014/main" id="{9D554419-5856-48C9-A048-FAB11D547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718" y="1434932"/>
            <a:ext cx="4967654" cy="497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a:extLst>
              <a:ext uri="{FF2B5EF4-FFF2-40B4-BE49-F238E27FC236}">
                <a16:creationId xmlns:a16="http://schemas.microsoft.com/office/drawing/2014/main" id="{3F3CED6E-C9ED-4B53-A14D-9CEAA4190214}"/>
              </a:ext>
            </a:extLst>
          </p:cNvPr>
          <p:cNvSpPr/>
          <p:nvPr/>
        </p:nvSpPr>
        <p:spPr bwMode="auto">
          <a:xfrm>
            <a:off x="3998027" y="3296062"/>
            <a:ext cx="1371600" cy="334108"/>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5609703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3721849" cy="4985169"/>
          </a:xfrm>
        </p:spPr>
        <p:txBody>
          <a:bodyPr/>
          <a:lstStyle/>
          <a:p>
            <a:r>
              <a:rPr lang="en-US" altLang="zh-CN" dirty="0"/>
              <a:t>iptables</a:t>
            </a:r>
            <a:r>
              <a:rPr lang="zh-CN" altLang="en-US" dirty="0"/>
              <a:t>实例</a:t>
            </a:r>
            <a:endParaRPr lang="en-US" altLang="zh-CN" dirty="0"/>
          </a:p>
          <a:p>
            <a:pPr lvl="1"/>
            <a:r>
              <a:rPr lang="zh-CN" altLang="en-US" dirty="0"/>
              <a:t>继续执行</a:t>
            </a:r>
            <a:r>
              <a:rPr lang="en-US" altLang="zh-CN" dirty="0" err="1"/>
              <a:t>ip_rcv_finish</a:t>
            </a:r>
            <a:r>
              <a:rPr lang="en-US" altLang="zh-CN" dirty="0"/>
              <a:t>()</a:t>
            </a:r>
            <a:r>
              <a:rPr lang="zh-CN" altLang="en-US" dirty="0"/>
              <a:t>函数并进行路由</a:t>
            </a:r>
          </a:p>
          <a:p>
            <a:pPr lvl="1"/>
            <a:r>
              <a:rPr lang="zh-CN" altLang="en-US" dirty="0"/>
              <a:t>包的目标有两种情况</a:t>
            </a:r>
          </a:p>
          <a:p>
            <a:pPr lvl="2"/>
            <a:r>
              <a:rPr lang="zh-CN" altLang="en-US" sz="1477" dirty="0"/>
              <a:t>传送到本机</a:t>
            </a:r>
          </a:p>
          <a:p>
            <a:pPr lvl="2"/>
            <a:r>
              <a:rPr lang="zh-CN" altLang="en-US" sz="1477" dirty="0"/>
              <a:t>转发包</a:t>
            </a:r>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7" name="Picture 2">
            <a:extLst>
              <a:ext uri="{FF2B5EF4-FFF2-40B4-BE49-F238E27FC236}">
                <a16:creationId xmlns:a16="http://schemas.microsoft.com/office/drawing/2014/main" id="{35EA1884-71F2-41E5-8695-03FEC1CE7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249" y="1501401"/>
            <a:ext cx="4967654" cy="497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a:extLst>
              <a:ext uri="{FF2B5EF4-FFF2-40B4-BE49-F238E27FC236}">
                <a16:creationId xmlns:a16="http://schemas.microsoft.com/office/drawing/2014/main" id="{B3D77F00-8CD2-4B51-875C-939694F839FD}"/>
              </a:ext>
            </a:extLst>
          </p:cNvPr>
          <p:cNvSpPr/>
          <p:nvPr/>
        </p:nvSpPr>
        <p:spPr bwMode="auto">
          <a:xfrm>
            <a:off x="3860007" y="3787401"/>
            <a:ext cx="3009962" cy="703385"/>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9607814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3721849" cy="4985169"/>
          </a:xfrm>
        </p:spPr>
        <p:txBody>
          <a:bodyPr/>
          <a:lstStyle/>
          <a:p>
            <a:r>
              <a:rPr lang="en-US" altLang="zh-CN" dirty="0"/>
              <a:t>iptables</a:t>
            </a:r>
            <a:r>
              <a:rPr lang="zh-CN" altLang="en-US" dirty="0"/>
              <a:t>实例</a:t>
            </a:r>
            <a:endParaRPr lang="en-US" altLang="zh-CN" dirty="0"/>
          </a:p>
          <a:p>
            <a:pPr lvl="1"/>
            <a:r>
              <a:rPr lang="zh-CN" altLang="en-US" dirty="0"/>
              <a:t>首先执行</a:t>
            </a:r>
            <a:r>
              <a:rPr lang="en-US" altLang="zh-CN" dirty="0" err="1"/>
              <a:t>ip_local_deliver</a:t>
            </a:r>
            <a:r>
              <a:rPr lang="en-US" altLang="zh-CN" dirty="0"/>
              <a:t>()</a:t>
            </a:r>
            <a:r>
              <a:rPr lang="zh-CN" altLang="en-US" dirty="0"/>
              <a:t>函数</a:t>
            </a:r>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6" name="Picture 2">
            <a:extLst>
              <a:ext uri="{FF2B5EF4-FFF2-40B4-BE49-F238E27FC236}">
                <a16:creationId xmlns:a16="http://schemas.microsoft.com/office/drawing/2014/main" id="{C81607E7-F527-485D-8701-2F0A9765CF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61" t="52852" r="33234"/>
          <a:stretch/>
        </p:blipFill>
        <p:spPr bwMode="auto">
          <a:xfrm>
            <a:off x="4995115" y="1567870"/>
            <a:ext cx="3580671" cy="462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id="{A3546957-703E-435C-B97B-778F2D6987C7}"/>
              </a:ext>
            </a:extLst>
          </p:cNvPr>
          <p:cNvSpPr/>
          <p:nvPr/>
        </p:nvSpPr>
        <p:spPr bwMode="auto">
          <a:xfrm>
            <a:off x="5175693" y="1572363"/>
            <a:ext cx="1354016" cy="731130"/>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pic>
        <p:nvPicPr>
          <p:cNvPr id="10" name="图片 9">
            <a:extLst>
              <a:ext uri="{FF2B5EF4-FFF2-40B4-BE49-F238E27FC236}">
                <a16:creationId xmlns:a16="http://schemas.microsoft.com/office/drawing/2014/main" id="{E9C85320-1298-4313-9A82-90C980B3F684}"/>
              </a:ext>
            </a:extLst>
          </p:cNvPr>
          <p:cNvPicPr>
            <a:picLocks noChangeAspect="1"/>
          </p:cNvPicPr>
          <p:nvPr/>
        </p:nvPicPr>
        <p:blipFill>
          <a:blip r:embed="rId4"/>
          <a:stretch>
            <a:fillRect/>
          </a:stretch>
        </p:blipFill>
        <p:spPr>
          <a:xfrm>
            <a:off x="650334" y="2862627"/>
            <a:ext cx="4646058" cy="2035241"/>
          </a:xfrm>
          <a:prstGeom prst="rect">
            <a:avLst/>
          </a:prstGeom>
        </p:spPr>
      </p:pic>
    </p:spTree>
    <p:extLst>
      <p:ext uri="{BB962C8B-B14F-4D97-AF65-F5344CB8AC3E}">
        <p14:creationId xmlns:p14="http://schemas.microsoft.com/office/powerpoint/2010/main" val="263256047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3721849" cy="4985169"/>
          </a:xfrm>
        </p:spPr>
        <p:txBody>
          <a:bodyPr/>
          <a:lstStyle/>
          <a:p>
            <a:r>
              <a:rPr lang="en-US" altLang="zh-CN" dirty="0"/>
              <a:t>iptables</a:t>
            </a:r>
            <a:r>
              <a:rPr lang="zh-CN" altLang="en-US" dirty="0"/>
              <a:t>实例</a:t>
            </a:r>
            <a:endParaRPr lang="en-US" altLang="zh-CN" dirty="0"/>
          </a:p>
          <a:p>
            <a:pPr lvl="1"/>
            <a:r>
              <a:rPr lang="zh-CN" altLang="en-US" dirty="0"/>
              <a:t>传递到本机</a:t>
            </a:r>
            <a:endParaRPr lang="en-US" altLang="zh-CN" dirty="0"/>
          </a:p>
          <a:p>
            <a:pPr lvl="1"/>
            <a:r>
              <a:rPr lang="zh-CN" altLang="en-US" dirty="0"/>
              <a:t>我们可以看到，</a:t>
            </a:r>
            <a:r>
              <a:rPr lang="en-US" altLang="zh-CN" dirty="0" err="1"/>
              <a:t>ip_local_deliver</a:t>
            </a:r>
            <a:r>
              <a:rPr lang="en-US" altLang="zh-CN" dirty="0"/>
              <a:t>()</a:t>
            </a:r>
            <a:r>
              <a:rPr lang="zh-CN" altLang="en-US" dirty="0"/>
              <a:t>函数中有</a:t>
            </a:r>
            <a:r>
              <a:rPr lang="en-US" altLang="zh-CN" dirty="0"/>
              <a:t>NF_INET_LOCAL_IN</a:t>
            </a:r>
            <a:r>
              <a:rPr lang="zh-CN" altLang="en-US" dirty="0"/>
              <a:t>钩子，该钩子是</a:t>
            </a:r>
            <a:r>
              <a:rPr lang="en-US" altLang="zh-CN" dirty="0"/>
              <a:t>filter</a:t>
            </a:r>
            <a:r>
              <a:rPr lang="zh-CN" altLang="en-US" dirty="0"/>
              <a:t>表的钩子之一，所以</a:t>
            </a:r>
            <a:r>
              <a:rPr lang="en-US" altLang="zh-CN" dirty="0"/>
              <a:t>NF_HOOK</a:t>
            </a:r>
            <a:r>
              <a:rPr lang="zh-CN" altLang="en-US" dirty="0"/>
              <a:t>宏会调用</a:t>
            </a:r>
            <a:r>
              <a:rPr lang="en-US" altLang="zh-CN" dirty="0" err="1"/>
              <a:t>iptable_filter_hook</a:t>
            </a:r>
            <a:r>
              <a:rPr lang="en-US" altLang="zh-CN" dirty="0"/>
              <a:t>()</a:t>
            </a:r>
            <a:r>
              <a:rPr lang="zh-CN" altLang="en-US" dirty="0"/>
              <a:t>函数</a:t>
            </a:r>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4" name="图片 3">
            <a:extLst>
              <a:ext uri="{FF2B5EF4-FFF2-40B4-BE49-F238E27FC236}">
                <a16:creationId xmlns:a16="http://schemas.microsoft.com/office/drawing/2014/main" id="{A65A4EBB-D6C0-4A34-AFFF-4EC0AB61DC63}"/>
              </a:ext>
            </a:extLst>
          </p:cNvPr>
          <p:cNvPicPr>
            <a:picLocks noChangeAspect="1"/>
          </p:cNvPicPr>
          <p:nvPr/>
        </p:nvPicPr>
        <p:blipFill>
          <a:blip r:embed="rId3"/>
          <a:stretch>
            <a:fillRect/>
          </a:stretch>
        </p:blipFill>
        <p:spPr>
          <a:xfrm>
            <a:off x="118582" y="4226536"/>
            <a:ext cx="4882911" cy="1063503"/>
          </a:xfrm>
          <a:prstGeom prst="rect">
            <a:avLst/>
          </a:prstGeom>
        </p:spPr>
      </p:pic>
      <p:pic>
        <p:nvPicPr>
          <p:cNvPr id="7" name="Picture 2">
            <a:extLst>
              <a:ext uri="{FF2B5EF4-FFF2-40B4-BE49-F238E27FC236}">
                <a16:creationId xmlns:a16="http://schemas.microsoft.com/office/drawing/2014/main" id="{89C59F57-BE5D-4723-9205-C47D6BA4A8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61" t="52852" r="33234"/>
          <a:stretch/>
        </p:blipFill>
        <p:spPr bwMode="auto">
          <a:xfrm>
            <a:off x="4741112" y="1567961"/>
            <a:ext cx="3580671" cy="462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a:extLst>
              <a:ext uri="{FF2B5EF4-FFF2-40B4-BE49-F238E27FC236}">
                <a16:creationId xmlns:a16="http://schemas.microsoft.com/office/drawing/2014/main" id="{8955AB77-1BA6-4CCE-818F-5859483D90B8}"/>
              </a:ext>
            </a:extLst>
          </p:cNvPr>
          <p:cNvSpPr/>
          <p:nvPr/>
        </p:nvSpPr>
        <p:spPr bwMode="auto">
          <a:xfrm>
            <a:off x="4849829" y="2303585"/>
            <a:ext cx="1489612" cy="731130"/>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D2C71444-F7D9-47E8-8A97-9510A8200EB3}"/>
              </a:ext>
            </a:extLst>
          </p:cNvPr>
          <p:cNvSpPr/>
          <p:nvPr/>
        </p:nvSpPr>
        <p:spPr bwMode="auto">
          <a:xfrm>
            <a:off x="6531448" y="2303585"/>
            <a:ext cx="1530825" cy="731130"/>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2339103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3721849" cy="4985169"/>
          </a:xfrm>
        </p:spPr>
        <p:txBody>
          <a:bodyPr/>
          <a:lstStyle/>
          <a:p>
            <a:r>
              <a:rPr lang="en-US" altLang="zh-CN" dirty="0"/>
              <a:t>iptables</a:t>
            </a:r>
            <a:r>
              <a:rPr lang="zh-CN" altLang="en-US" dirty="0"/>
              <a:t>实例</a:t>
            </a:r>
            <a:endParaRPr lang="en-US" altLang="zh-CN" dirty="0"/>
          </a:p>
          <a:p>
            <a:pPr lvl="1"/>
            <a:r>
              <a:rPr lang="zh-CN" altLang="en-US" dirty="0"/>
              <a:t>传递到本机</a:t>
            </a:r>
            <a:endParaRPr lang="en-US" altLang="zh-CN" dirty="0"/>
          </a:p>
          <a:p>
            <a:pPr lvl="1"/>
            <a:r>
              <a:rPr lang="en-US" altLang="zh-CN" dirty="0" err="1"/>
              <a:t>ipt_do_table</a:t>
            </a:r>
            <a:r>
              <a:rPr lang="en-US" altLang="zh-CN" dirty="0"/>
              <a:t>()</a:t>
            </a:r>
            <a:r>
              <a:rPr lang="zh-CN" altLang="en-US" dirty="0"/>
              <a:t>调用</a:t>
            </a:r>
            <a:r>
              <a:rPr lang="en-US" altLang="zh-CN" dirty="0"/>
              <a:t>LOG</a:t>
            </a:r>
            <a:r>
              <a:rPr lang="zh-CN" altLang="en-US" dirty="0"/>
              <a:t>操作函数</a:t>
            </a:r>
            <a:r>
              <a:rPr lang="en-US" altLang="zh-CN" dirty="0" err="1"/>
              <a:t>ipt_log_packet</a:t>
            </a:r>
            <a:r>
              <a:rPr lang="en-US" altLang="zh-CN" dirty="0"/>
              <a:t>()</a:t>
            </a:r>
            <a:r>
              <a:rPr lang="zh-CN" altLang="en-US" dirty="0"/>
              <a:t>，该函数将包头写入</a:t>
            </a:r>
            <a:r>
              <a:rPr lang="en-US" altLang="zh-CN" dirty="0"/>
              <a:t>syslog</a:t>
            </a:r>
            <a:r>
              <a:rPr lang="zh-CN" altLang="en-US" dirty="0"/>
              <a:t>中</a:t>
            </a:r>
          </a:p>
          <a:p>
            <a:pPr lvl="1"/>
            <a:r>
              <a:rPr lang="zh-CN" altLang="en-US" dirty="0"/>
              <a:t>如果有更多的规则，则在这里被调用</a:t>
            </a:r>
          </a:p>
          <a:p>
            <a:pPr lvl="1"/>
            <a:r>
              <a:rPr lang="zh-CN" altLang="en-US" dirty="0"/>
              <a:t>在我们的例子中没有其他规则，则继续执行</a:t>
            </a:r>
            <a:r>
              <a:rPr lang="en-US" altLang="zh-CN" dirty="0" err="1"/>
              <a:t>ip_local_deliver_finish</a:t>
            </a:r>
            <a:r>
              <a:rPr lang="en-US" altLang="zh-CN" dirty="0"/>
              <a:t>()</a:t>
            </a:r>
            <a:r>
              <a:rPr lang="zh-CN" altLang="en-US" dirty="0"/>
              <a:t>函数，并将包传递给传输层（</a:t>
            </a:r>
            <a:r>
              <a:rPr lang="en-US" altLang="zh-CN" dirty="0"/>
              <a:t>L4</a:t>
            </a:r>
            <a:r>
              <a:rPr lang="zh-CN" altLang="en-US" dirty="0"/>
              <a:t>）</a:t>
            </a:r>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9" name="Picture 2">
            <a:extLst>
              <a:ext uri="{FF2B5EF4-FFF2-40B4-BE49-F238E27FC236}">
                <a16:creationId xmlns:a16="http://schemas.microsoft.com/office/drawing/2014/main" id="{D00B8200-C56D-4CE5-8038-F2ADF65FF7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61" t="52852" r="33234"/>
          <a:stretch/>
        </p:blipFill>
        <p:spPr bwMode="auto">
          <a:xfrm>
            <a:off x="4741112" y="1567961"/>
            <a:ext cx="3580671" cy="462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a:extLst>
              <a:ext uri="{FF2B5EF4-FFF2-40B4-BE49-F238E27FC236}">
                <a16:creationId xmlns:a16="http://schemas.microsoft.com/office/drawing/2014/main" id="{77E1A634-B182-4AE5-A40E-A833F3F4C893}"/>
              </a:ext>
            </a:extLst>
          </p:cNvPr>
          <p:cNvSpPr/>
          <p:nvPr/>
        </p:nvSpPr>
        <p:spPr bwMode="auto">
          <a:xfrm>
            <a:off x="6531448" y="3149208"/>
            <a:ext cx="1530824" cy="731130"/>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67A8CC2C-7265-425E-8E8B-31310EBF7CAD}"/>
              </a:ext>
            </a:extLst>
          </p:cNvPr>
          <p:cNvSpPr/>
          <p:nvPr/>
        </p:nvSpPr>
        <p:spPr bwMode="auto">
          <a:xfrm>
            <a:off x="6531449" y="4021015"/>
            <a:ext cx="1530825" cy="867508"/>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6136C679-C9F8-4DBF-AB8C-97DF6E3A462B}"/>
              </a:ext>
            </a:extLst>
          </p:cNvPr>
          <p:cNvSpPr/>
          <p:nvPr/>
        </p:nvSpPr>
        <p:spPr bwMode="auto">
          <a:xfrm>
            <a:off x="4927582" y="4917706"/>
            <a:ext cx="1780675" cy="720969"/>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7881665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3721849" cy="4985169"/>
          </a:xfrm>
        </p:spPr>
        <p:txBody>
          <a:bodyPr/>
          <a:lstStyle/>
          <a:p>
            <a:r>
              <a:rPr lang="en-US" altLang="zh-CN" dirty="0"/>
              <a:t>iptables</a:t>
            </a:r>
            <a:r>
              <a:rPr lang="zh-CN" altLang="en-US" dirty="0"/>
              <a:t>实例</a:t>
            </a:r>
            <a:endParaRPr lang="en-US" altLang="zh-CN" dirty="0"/>
          </a:p>
          <a:p>
            <a:pPr lvl="1"/>
            <a:r>
              <a:rPr lang="zh-CN" altLang="en-US" dirty="0"/>
              <a:t>转发包</a:t>
            </a:r>
            <a:endParaRPr lang="en-US" altLang="zh-CN" dirty="0"/>
          </a:p>
          <a:p>
            <a:pPr lvl="1"/>
            <a:r>
              <a:rPr lang="zh-CN" altLang="en-US" dirty="0"/>
              <a:t>调用</a:t>
            </a:r>
            <a:r>
              <a:rPr lang="en-US" altLang="zh-CN" dirty="0" err="1"/>
              <a:t>ip_forward</a:t>
            </a:r>
            <a:r>
              <a:rPr lang="en-US" altLang="zh-CN" dirty="0"/>
              <a:t>()</a:t>
            </a:r>
            <a:r>
              <a:rPr lang="zh-CN" altLang="en-US" dirty="0"/>
              <a:t>函数</a:t>
            </a:r>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11" name="Picture 2">
            <a:extLst>
              <a:ext uri="{FF2B5EF4-FFF2-40B4-BE49-F238E27FC236}">
                <a16:creationId xmlns:a16="http://schemas.microsoft.com/office/drawing/2014/main" id="{B7816469-66C1-4EEE-BD4F-84B6A4DD63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061" b="46643"/>
          <a:stretch/>
        </p:blipFill>
        <p:spPr bwMode="auto">
          <a:xfrm>
            <a:off x="4704938" y="1501401"/>
            <a:ext cx="4075234" cy="4695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13">
            <a:extLst>
              <a:ext uri="{FF2B5EF4-FFF2-40B4-BE49-F238E27FC236}">
                <a16:creationId xmlns:a16="http://schemas.microsoft.com/office/drawing/2014/main" id="{146F1781-20D5-49E3-8759-0BA1904BF518}"/>
              </a:ext>
            </a:extLst>
          </p:cNvPr>
          <p:cNvSpPr/>
          <p:nvPr/>
        </p:nvSpPr>
        <p:spPr bwMode="auto">
          <a:xfrm>
            <a:off x="4572000" y="5489537"/>
            <a:ext cx="1315393" cy="731158"/>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pic>
        <p:nvPicPr>
          <p:cNvPr id="15" name="图片 14">
            <a:extLst>
              <a:ext uri="{FF2B5EF4-FFF2-40B4-BE49-F238E27FC236}">
                <a16:creationId xmlns:a16="http://schemas.microsoft.com/office/drawing/2014/main" id="{42FA51D5-DB41-48C4-9F75-9B38A16A6E73}"/>
              </a:ext>
            </a:extLst>
          </p:cNvPr>
          <p:cNvPicPr>
            <a:picLocks noChangeAspect="1"/>
          </p:cNvPicPr>
          <p:nvPr/>
        </p:nvPicPr>
        <p:blipFill>
          <a:blip r:embed="rId4"/>
          <a:stretch>
            <a:fillRect/>
          </a:stretch>
        </p:blipFill>
        <p:spPr>
          <a:xfrm>
            <a:off x="583865" y="3005860"/>
            <a:ext cx="4785762" cy="1686174"/>
          </a:xfrm>
          <a:prstGeom prst="rect">
            <a:avLst/>
          </a:prstGeom>
        </p:spPr>
      </p:pic>
    </p:spTree>
    <p:extLst>
      <p:ext uri="{BB962C8B-B14F-4D97-AF65-F5344CB8AC3E}">
        <p14:creationId xmlns:p14="http://schemas.microsoft.com/office/powerpoint/2010/main" val="242743700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Linux </a:t>
            </a:r>
            <a:r>
              <a:rPr lang="zh-CN" altLang="en-US" dirty="0"/>
              <a:t>防火墙的发展历史</a:t>
            </a:r>
            <a:endParaRPr lang="en-US" altLang="zh-CN" dirty="0"/>
          </a:p>
          <a:p>
            <a:pPr lvl="1"/>
            <a:r>
              <a:rPr lang="zh-CN" altLang="en-US" dirty="0"/>
              <a:t>防火墙的发展史是从墙到链再到表，也是从简单到复杂的过程。</a:t>
            </a:r>
            <a:endParaRPr lang="en-US" altLang="zh-CN" dirty="0"/>
          </a:p>
          <a:p>
            <a:pPr lvl="1"/>
            <a:r>
              <a:rPr lang="en-US" altLang="zh-CN" dirty="0" err="1"/>
              <a:t>ipfirewall</a:t>
            </a:r>
            <a:r>
              <a:rPr lang="en-US" altLang="zh-CN" dirty="0"/>
              <a:t>---&gt;</a:t>
            </a:r>
            <a:r>
              <a:rPr lang="en-US" altLang="zh-CN" dirty="0" err="1"/>
              <a:t>ipchains</a:t>
            </a:r>
            <a:r>
              <a:rPr lang="en-US" altLang="zh-CN" dirty="0"/>
              <a:t>---&gt;iptables--&gt;</a:t>
            </a:r>
            <a:r>
              <a:rPr lang="en-US" altLang="zh-CN" dirty="0" err="1"/>
              <a:t>nftables</a:t>
            </a:r>
            <a:r>
              <a:rPr lang="en-US" altLang="zh-CN" dirty="0"/>
              <a:t>(</a:t>
            </a:r>
            <a:r>
              <a:rPr lang="zh-CN" altLang="en-US" dirty="0"/>
              <a:t>正在推广</a:t>
            </a:r>
            <a:r>
              <a:rPr lang="en-US" altLang="zh-CN" dirty="0"/>
              <a:t>)</a:t>
            </a:r>
          </a:p>
          <a:p>
            <a:pPr lvl="2"/>
            <a:r>
              <a:rPr lang="en-US" altLang="zh-CN" dirty="0"/>
              <a:t>Linux 2.0</a:t>
            </a:r>
            <a:r>
              <a:rPr lang="zh-CN" altLang="en-US" dirty="0"/>
              <a:t>版内核中：包过滤机制为</a:t>
            </a:r>
            <a:r>
              <a:rPr lang="en-US" altLang="zh-CN" dirty="0" err="1"/>
              <a:t>ipfw</a:t>
            </a:r>
            <a:r>
              <a:rPr lang="zh-CN" altLang="en-US" dirty="0"/>
              <a:t>，管理工具是</a:t>
            </a:r>
            <a:r>
              <a:rPr lang="en-US" altLang="zh-CN" dirty="0" err="1"/>
              <a:t>ipfwadm</a:t>
            </a:r>
            <a:r>
              <a:rPr lang="zh-CN" altLang="en-US" dirty="0"/>
              <a:t>。</a:t>
            </a:r>
          </a:p>
          <a:p>
            <a:pPr lvl="2"/>
            <a:r>
              <a:rPr lang="en-US" altLang="zh-CN" dirty="0"/>
              <a:t>Linux 2.2</a:t>
            </a:r>
            <a:r>
              <a:rPr lang="zh-CN" altLang="en-US" dirty="0"/>
              <a:t>版内核中：包过滤机制为</a:t>
            </a:r>
            <a:r>
              <a:rPr lang="en-US" altLang="zh-CN" dirty="0" err="1"/>
              <a:t>ipchain</a:t>
            </a:r>
            <a:r>
              <a:rPr lang="zh-CN" altLang="en-US" dirty="0"/>
              <a:t>，管理工具是</a:t>
            </a:r>
            <a:r>
              <a:rPr lang="en-US" altLang="zh-CN" dirty="0" err="1"/>
              <a:t>ipchains</a:t>
            </a:r>
            <a:r>
              <a:rPr lang="zh-CN" altLang="en-US" dirty="0"/>
              <a:t>。</a:t>
            </a:r>
          </a:p>
          <a:p>
            <a:pPr lvl="2"/>
            <a:r>
              <a:rPr lang="en-US" altLang="zh-CN" dirty="0"/>
              <a:t>Linux 2.4</a:t>
            </a:r>
            <a:r>
              <a:rPr lang="zh-CN" altLang="en-US" dirty="0"/>
              <a:t>，</a:t>
            </a:r>
            <a:r>
              <a:rPr lang="en-US" altLang="zh-CN" dirty="0"/>
              <a:t>2.6,3.0+</a:t>
            </a:r>
            <a:r>
              <a:rPr lang="zh-CN" altLang="en-US" dirty="0"/>
              <a:t>版内核中：包过滤机制为</a:t>
            </a:r>
            <a:r>
              <a:rPr lang="en-US" altLang="zh-CN" dirty="0" err="1"/>
              <a:t>netfilter</a:t>
            </a:r>
            <a:r>
              <a:rPr lang="zh-CN" altLang="en-US" dirty="0"/>
              <a:t>，管理工具是</a:t>
            </a:r>
            <a:r>
              <a:rPr lang="en-US" altLang="zh-CN" dirty="0"/>
              <a:t>iptables</a:t>
            </a:r>
            <a:r>
              <a:rPr lang="zh-CN" altLang="en-US" dirty="0"/>
              <a:t>。</a:t>
            </a:r>
          </a:p>
          <a:p>
            <a:pPr lvl="2"/>
            <a:r>
              <a:rPr lang="en-US" altLang="zh-CN" dirty="0"/>
              <a:t>Linux 3.1</a:t>
            </a:r>
            <a:r>
              <a:rPr lang="zh-CN" altLang="en-US" dirty="0"/>
              <a:t>（</a:t>
            </a:r>
            <a:r>
              <a:rPr lang="en-US" altLang="zh-CN" dirty="0"/>
              <a:t>3.13+</a:t>
            </a:r>
            <a:r>
              <a:rPr lang="zh-CN" altLang="en-US" dirty="0"/>
              <a:t>）版内核中：包过滤机制为</a:t>
            </a:r>
            <a:r>
              <a:rPr lang="en-US" altLang="zh-CN" dirty="0" err="1"/>
              <a:t>netfilter</a:t>
            </a:r>
            <a:r>
              <a:rPr lang="zh-CN" altLang="en-US" dirty="0"/>
              <a:t>，中间采取</a:t>
            </a:r>
            <a:r>
              <a:rPr lang="en-US" altLang="zh-CN" dirty="0"/>
              <a:t>daemon</a:t>
            </a:r>
            <a:r>
              <a:rPr lang="zh-CN" altLang="en-US" dirty="0"/>
              <a:t>动态管理防火墙，管理工具是</a:t>
            </a:r>
            <a:r>
              <a:rPr lang="en-US" altLang="zh-CN" dirty="0" err="1"/>
              <a:t>firewalld</a:t>
            </a:r>
            <a:r>
              <a:rPr lang="zh-CN" altLang="en-US" dirty="0"/>
              <a:t>。</a:t>
            </a:r>
            <a:endParaRPr lang="en-US" altLang="zh-CN" dirty="0"/>
          </a:p>
          <a:p>
            <a:pPr lvl="1"/>
            <a:r>
              <a:rPr lang="zh-CN" altLang="en-US" dirty="0"/>
              <a:t>在</a:t>
            </a:r>
            <a:r>
              <a:rPr lang="en-US" altLang="zh-CN" dirty="0"/>
              <a:t>Linux 2.4</a:t>
            </a:r>
            <a:r>
              <a:rPr lang="zh-CN" altLang="en-US" dirty="0"/>
              <a:t>之前所有版本的内核级代码和用户级代码都是非模块化的，在</a:t>
            </a:r>
            <a:r>
              <a:rPr lang="en-US" altLang="zh-CN" dirty="0"/>
              <a:t>2.4</a:t>
            </a:r>
            <a:r>
              <a:rPr lang="zh-CN" altLang="en-US" dirty="0"/>
              <a:t>中增加的</a:t>
            </a:r>
            <a:r>
              <a:rPr lang="en-US" altLang="zh-CN" dirty="0" err="1"/>
              <a:t>nefilter</a:t>
            </a:r>
            <a:r>
              <a:rPr lang="en-US" altLang="zh-CN" dirty="0"/>
              <a:t>/iptables</a:t>
            </a:r>
            <a:r>
              <a:rPr lang="zh-CN" altLang="en-US" dirty="0"/>
              <a:t>打破了这种局面。它在内核中实现了一个模块化，通用化的防火墙框架</a:t>
            </a:r>
            <a:r>
              <a:rPr lang="en-US" altLang="zh-CN" dirty="0" err="1"/>
              <a:t>netfilter</a:t>
            </a:r>
            <a:r>
              <a:rPr lang="zh-CN" altLang="en-US" dirty="0"/>
              <a:t>。用户可以自定义功能模块，例如用户可以编写一个可加载的内核模块来创建内核级代码，通过用户级代码的实现控制过滤器的行为等。</a:t>
            </a:r>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Linux </a:t>
            </a:r>
            <a:r>
              <a:rPr lang="zh-CN" altLang="en-US" dirty="0"/>
              <a:t>防火墙</a:t>
            </a:r>
            <a:endParaRPr kumimoji="1" lang="zh-CN" altLang="en-US" dirty="0"/>
          </a:p>
        </p:txBody>
      </p:sp>
    </p:spTree>
    <p:extLst>
      <p:ext uri="{BB962C8B-B14F-4D97-AF65-F5344CB8AC3E}">
        <p14:creationId xmlns:p14="http://schemas.microsoft.com/office/powerpoint/2010/main" val="162044609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3721849" cy="4985169"/>
          </a:xfrm>
        </p:spPr>
        <p:txBody>
          <a:bodyPr/>
          <a:lstStyle/>
          <a:p>
            <a:r>
              <a:rPr lang="en-US" altLang="zh-CN" dirty="0"/>
              <a:t>iptables</a:t>
            </a:r>
            <a:r>
              <a:rPr lang="zh-CN" altLang="en-US" dirty="0"/>
              <a:t>实例</a:t>
            </a:r>
            <a:endParaRPr lang="en-US" altLang="zh-CN" dirty="0"/>
          </a:p>
          <a:p>
            <a:pPr lvl="1"/>
            <a:r>
              <a:rPr lang="zh-CN" altLang="en-US" dirty="0"/>
              <a:t>转发包</a:t>
            </a:r>
            <a:endParaRPr lang="en-US" altLang="zh-CN" dirty="0"/>
          </a:p>
          <a:p>
            <a:pPr lvl="1"/>
            <a:r>
              <a:rPr lang="zh-CN" altLang="en-US" dirty="0"/>
              <a:t>由于</a:t>
            </a:r>
            <a:r>
              <a:rPr lang="en-US" altLang="zh-CN" dirty="0"/>
              <a:t>filter</a:t>
            </a:r>
            <a:r>
              <a:rPr lang="zh-CN" altLang="en-US" dirty="0"/>
              <a:t>表在</a:t>
            </a:r>
            <a:r>
              <a:rPr lang="en-US" altLang="zh-CN" dirty="0"/>
              <a:t>NF_INET_FORWARD</a:t>
            </a:r>
            <a:r>
              <a:rPr lang="zh-CN" altLang="en-US" dirty="0"/>
              <a:t>钩子点注册了回调函数，所以会调用</a:t>
            </a:r>
            <a:r>
              <a:rPr lang="en-US" altLang="zh-CN" dirty="0" err="1"/>
              <a:t>iptable_filter_hook</a:t>
            </a:r>
            <a:r>
              <a:rPr lang="en-US" altLang="zh-CN" dirty="0"/>
              <a:t>()</a:t>
            </a:r>
            <a:r>
              <a:rPr lang="zh-CN" altLang="en-US" dirty="0"/>
              <a:t>函数</a:t>
            </a:r>
          </a:p>
          <a:p>
            <a:pPr lvl="1"/>
            <a:r>
              <a:rPr lang="zh-CN" altLang="en-US" dirty="0"/>
              <a:t>所以，与前面的传送到本地的情况类似，会调用</a:t>
            </a:r>
            <a:r>
              <a:rPr lang="en-US" altLang="zh-CN" dirty="0" err="1"/>
              <a:t>ipt_do_tables</a:t>
            </a:r>
            <a:r>
              <a:rPr lang="en-US" altLang="zh-CN" dirty="0"/>
              <a:t>()</a:t>
            </a:r>
            <a:r>
              <a:rPr lang="zh-CN" altLang="en-US" dirty="0"/>
              <a:t>，</a:t>
            </a:r>
            <a:r>
              <a:rPr lang="en-US" altLang="zh-CN" dirty="0" err="1"/>
              <a:t>ipt_log_packet</a:t>
            </a:r>
            <a:r>
              <a:rPr lang="en-US" altLang="zh-CN" dirty="0"/>
              <a:t>()</a:t>
            </a:r>
            <a:r>
              <a:rPr lang="zh-CN" altLang="en-US" dirty="0"/>
              <a:t>，及</a:t>
            </a:r>
            <a:r>
              <a:rPr lang="en-US" altLang="zh-CN" dirty="0" err="1"/>
              <a:t>ip_forward_finish</a:t>
            </a:r>
            <a:r>
              <a:rPr lang="en-US" altLang="zh-CN" dirty="0"/>
              <a:t>()</a:t>
            </a:r>
            <a:r>
              <a:rPr lang="zh-CN" altLang="en-US" dirty="0"/>
              <a:t>函数</a:t>
            </a:r>
          </a:p>
          <a:p>
            <a:pPr lvl="1"/>
            <a:endParaRPr lang="zh-CN" altLang="en-US"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7" name="Picture 2">
            <a:extLst>
              <a:ext uri="{FF2B5EF4-FFF2-40B4-BE49-F238E27FC236}">
                <a16:creationId xmlns:a16="http://schemas.microsoft.com/office/drawing/2014/main" id="{24EDA43C-FD05-43F6-84B6-BCD284F13F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061" b="46643"/>
          <a:stretch/>
        </p:blipFill>
        <p:spPr bwMode="auto">
          <a:xfrm>
            <a:off x="4505532" y="1501401"/>
            <a:ext cx="4075234" cy="4695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a:extLst>
              <a:ext uri="{FF2B5EF4-FFF2-40B4-BE49-F238E27FC236}">
                <a16:creationId xmlns:a16="http://schemas.microsoft.com/office/drawing/2014/main" id="{27732097-DF1B-4F5A-ABDB-7322338E7E8D}"/>
              </a:ext>
            </a:extLst>
          </p:cNvPr>
          <p:cNvSpPr/>
          <p:nvPr/>
        </p:nvSpPr>
        <p:spPr bwMode="auto">
          <a:xfrm>
            <a:off x="5613362" y="3382956"/>
            <a:ext cx="1406769" cy="2788627"/>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6251041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3721849" cy="4985169"/>
          </a:xfrm>
        </p:spPr>
        <p:txBody>
          <a:bodyPr/>
          <a:lstStyle/>
          <a:p>
            <a:r>
              <a:rPr lang="en-US" altLang="zh-CN" dirty="0"/>
              <a:t>iptables</a:t>
            </a:r>
            <a:r>
              <a:rPr lang="zh-CN" altLang="en-US" dirty="0"/>
              <a:t>实例</a:t>
            </a:r>
            <a:endParaRPr lang="en-US" altLang="zh-CN" dirty="0"/>
          </a:p>
          <a:p>
            <a:pPr lvl="1"/>
            <a:r>
              <a:rPr lang="zh-CN" altLang="en-US" dirty="0"/>
              <a:t>转发包</a:t>
            </a:r>
            <a:endParaRPr lang="en-US" altLang="zh-CN" dirty="0"/>
          </a:p>
          <a:p>
            <a:pPr lvl="1"/>
            <a:r>
              <a:rPr lang="zh-CN" altLang="en-US" dirty="0"/>
              <a:t>最后调用</a:t>
            </a:r>
            <a:r>
              <a:rPr lang="en-US" altLang="zh-CN" dirty="0" err="1"/>
              <a:t>ip_output</a:t>
            </a:r>
            <a:r>
              <a:rPr lang="en-US" altLang="zh-CN" dirty="0"/>
              <a:t>()</a:t>
            </a:r>
            <a:r>
              <a:rPr lang="zh-CN" altLang="en-US" dirty="0"/>
              <a:t>函数，由于</a:t>
            </a:r>
            <a:r>
              <a:rPr lang="en-US" altLang="zh-CN" dirty="0"/>
              <a:t>filter</a:t>
            </a:r>
            <a:r>
              <a:rPr lang="zh-CN" altLang="en-US" dirty="0"/>
              <a:t>表没有</a:t>
            </a:r>
            <a:r>
              <a:rPr lang="en-US" altLang="zh-CN" dirty="0"/>
              <a:t>NF_INET_POST_ROUTING</a:t>
            </a:r>
            <a:r>
              <a:rPr lang="zh-CN" altLang="en-US" dirty="0"/>
              <a:t>钩子，所以调用</a:t>
            </a:r>
            <a:r>
              <a:rPr lang="en-US" altLang="zh-CN" dirty="0" err="1"/>
              <a:t>ip_finish_output</a:t>
            </a:r>
            <a:r>
              <a:rPr lang="en-US" altLang="zh-CN" dirty="0"/>
              <a:t>()</a:t>
            </a:r>
            <a:r>
              <a:rPr lang="zh-CN" altLang="en-US" dirty="0"/>
              <a:t>函数</a:t>
            </a:r>
          </a:p>
          <a:p>
            <a:pPr lvl="1"/>
            <a:endParaRPr lang="zh-CN" altLang="en-US"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Iptables</a:t>
            </a:r>
            <a:endParaRPr kumimoji="1" lang="zh-CN" altLang="en-US" dirty="0"/>
          </a:p>
        </p:txBody>
      </p:sp>
      <p:pic>
        <p:nvPicPr>
          <p:cNvPr id="6" name="Picture 2">
            <a:extLst>
              <a:ext uri="{FF2B5EF4-FFF2-40B4-BE49-F238E27FC236}">
                <a16:creationId xmlns:a16="http://schemas.microsoft.com/office/drawing/2014/main" id="{392297D5-E490-4E5A-92DF-8060B4DF6B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061" b="46643"/>
          <a:stretch/>
        </p:blipFill>
        <p:spPr bwMode="auto">
          <a:xfrm>
            <a:off x="4439063" y="1501401"/>
            <a:ext cx="4075234" cy="4695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id="{A324A7BA-E2F9-4191-9EFE-5B653B7F60FD}"/>
              </a:ext>
            </a:extLst>
          </p:cNvPr>
          <p:cNvSpPr/>
          <p:nvPr/>
        </p:nvSpPr>
        <p:spPr bwMode="auto">
          <a:xfrm>
            <a:off x="6953662" y="1953472"/>
            <a:ext cx="1688124" cy="2027360"/>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algn="l" defTabSz="844083"/>
            <a:endParaRPr kumimoji="0" lang="zh-CN" altLang="en-US" sz="1662"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6621085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solidFill>
                  <a:schemeClr val="tx1"/>
                </a:solidFill>
              </a:rPr>
              <a:t>1.	Linux </a:t>
            </a:r>
            <a:r>
              <a:rPr lang="zh-CN" altLang="en-US" dirty="0">
                <a:solidFill>
                  <a:schemeClr val="tx1"/>
                </a:solidFill>
              </a:rPr>
              <a:t>防火墙</a:t>
            </a:r>
            <a:endParaRPr lang="en-US" altLang="zh-CN" dirty="0">
              <a:solidFill>
                <a:schemeClr val="tx1"/>
              </a:solidFill>
            </a:endParaRPr>
          </a:p>
          <a:p>
            <a:pPr>
              <a:lnSpc>
                <a:spcPct val="150000"/>
              </a:lnSpc>
            </a:pPr>
            <a:r>
              <a:rPr lang="en-US" altLang="zh-CN" dirty="0">
                <a:solidFill>
                  <a:schemeClr val="tx1"/>
                </a:solidFill>
              </a:rPr>
              <a:t>2.	Netfilter</a:t>
            </a:r>
            <a:r>
              <a:rPr lang="zh-CN" altLang="en-US" dirty="0">
                <a:solidFill>
                  <a:schemeClr val="tx1"/>
                </a:solidFill>
              </a:rPr>
              <a:t>简介</a:t>
            </a:r>
            <a:endParaRPr lang="en-US" altLang="zh-CN" dirty="0">
              <a:solidFill>
                <a:schemeClr val="tx1"/>
              </a:solidFill>
            </a:endParaRPr>
          </a:p>
          <a:p>
            <a:pPr>
              <a:lnSpc>
                <a:spcPct val="150000"/>
              </a:lnSpc>
            </a:pPr>
            <a:r>
              <a:rPr lang="en-US" altLang="zh-CN" dirty="0">
                <a:solidFill>
                  <a:schemeClr val="tx1"/>
                </a:solidFill>
              </a:rPr>
              <a:t>3.	Hook</a:t>
            </a:r>
          </a:p>
          <a:p>
            <a:pPr>
              <a:lnSpc>
                <a:spcPct val="150000"/>
              </a:lnSpc>
            </a:pPr>
            <a:r>
              <a:rPr lang="en-US" altLang="zh-CN" dirty="0">
                <a:solidFill>
                  <a:schemeClr val="tx1"/>
                </a:solidFill>
              </a:rPr>
              <a:t>4.	Iptables</a:t>
            </a:r>
          </a:p>
          <a:p>
            <a:pPr>
              <a:lnSpc>
                <a:spcPct val="150000"/>
              </a:lnSpc>
            </a:pPr>
            <a:r>
              <a:rPr lang="en-US" altLang="zh-CN" dirty="0">
                <a:solidFill>
                  <a:srgbClr val="C00000"/>
                </a:solidFill>
              </a:rPr>
              <a:t>5.	</a:t>
            </a:r>
            <a:r>
              <a:rPr lang="en-US" altLang="zh-CN" dirty="0" err="1">
                <a:solidFill>
                  <a:srgbClr val="C00000"/>
                </a:solidFill>
              </a:rPr>
              <a:t>Nftables</a:t>
            </a:r>
            <a:endParaRPr lang="en-US" altLang="zh-CN" dirty="0">
              <a:solidFill>
                <a:srgbClr val="C00000"/>
              </a:solidFill>
            </a:endParaRPr>
          </a:p>
          <a:p>
            <a:pPr>
              <a:lnSpc>
                <a:spcPct val="150000"/>
              </a:lnSpc>
            </a:pPr>
            <a:r>
              <a:rPr lang="en-US" altLang="zh-CN" dirty="0">
                <a:solidFill>
                  <a:schemeClr val="tx1"/>
                </a:solidFill>
              </a:rPr>
              <a:t>6.	BPF</a:t>
            </a:r>
            <a:r>
              <a:rPr lang="zh-CN" altLang="en-US" dirty="0">
                <a:solidFill>
                  <a:schemeClr val="tx1"/>
                </a:solidFill>
              </a:rPr>
              <a:t>的引入</a:t>
            </a:r>
          </a:p>
          <a:p>
            <a:pPr>
              <a:lnSpc>
                <a:spcPct val="150000"/>
              </a:lnSpc>
            </a:pPr>
            <a:r>
              <a:rPr lang="en-US" altLang="zh-CN" dirty="0">
                <a:solidFill>
                  <a:schemeClr val="tx1"/>
                </a:solidFill>
              </a:rPr>
              <a:t>7.	BPF</a:t>
            </a:r>
            <a:r>
              <a:rPr lang="zh-CN" altLang="en-US" dirty="0">
                <a:solidFill>
                  <a:schemeClr val="tx1"/>
                </a:solidFill>
              </a:rPr>
              <a:t>源码分析</a:t>
            </a:r>
          </a:p>
          <a:p>
            <a:pPr>
              <a:lnSpc>
                <a:spcPct val="150000"/>
              </a:lnSpc>
            </a:pPr>
            <a:endParaRPr lang="en-US" altLang="zh-CN" dirty="0">
              <a:solidFill>
                <a:srgbClr val="C00000"/>
              </a:solidFill>
            </a:endParaRPr>
          </a:p>
        </p:txBody>
      </p:sp>
    </p:spTree>
    <p:extLst>
      <p:ext uri="{BB962C8B-B14F-4D97-AF65-F5344CB8AC3E}">
        <p14:creationId xmlns:p14="http://schemas.microsoft.com/office/powerpoint/2010/main" val="304103200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4" cy="4985169"/>
          </a:xfrm>
        </p:spPr>
        <p:txBody>
          <a:bodyPr/>
          <a:lstStyle/>
          <a:p>
            <a:r>
              <a:rPr lang="en-US" altLang="zh-CN" dirty="0" err="1"/>
              <a:t>Nftables</a:t>
            </a:r>
            <a:r>
              <a:rPr lang="zh-CN" altLang="en-US" dirty="0"/>
              <a:t>介绍</a:t>
            </a:r>
            <a:endParaRPr lang="en-US" altLang="zh-CN" dirty="0"/>
          </a:p>
          <a:p>
            <a:pPr lvl="1"/>
            <a:r>
              <a:rPr lang="en-US" altLang="zh-CN" dirty="0" err="1"/>
              <a:t>nftables</a:t>
            </a:r>
            <a:r>
              <a:rPr lang="zh-CN" altLang="en-US" dirty="0"/>
              <a:t>在</a:t>
            </a:r>
            <a:r>
              <a:rPr lang="en-US" altLang="zh-CN" dirty="0"/>
              <a:t>Linux 3.13</a:t>
            </a:r>
            <a:r>
              <a:rPr lang="zh-CN" altLang="en-US" dirty="0"/>
              <a:t>中正式发布，该项目为</a:t>
            </a:r>
            <a:r>
              <a:rPr lang="en-US" altLang="zh-CN" dirty="0"/>
              <a:t>Linux</a:t>
            </a:r>
            <a:r>
              <a:rPr lang="zh-CN" altLang="en-US" dirty="0"/>
              <a:t>提供包过滤和包分类的功能，致力于替代已有的</a:t>
            </a:r>
            <a:r>
              <a:rPr lang="en-US" altLang="zh-CN" dirty="0"/>
              <a:t>iptables</a:t>
            </a:r>
            <a:r>
              <a:rPr lang="zh-CN" altLang="en-US" dirty="0"/>
              <a:t>，</a:t>
            </a:r>
            <a:r>
              <a:rPr lang="en-US" altLang="zh-CN" dirty="0"/>
              <a:t>ip6tables</a:t>
            </a:r>
            <a:r>
              <a:rPr lang="zh-CN" altLang="en-US" dirty="0"/>
              <a:t>，</a:t>
            </a:r>
            <a:r>
              <a:rPr lang="en-US" altLang="zh-CN" dirty="0" err="1"/>
              <a:t>arptables</a:t>
            </a:r>
            <a:r>
              <a:rPr lang="zh-CN" altLang="en-US" dirty="0"/>
              <a:t>和</a:t>
            </a:r>
            <a:r>
              <a:rPr lang="en-US" altLang="zh-CN" dirty="0" err="1"/>
              <a:t>ebtables</a:t>
            </a:r>
            <a:r>
              <a:rPr lang="zh-CN" altLang="en-US" dirty="0"/>
              <a:t>框架。为</a:t>
            </a:r>
            <a:r>
              <a:rPr lang="en-US" altLang="zh-CN" dirty="0"/>
              <a:t>iptables</a:t>
            </a:r>
            <a:r>
              <a:rPr lang="zh-CN" altLang="en-US" dirty="0"/>
              <a:t>和</a:t>
            </a:r>
            <a:r>
              <a:rPr lang="en-US" altLang="zh-CN" dirty="0"/>
              <a:t>ip6tables</a:t>
            </a:r>
            <a:r>
              <a:rPr lang="zh-CN" altLang="en-US" dirty="0"/>
              <a:t>提供一个新的包过滤框架、一个新的用户空间实用程序（</a:t>
            </a:r>
            <a:r>
              <a:rPr lang="en-US" altLang="zh-CN" dirty="0" err="1"/>
              <a:t>nft</a:t>
            </a:r>
            <a:r>
              <a:rPr lang="zh-CN" altLang="en-US" dirty="0"/>
              <a:t>）和一个兼容层。它使用现有的钩子、链接跟踪系统、用户空间排队组件和 </a:t>
            </a:r>
            <a:r>
              <a:rPr lang="en-US" altLang="zh-CN" dirty="0" err="1"/>
              <a:t>netfilter</a:t>
            </a:r>
            <a:r>
              <a:rPr lang="en-US" altLang="zh-CN" dirty="0"/>
              <a:t> </a:t>
            </a:r>
            <a:r>
              <a:rPr lang="zh-CN" altLang="en-US" dirty="0"/>
              <a:t>日志子系统。</a:t>
            </a:r>
            <a:endParaRPr lang="en-US" altLang="zh-CN" dirty="0"/>
          </a:p>
          <a:p>
            <a:pPr lvl="1"/>
            <a:r>
              <a:rPr lang="en-US" altLang="zh-CN" dirty="0" err="1"/>
              <a:t>nftables</a:t>
            </a:r>
            <a:r>
              <a:rPr lang="en-US" altLang="zh-CN" dirty="0"/>
              <a:t> </a:t>
            </a:r>
            <a:r>
              <a:rPr lang="zh-CN" altLang="en-US" dirty="0"/>
              <a:t>主要由三个组件组成：内核实现、</a:t>
            </a:r>
            <a:r>
              <a:rPr lang="en-US" altLang="zh-CN" dirty="0" err="1"/>
              <a:t>libnl</a:t>
            </a:r>
            <a:r>
              <a:rPr lang="en-US" altLang="zh-CN" dirty="0"/>
              <a:t> </a:t>
            </a:r>
            <a:r>
              <a:rPr lang="en-US" altLang="zh-CN" dirty="0" err="1"/>
              <a:t>netlink</a:t>
            </a:r>
            <a:r>
              <a:rPr lang="en-US" altLang="zh-CN" dirty="0"/>
              <a:t> </a:t>
            </a:r>
            <a:r>
              <a:rPr lang="zh-CN" altLang="en-US" dirty="0"/>
              <a:t>通信和 </a:t>
            </a:r>
            <a:r>
              <a:rPr lang="en-US" altLang="zh-CN" dirty="0" err="1"/>
              <a:t>nftables</a:t>
            </a:r>
            <a:r>
              <a:rPr lang="en-US" altLang="zh-CN" dirty="0"/>
              <a:t> </a:t>
            </a:r>
            <a:r>
              <a:rPr lang="zh-CN" altLang="en-US" dirty="0"/>
              <a:t>用户空间</a:t>
            </a:r>
            <a:endParaRPr lang="en-US" altLang="zh-CN" dirty="0"/>
          </a:p>
          <a:p>
            <a:pPr lvl="2"/>
            <a:r>
              <a:rPr lang="zh-CN" altLang="en-US" dirty="0"/>
              <a:t>内核提供了一个 </a:t>
            </a:r>
            <a:r>
              <a:rPr lang="en-US" altLang="zh-CN" dirty="0" err="1"/>
              <a:t>netlink</a:t>
            </a:r>
            <a:r>
              <a:rPr lang="en-US" altLang="zh-CN" dirty="0"/>
              <a:t> </a:t>
            </a:r>
            <a:r>
              <a:rPr lang="zh-CN" altLang="en-US" dirty="0"/>
              <a:t>配置接口以及运行时规则集评估</a:t>
            </a:r>
            <a:endParaRPr lang="en-US" altLang="zh-CN" dirty="0"/>
          </a:p>
          <a:p>
            <a:pPr lvl="2"/>
            <a:r>
              <a:rPr lang="en-US" altLang="zh-CN" dirty="0" err="1"/>
              <a:t>libnl</a:t>
            </a:r>
            <a:r>
              <a:rPr lang="en-US" altLang="zh-CN" dirty="0"/>
              <a:t> </a:t>
            </a:r>
            <a:r>
              <a:rPr lang="zh-CN" altLang="en-US" dirty="0"/>
              <a:t>包含了与内核通信的基本函数</a:t>
            </a:r>
            <a:endParaRPr lang="en-US" altLang="zh-CN" dirty="0"/>
          </a:p>
          <a:p>
            <a:pPr lvl="2"/>
            <a:r>
              <a:rPr lang="zh-CN" altLang="en-US" dirty="0"/>
              <a:t>用户空间可以通过 </a:t>
            </a:r>
            <a:r>
              <a:rPr lang="en-US" altLang="zh-CN" dirty="0" err="1"/>
              <a:t>nft</a:t>
            </a:r>
            <a:r>
              <a:rPr lang="en-US" altLang="zh-CN" dirty="0"/>
              <a:t> </a:t>
            </a:r>
            <a:r>
              <a:rPr lang="zh-CN" altLang="en-US" dirty="0"/>
              <a:t>和用户进行交互</a:t>
            </a:r>
            <a:endParaRPr lang="en-US" altLang="zh-CN" dirty="0"/>
          </a:p>
          <a:p>
            <a:pPr lvl="1"/>
            <a:endParaRPr lang="zh-CN" altLang="en-US"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err="1"/>
              <a:t>Nftables</a:t>
            </a:r>
            <a:endParaRPr kumimoji="1" lang="zh-CN" altLang="en-US" dirty="0"/>
          </a:p>
        </p:txBody>
      </p:sp>
    </p:spTree>
    <p:extLst>
      <p:ext uri="{BB962C8B-B14F-4D97-AF65-F5344CB8AC3E}">
        <p14:creationId xmlns:p14="http://schemas.microsoft.com/office/powerpoint/2010/main" val="208400670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4" cy="4985169"/>
          </a:xfrm>
        </p:spPr>
        <p:txBody>
          <a:bodyPr/>
          <a:lstStyle/>
          <a:p>
            <a:r>
              <a:rPr lang="en-US" altLang="zh-CN" dirty="0" err="1"/>
              <a:t>Nftables</a:t>
            </a:r>
            <a:r>
              <a:rPr lang="zh-CN" altLang="en-US" dirty="0"/>
              <a:t> </a:t>
            </a:r>
            <a:r>
              <a:rPr lang="en-US" altLang="zh-CN" dirty="0"/>
              <a:t>VS Iptables</a:t>
            </a:r>
          </a:p>
          <a:p>
            <a:pPr lvl="1"/>
            <a:r>
              <a:rPr lang="en-US" altLang="zh-CN" dirty="0"/>
              <a:t>iptables </a:t>
            </a:r>
            <a:r>
              <a:rPr lang="zh-CN" altLang="en-US" dirty="0"/>
              <a:t>规则的布局是基于连续的大块内存的，即数组式布局；而 </a:t>
            </a:r>
            <a:r>
              <a:rPr lang="en-US" altLang="zh-CN" dirty="0" err="1"/>
              <a:t>nftables</a:t>
            </a:r>
            <a:r>
              <a:rPr lang="en-US" altLang="zh-CN" dirty="0"/>
              <a:t> </a:t>
            </a:r>
            <a:r>
              <a:rPr lang="zh-CN" altLang="en-US" dirty="0"/>
              <a:t>的规则采用链式布局。</a:t>
            </a:r>
            <a:endParaRPr lang="en-US" altLang="zh-CN" dirty="0"/>
          </a:p>
          <a:p>
            <a:pPr lvl="1"/>
            <a:endParaRPr lang="en-US" altLang="zh-CN" dirty="0"/>
          </a:p>
          <a:p>
            <a:pPr lvl="1"/>
            <a:r>
              <a:rPr lang="en-US" altLang="zh-CN" dirty="0"/>
              <a:t>iptables </a:t>
            </a:r>
            <a:r>
              <a:rPr lang="zh-CN" altLang="en-US" dirty="0"/>
              <a:t>大部分工作在内核态完成，如果要添加新功能，只能重新编译内核；而 </a:t>
            </a:r>
            <a:r>
              <a:rPr lang="en-US" altLang="zh-CN" dirty="0" err="1"/>
              <a:t>nftables</a:t>
            </a:r>
            <a:r>
              <a:rPr lang="en-US" altLang="zh-CN" dirty="0"/>
              <a:t> </a:t>
            </a:r>
            <a:r>
              <a:rPr lang="zh-CN" altLang="en-US" dirty="0"/>
              <a:t>的大部分工作是在用户态完成的，添加新功能很简便，不需要改内核。</a:t>
            </a:r>
            <a:endParaRPr lang="en-US" altLang="zh-CN" dirty="0"/>
          </a:p>
          <a:p>
            <a:pPr lvl="1"/>
            <a:endParaRPr lang="en-US" altLang="zh-CN" dirty="0"/>
          </a:p>
          <a:p>
            <a:pPr lvl="1"/>
            <a:r>
              <a:rPr lang="en-US" altLang="zh-CN" dirty="0"/>
              <a:t>iptables </a:t>
            </a:r>
            <a:r>
              <a:rPr lang="zh-CN" altLang="en-US" dirty="0"/>
              <a:t>有内置的链，即使你只需要一条链，其他的链也会跟着注册；而 </a:t>
            </a:r>
            <a:r>
              <a:rPr lang="en-US" altLang="zh-CN" dirty="0" err="1"/>
              <a:t>nftables</a:t>
            </a:r>
            <a:r>
              <a:rPr lang="en-US" altLang="zh-CN" dirty="0"/>
              <a:t> </a:t>
            </a:r>
            <a:r>
              <a:rPr lang="zh-CN" altLang="en-US" dirty="0"/>
              <a:t>不存在内置的链，你可以按需注册。由于 </a:t>
            </a:r>
            <a:r>
              <a:rPr lang="en-US" altLang="zh-CN" dirty="0"/>
              <a:t>iptables </a:t>
            </a:r>
            <a:r>
              <a:rPr lang="zh-CN" altLang="en-US" dirty="0"/>
              <a:t>内置了一个数据包计数器，所以即使这些内置的链是空的，也会带来性能损耗。</a:t>
            </a:r>
            <a:endParaRPr lang="en-US" altLang="zh-CN" dirty="0"/>
          </a:p>
          <a:p>
            <a:pPr lvl="1"/>
            <a:endParaRPr lang="en-US" altLang="zh-CN" dirty="0"/>
          </a:p>
          <a:p>
            <a:pPr lvl="1"/>
            <a:r>
              <a:rPr lang="zh-CN" altLang="en-US" dirty="0"/>
              <a:t>简化了 </a:t>
            </a:r>
            <a:r>
              <a:rPr lang="en-US" altLang="zh-CN" dirty="0"/>
              <a:t>IPv4/IPv6 </a:t>
            </a:r>
            <a:r>
              <a:rPr lang="zh-CN" altLang="en-US" dirty="0"/>
              <a:t>双栈管理</a:t>
            </a:r>
            <a:endParaRPr lang="en-US" altLang="zh-CN" dirty="0"/>
          </a:p>
          <a:p>
            <a:pPr lvl="1"/>
            <a:endParaRPr lang="zh-CN" altLang="en-US" dirty="0"/>
          </a:p>
          <a:p>
            <a:pPr lvl="1"/>
            <a:r>
              <a:rPr lang="zh-CN" altLang="en-US" dirty="0"/>
              <a:t>原生支持集合、字典和映射</a:t>
            </a:r>
            <a:endParaRPr lang="en-US" altLang="zh-CN" dirty="0"/>
          </a:p>
          <a:p>
            <a:pPr lvl="1"/>
            <a:endParaRPr lang="zh-CN" altLang="en-US"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err="1"/>
              <a:t>Nftables</a:t>
            </a:r>
            <a:endParaRPr kumimoji="1" lang="zh-CN" altLang="en-US" dirty="0"/>
          </a:p>
        </p:txBody>
      </p:sp>
    </p:spTree>
    <p:extLst>
      <p:ext uri="{BB962C8B-B14F-4D97-AF65-F5344CB8AC3E}">
        <p14:creationId xmlns:p14="http://schemas.microsoft.com/office/powerpoint/2010/main" val="96471212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4" cy="4985169"/>
          </a:xfrm>
        </p:spPr>
        <p:txBody>
          <a:bodyPr/>
          <a:lstStyle/>
          <a:p>
            <a:r>
              <a:rPr lang="zh-CN" altLang="en-US" dirty="0"/>
              <a:t>一行多个目标</a:t>
            </a:r>
          </a:p>
          <a:p>
            <a:pPr lvl="1"/>
            <a:r>
              <a:rPr lang="zh-CN" altLang="en-US" dirty="0"/>
              <a:t>假如想用</a:t>
            </a:r>
            <a:r>
              <a:rPr lang="en-US" altLang="zh-CN" dirty="0"/>
              <a:t>iptables</a:t>
            </a:r>
            <a:r>
              <a:rPr lang="zh-CN" altLang="en-US" dirty="0"/>
              <a:t>记录并丢弃一个包，你必须写两条规则，一条记录，一条丢弃：</a:t>
            </a:r>
          </a:p>
          <a:p>
            <a:pPr lvl="1"/>
            <a:endParaRPr lang="en-US" altLang="zh-CN" dirty="0"/>
          </a:p>
          <a:p>
            <a:pPr lvl="1"/>
            <a:endParaRPr lang="zh-CN" altLang="en-US" dirty="0"/>
          </a:p>
          <a:p>
            <a:pPr lvl="1"/>
            <a:r>
              <a:rPr lang="zh-CN" altLang="en-US" dirty="0"/>
              <a:t>使用</a:t>
            </a:r>
            <a:r>
              <a:rPr lang="en-US" altLang="zh-CN" dirty="0" err="1"/>
              <a:t>nftables</a:t>
            </a:r>
            <a:r>
              <a:rPr lang="zh-CN" altLang="en-US" dirty="0"/>
              <a:t>，你可以把两个目标合并到一起：</a:t>
            </a:r>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err="1"/>
              <a:t>Nftables</a:t>
            </a:r>
            <a:endParaRPr kumimoji="1" lang="zh-CN" altLang="en-US" dirty="0"/>
          </a:p>
        </p:txBody>
      </p:sp>
      <p:sp>
        <p:nvSpPr>
          <p:cNvPr id="4" name="文本框 3">
            <a:extLst>
              <a:ext uri="{FF2B5EF4-FFF2-40B4-BE49-F238E27FC236}">
                <a16:creationId xmlns:a16="http://schemas.microsoft.com/office/drawing/2014/main" id="{18FB0E94-95FC-4417-B742-CD022D66FF7D}"/>
              </a:ext>
            </a:extLst>
          </p:cNvPr>
          <p:cNvSpPr txBox="1"/>
          <p:nvPr/>
        </p:nvSpPr>
        <p:spPr>
          <a:xfrm>
            <a:off x="1115616" y="2564905"/>
            <a:ext cx="5782796" cy="660437"/>
          </a:xfrm>
          <a:prstGeom prst="rect">
            <a:avLst/>
          </a:prstGeom>
          <a:noFill/>
        </p:spPr>
        <p:txBody>
          <a:bodyPr wrap="square" rtlCol="0">
            <a:spAutoFit/>
          </a:bodyPr>
          <a:lstStyle/>
          <a:p>
            <a:pPr algn="l"/>
            <a:r>
              <a:rPr lang="en-US" altLang="zh-CN" sz="1846" dirty="0">
                <a:solidFill>
                  <a:srgbClr val="C00000"/>
                </a:solidFill>
              </a:rPr>
              <a:t>iptables -A FORWARD -p </a:t>
            </a:r>
            <a:r>
              <a:rPr lang="en-US" altLang="zh-CN" sz="1846" dirty="0" err="1">
                <a:solidFill>
                  <a:srgbClr val="C00000"/>
                </a:solidFill>
              </a:rPr>
              <a:t>tcp</a:t>
            </a:r>
            <a:r>
              <a:rPr lang="en-US" altLang="zh-CN" sz="1846" dirty="0">
                <a:solidFill>
                  <a:srgbClr val="C00000"/>
                </a:solidFill>
              </a:rPr>
              <a:t> --</a:t>
            </a:r>
            <a:r>
              <a:rPr lang="en-US" altLang="zh-CN" sz="1846" dirty="0" err="1">
                <a:solidFill>
                  <a:srgbClr val="C00000"/>
                </a:solidFill>
              </a:rPr>
              <a:t>dport</a:t>
            </a:r>
            <a:r>
              <a:rPr lang="en-US" altLang="zh-CN" sz="1846" dirty="0">
                <a:solidFill>
                  <a:srgbClr val="C00000"/>
                </a:solidFill>
              </a:rPr>
              <a:t> 22 -j LOG</a:t>
            </a:r>
          </a:p>
          <a:p>
            <a:pPr algn="l"/>
            <a:r>
              <a:rPr lang="en-US" altLang="zh-CN" sz="1846" dirty="0">
                <a:solidFill>
                  <a:srgbClr val="C00000"/>
                </a:solidFill>
              </a:rPr>
              <a:t>iptables -A FORWARD -p </a:t>
            </a:r>
            <a:r>
              <a:rPr lang="en-US" altLang="zh-CN" sz="1846" dirty="0" err="1">
                <a:solidFill>
                  <a:srgbClr val="C00000"/>
                </a:solidFill>
              </a:rPr>
              <a:t>tcp</a:t>
            </a:r>
            <a:r>
              <a:rPr lang="en-US" altLang="zh-CN" sz="1846" dirty="0">
                <a:solidFill>
                  <a:srgbClr val="C00000"/>
                </a:solidFill>
              </a:rPr>
              <a:t> --</a:t>
            </a:r>
            <a:r>
              <a:rPr lang="en-US" altLang="zh-CN" sz="1846" dirty="0" err="1">
                <a:solidFill>
                  <a:srgbClr val="C00000"/>
                </a:solidFill>
              </a:rPr>
              <a:t>dport</a:t>
            </a:r>
            <a:r>
              <a:rPr lang="en-US" altLang="zh-CN" sz="1846" dirty="0">
                <a:solidFill>
                  <a:srgbClr val="C00000"/>
                </a:solidFill>
              </a:rPr>
              <a:t> 22 -j DROP</a:t>
            </a:r>
          </a:p>
        </p:txBody>
      </p:sp>
      <p:sp>
        <p:nvSpPr>
          <p:cNvPr id="5" name="文本框 4">
            <a:extLst>
              <a:ext uri="{FF2B5EF4-FFF2-40B4-BE49-F238E27FC236}">
                <a16:creationId xmlns:a16="http://schemas.microsoft.com/office/drawing/2014/main" id="{B498D94E-A293-4828-88D6-FAC4C78A64C3}"/>
              </a:ext>
            </a:extLst>
          </p:cNvPr>
          <p:cNvSpPr txBox="1"/>
          <p:nvPr/>
        </p:nvSpPr>
        <p:spPr>
          <a:xfrm>
            <a:off x="1115616" y="3628407"/>
            <a:ext cx="5782796" cy="376385"/>
          </a:xfrm>
          <a:prstGeom prst="rect">
            <a:avLst/>
          </a:prstGeom>
          <a:noFill/>
        </p:spPr>
        <p:txBody>
          <a:bodyPr wrap="square" rtlCol="0">
            <a:spAutoFit/>
          </a:bodyPr>
          <a:lstStyle/>
          <a:p>
            <a:pPr algn="l"/>
            <a:r>
              <a:rPr lang="en-US" altLang="zh-CN" sz="1846">
                <a:solidFill>
                  <a:srgbClr val="C00000"/>
                </a:solidFill>
              </a:rPr>
              <a:t>nft add rule filter forward tcp dport 22 log drop</a:t>
            </a:r>
            <a:endParaRPr lang="en-US" altLang="zh-CN" sz="1846" dirty="0">
              <a:solidFill>
                <a:srgbClr val="C00000"/>
              </a:solidFill>
            </a:endParaRPr>
          </a:p>
        </p:txBody>
      </p:sp>
    </p:spTree>
    <p:extLst>
      <p:ext uri="{BB962C8B-B14F-4D97-AF65-F5344CB8AC3E}">
        <p14:creationId xmlns:p14="http://schemas.microsoft.com/office/powerpoint/2010/main" val="7776723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4" cy="4985169"/>
          </a:xfrm>
        </p:spPr>
        <p:txBody>
          <a:bodyPr/>
          <a:lstStyle/>
          <a:p>
            <a:r>
              <a:rPr lang="zh-CN" altLang="en-US" dirty="0"/>
              <a:t>方便创建集合</a:t>
            </a:r>
          </a:p>
          <a:p>
            <a:pPr lvl="1"/>
            <a:r>
              <a:rPr lang="zh-CN" altLang="en-US" dirty="0"/>
              <a:t>针对不同的端口允许包并且允许不同的</a:t>
            </a:r>
            <a:r>
              <a:rPr lang="en-US" altLang="zh-CN" dirty="0"/>
              <a:t>icmpv6</a:t>
            </a:r>
            <a:r>
              <a:rPr lang="zh-CN" altLang="en-US" dirty="0"/>
              <a:t>类型：</a:t>
            </a:r>
          </a:p>
          <a:p>
            <a:pPr lvl="1"/>
            <a:endParaRPr lang="en-US" altLang="zh-CN" dirty="0"/>
          </a:p>
          <a:p>
            <a:pPr lvl="1"/>
            <a:endParaRPr lang="zh-CN" altLang="en-US" dirty="0"/>
          </a:p>
          <a:p>
            <a:pPr lvl="1"/>
            <a:endParaRPr lang="en-US" altLang="zh-CN" dirty="0"/>
          </a:p>
          <a:p>
            <a:pPr lvl="1"/>
            <a:endParaRPr lang="en-US" altLang="zh-CN" dirty="0"/>
          </a:p>
          <a:p>
            <a:pPr lvl="1"/>
            <a:endParaRPr lang="en-US" altLang="zh-CN" dirty="0"/>
          </a:p>
          <a:p>
            <a:pPr lvl="1"/>
            <a:r>
              <a:rPr lang="zh-CN" altLang="en-US" dirty="0"/>
              <a:t>使用</a:t>
            </a:r>
            <a:r>
              <a:rPr lang="en-US" altLang="zh-CN" dirty="0" err="1"/>
              <a:t>nftables</a:t>
            </a:r>
            <a:r>
              <a:rPr lang="zh-CN" altLang="en-US" dirty="0"/>
              <a:t>，集合可以用在规则中任一元素：</a:t>
            </a:r>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err="1"/>
              <a:t>Nftables</a:t>
            </a:r>
            <a:endParaRPr kumimoji="1" lang="zh-CN" altLang="en-US" dirty="0"/>
          </a:p>
        </p:txBody>
      </p:sp>
      <p:sp>
        <p:nvSpPr>
          <p:cNvPr id="4" name="文本框 3">
            <a:extLst>
              <a:ext uri="{FF2B5EF4-FFF2-40B4-BE49-F238E27FC236}">
                <a16:creationId xmlns:a16="http://schemas.microsoft.com/office/drawing/2014/main" id="{18FB0E94-95FC-4417-B742-CD022D66FF7D}"/>
              </a:ext>
            </a:extLst>
          </p:cNvPr>
          <p:cNvSpPr txBox="1"/>
          <p:nvPr/>
        </p:nvSpPr>
        <p:spPr>
          <a:xfrm>
            <a:off x="716802" y="2365497"/>
            <a:ext cx="8840367" cy="1512594"/>
          </a:xfrm>
          <a:prstGeom prst="rect">
            <a:avLst/>
          </a:prstGeom>
          <a:noFill/>
        </p:spPr>
        <p:txBody>
          <a:bodyPr wrap="square" rtlCol="0">
            <a:spAutoFit/>
          </a:bodyPr>
          <a:lstStyle/>
          <a:p>
            <a:pPr algn="l"/>
            <a:r>
              <a:rPr lang="en-US" altLang="zh-CN" sz="1846" dirty="0">
                <a:solidFill>
                  <a:srgbClr val="C00000"/>
                </a:solidFill>
              </a:rPr>
              <a:t>ip6tables -A INPUT -p </a:t>
            </a:r>
            <a:r>
              <a:rPr lang="en-US" altLang="zh-CN" sz="1846" dirty="0" err="1">
                <a:solidFill>
                  <a:srgbClr val="C00000"/>
                </a:solidFill>
              </a:rPr>
              <a:t>tcp</a:t>
            </a:r>
            <a:r>
              <a:rPr lang="en-US" altLang="zh-CN" sz="1846" dirty="0">
                <a:solidFill>
                  <a:srgbClr val="C00000"/>
                </a:solidFill>
              </a:rPr>
              <a:t> -m multiport --</a:t>
            </a:r>
            <a:r>
              <a:rPr lang="en-US" altLang="zh-CN" sz="1846" dirty="0" err="1">
                <a:solidFill>
                  <a:srgbClr val="C00000"/>
                </a:solidFill>
              </a:rPr>
              <a:t>dports</a:t>
            </a:r>
            <a:r>
              <a:rPr lang="en-US" altLang="zh-CN" sz="1846" dirty="0">
                <a:solidFill>
                  <a:srgbClr val="C00000"/>
                </a:solidFill>
              </a:rPr>
              <a:t> 23,80,443 -j ACCEPT</a:t>
            </a:r>
          </a:p>
          <a:p>
            <a:pPr algn="l"/>
            <a:r>
              <a:rPr lang="en-US" altLang="zh-CN" sz="1846" dirty="0">
                <a:solidFill>
                  <a:srgbClr val="C00000"/>
                </a:solidFill>
              </a:rPr>
              <a:t>ip6tables -A INPUT -p icmpv6 --icmpv6-type neighbor-solicitation –j ACCEPT</a:t>
            </a:r>
          </a:p>
          <a:p>
            <a:pPr algn="l"/>
            <a:r>
              <a:rPr lang="en-US" altLang="zh-CN" sz="1846" dirty="0">
                <a:solidFill>
                  <a:srgbClr val="C00000"/>
                </a:solidFill>
              </a:rPr>
              <a:t>ip6tables -A INPUT -p icmpv6 --icmpv6-type echo-request -j ACCEPT</a:t>
            </a:r>
          </a:p>
          <a:p>
            <a:pPr algn="l"/>
            <a:r>
              <a:rPr lang="en-US" altLang="zh-CN" sz="1846" dirty="0">
                <a:solidFill>
                  <a:srgbClr val="C00000"/>
                </a:solidFill>
              </a:rPr>
              <a:t>ip6tables -A INPUT -p icmpv6 --icmpv6-type router-advertisement -j ACCEPT</a:t>
            </a:r>
          </a:p>
          <a:p>
            <a:pPr algn="l"/>
            <a:r>
              <a:rPr lang="en-US" altLang="zh-CN" sz="1846" dirty="0">
                <a:solidFill>
                  <a:srgbClr val="C00000"/>
                </a:solidFill>
              </a:rPr>
              <a:t>ip6tables -A INPUT -p icmpv6 --icmpv6-type neighbor-advertisement -j ACCEPT</a:t>
            </a:r>
          </a:p>
        </p:txBody>
      </p:sp>
      <p:sp>
        <p:nvSpPr>
          <p:cNvPr id="5" name="文本框 4">
            <a:extLst>
              <a:ext uri="{FF2B5EF4-FFF2-40B4-BE49-F238E27FC236}">
                <a16:creationId xmlns:a16="http://schemas.microsoft.com/office/drawing/2014/main" id="{B498D94E-A293-4828-88D6-FAC4C78A64C3}"/>
              </a:ext>
            </a:extLst>
          </p:cNvPr>
          <p:cNvSpPr txBox="1"/>
          <p:nvPr/>
        </p:nvSpPr>
        <p:spPr>
          <a:xfrm>
            <a:off x="783272" y="4426034"/>
            <a:ext cx="8374674" cy="944489"/>
          </a:xfrm>
          <a:prstGeom prst="rect">
            <a:avLst/>
          </a:prstGeom>
          <a:noFill/>
        </p:spPr>
        <p:txBody>
          <a:bodyPr wrap="square" rtlCol="0">
            <a:spAutoFit/>
          </a:bodyPr>
          <a:lstStyle/>
          <a:p>
            <a:pPr algn="l"/>
            <a:r>
              <a:rPr lang="en-US" altLang="zh-CN" sz="1846" dirty="0" err="1">
                <a:solidFill>
                  <a:srgbClr val="C00000"/>
                </a:solidFill>
              </a:rPr>
              <a:t>nft</a:t>
            </a:r>
            <a:r>
              <a:rPr lang="en-US" altLang="zh-CN" sz="1846" dirty="0">
                <a:solidFill>
                  <a:srgbClr val="C00000"/>
                </a:solidFill>
              </a:rPr>
              <a:t> add rule ip6 filter input </a:t>
            </a:r>
            <a:r>
              <a:rPr lang="en-US" altLang="zh-CN" sz="1846" dirty="0" err="1">
                <a:solidFill>
                  <a:srgbClr val="C00000"/>
                </a:solidFill>
              </a:rPr>
              <a:t>tcp</a:t>
            </a:r>
            <a:r>
              <a:rPr lang="en-US" altLang="zh-CN" sz="1846" dirty="0">
                <a:solidFill>
                  <a:srgbClr val="C00000"/>
                </a:solidFill>
              </a:rPr>
              <a:t> </a:t>
            </a:r>
            <a:r>
              <a:rPr lang="en-US" altLang="zh-CN" sz="1846" dirty="0" err="1">
                <a:solidFill>
                  <a:srgbClr val="C00000"/>
                </a:solidFill>
              </a:rPr>
              <a:t>dport</a:t>
            </a:r>
            <a:r>
              <a:rPr lang="en-US" altLang="zh-CN" sz="1846" dirty="0">
                <a:solidFill>
                  <a:srgbClr val="C00000"/>
                </a:solidFill>
              </a:rPr>
              <a:t> {telnet, http, https} accept</a:t>
            </a:r>
          </a:p>
          <a:p>
            <a:pPr algn="l"/>
            <a:r>
              <a:rPr lang="en-US" altLang="zh-CN" sz="1846" dirty="0" err="1">
                <a:solidFill>
                  <a:srgbClr val="C00000"/>
                </a:solidFill>
              </a:rPr>
              <a:t>nft</a:t>
            </a:r>
            <a:r>
              <a:rPr lang="en-US" altLang="zh-CN" sz="1846" dirty="0">
                <a:solidFill>
                  <a:srgbClr val="C00000"/>
                </a:solidFill>
              </a:rPr>
              <a:t> add rule ip6 filter input icmpv6 type { </a:t>
            </a:r>
            <a:r>
              <a:rPr lang="en-US" altLang="zh-CN" sz="1846" dirty="0" err="1">
                <a:solidFill>
                  <a:srgbClr val="C00000"/>
                </a:solidFill>
              </a:rPr>
              <a:t>nd</a:t>
            </a:r>
            <a:r>
              <a:rPr lang="en-US" altLang="zh-CN" sz="1846" dirty="0">
                <a:solidFill>
                  <a:srgbClr val="C00000"/>
                </a:solidFill>
              </a:rPr>
              <a:t>-neighbor-solicit, echo-request, </a:t>
            </a:r>
            <a:r>
              <a:rPr lang="en-US" altLang="zh-CN" sz="1846" dirty="0" err="1">
                <a:solidFill>
                  <a:srgbClr val="C00000"/>
                </a:solidFill>
              </a:rPr>
              <a:t>nd</a:t>
            </a:r>
            <a:r>
              <a:rPr lang="en-US" altLang="zh-CN" sz="1846" dirty="0">
                <a:solidFill>
                  <a:srgbClr val="C00000"/>
                </a:solidFill>
              </a:rPr>
              <a:t>-	router-advert, </a:t>
            </a:r>
            <a:r>
              <a:rPr lang="en-US" altLang="zh-CN" sz="1846" dirty="0" err="1">
                <a:solidFill>
                  <a:srgbClr val="C00000"/>
                </a:solidFill>
              </a:rPr>
              <a:t>nd</a:t>
            </a:r>
            <a:r>
              <a:rPr lang="en-US" altLang="zh-CN" sz="1846" dirty="0">
                <a:solidFill>
                  <a:srgbClr val="C00000"/>
                </a:solidFill>
              </a:rPr>
              <a:t>-neighbor-advert } accept</a:t>
            </a:r>
          </a:p>
        </p:txBody>
      </p:sp>
    </p:spTree>
    <p:extLst>
      <p:ext uri="{BB962C8B-B14F-4D97-AF65-F5344CB8AC3E}">
        <p14:creationId xmlns:p14="http://schemas.microsoft.com/office/powerpoint/2010/main" val="311269629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1.	Linux </a:t>
            </a:r>
            <a:r>
              <a:rPr kumimoji="1" lang="zh-CN" altLang="en-US"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防火墙</a:t>
            </a:r>
            <a:endPar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endParaRP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2.	Netfilter</a:t>
            </a:r>
            <a:r>
              <a:rPr kumimoji="1" lang="zh-CN" altLang="en-US"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简介</a:t>
            </a:r>
            <a:endPar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endParaRP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3.	Hook</a:t>
            </a: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4.	Iptables</a:t>
            </a: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lang="en-US" altLang="zh-CN" dirty="0">
                <a:solidFill>
                  <a:srgbClr val="0033CC"/>
                </a:solidFill>
                <a:ea typeface="宋体"/>
              </a:rPr>
              <a:t>5.	</a:t>
            </a:r>
            <a:r>
              <a:rPr lang="en-US" altLang="zh-CN" dirty="0" err="1">
                <a:solidFill>
                  <a:srgbClr val="0033CC"/>
                </a:solidFill>
                <a:ea typeface="宋体"/>
              </a:rPr>
              <a:t>Nftables</a:t>
            </a:r>
            <a:endParaRPr lang="en-US" altLang="zh-CN" dirty="0">
              <a:solidFill>
                <a:srgbClr val="0033CC"/>
              </a:solidFill>
              <a:ea typeface="宋体"/>
            </a:endParaRP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C00000"/>
                </a:solidFill>
                <a:effectLst/>
                <a:uLnTx/>
                <a:uFillTx/>
                <a:latin typeface="Times New Roman" pitchFamily="18" charset="0"/>
                <a:ea typeface="宋体"/>
                <a:cs typeface="Times New Roman" pitchFamily="18" charset="0"/>
              </a:rPr>
              <a:t>6.	BPF</a:t>
            </a:r>
            <a:r>
              <a:rPr kumimoji="1" lang="zh-CN" altLang="en-US" sz="2585" b="1" i="0" u="none" strike="noStrike" kern="0" cap="none" spc="0" normalizeH="0" baseline="0" noProof="0" dirty="0">
                <a:ln>
                  <a:noFill/>
                </a:ln>
                <a:solidFill>
                  <a:srgbClr val="C00000"/>
                </a:solidFill>
                <a:effectLst/>
                <a:uLnTx/>
                <a:uFillTx/>
                <a:latin typeface="Times New Roman" pitchFamily="18" charset="0"/>
                <a:ea typeface="宋体"/>
                <a:cs typeface="Times New Roman" pitchFamily="18" charset="0"/>
              </a:rPr>
              <a:t>的引入</a:t>
            </a: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7.	BPF</a:t>
            </a:r>
            <a:r>
              <a:rPr kumimoji="1" lang="zh-CN" altLang="en-US"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源码分析</a:t>
            </a:r>
          </a:p>
        </p:txBody>
      </p:sp>
    </p:spTree>
    <p:extLst>
      <p:ext uri="{BB962C8B-B14F-4D97-AF65-F5344CB8AC3E}">
        <p14:creationId xmlns:p14="http://schemas.microsoft.com/office/powerpoint/2010/main" val="91952293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kumimoji="1" lang="zh-CN" altLang="en-US" dirty="0"/>
              <a:t>什么是</a:t>
            </a:r>
            <a:r>
              <a:rPr kumimoji="1" lang="en-US" altLang="zh-CN" dirty="0"/>
              <a:t>BPF</a:t>
            </a:r>
          </a:p>
          <a:p>
            <a:pPr lvl="1"/>
            <a:r>
              <a:rPr lang="zh-CN" altLang="en-US" dirty="0"/>
              <a:t>伯克利包过滤器</a:t>
            </a:r>
            <a:r>
              <a:rPr lang="en-US" altLang="zh-CN" dirty="0"/>
              <a:t>Berkeley Packet Filter</a:t>
            </a:r>
            <a:r>
              <a:rPr lang="zh-CN" altLang="en-US" dirty="0"/>
              <a:t>，最初构想提出于 </a:t>
            </a:r>
            <a:r>
              <a:rPr lang="en-US" altLang="zh-CN" dirty="0"/>
              <a:t>1992 </a:t>
            </a:r>
            <a:r>
              <a:rPr lang="zh-CN" altLang="en-US" dirty="0"/>
              <a:t>年，其目的是为了提供一种过滤包的方法。</a:t>
            </a:r>
            <a:endParaRPr lang="en-US" altLang="zh-CN" dirty="0"/>
          </a:p>
          <a:p>
            <a:pPr lvl="1"/>
            <a:r>
              <a:rPr lang="en-US" altLang="zh-CN" dirty="0"/>
              <a:t>BPF</a:t>
            </a:r>
            <a:r>
              <a:rPr lang="zh-CN" altLang="en-US" dirty="0"/>
              <a:t>之前的包过滤方法</a:t>
            </a:r>
            <a:endParaRPr lang="en-US" altLang="zh-CN" dirty="0"/>
          </a:p>
          <a:p>
            <a:pPr lvl="2"/>
            <a:r>
              <a:rPr lang="en-US" altLang="zh-CN" dirty="0"/>
              <a:t>SunOS</a:t>
            </a:r>
            <a:r>
              <a:rPr lang="zh-CN" altLang="en-US" dirty="0"/>
              <a:t>的</a:t>
            </a:r>
            <a:r>
              <a:rPr lang="en-US" altLang="zh-CN" dirty="0"/>
              <a:t>NIT</a:t>
            </a:r>
          </a:p>
          <a:p>
            <a:pPr lvl="2"/>
            <a:r>
              <a:rPr lang="en-US" altLang="zh-CN" dirty="0"/>
              <a:t>DEC Ultrix</a:t>
            </a:r>
            <a:r>
              <a:rPr lang="zh-CN" altLang="en-US" dirty="0"/>
              <a:t>的</a:t>
            </a:r>
            <a:r>
              <a:rPr lang="en-US" altLang="zh-CN" dirty="0"/>
              <a:t>Ultrix</a:t>
            </a:r>
            <a:r>
              <a:rPr lang="zh-CN" altLang="en-US" dirty="0"/>
              <a:t>包过滤器</a:t>
            </a:r>
            <a:endParaRPr lang="en-US" altLang="zh-CN" dirty="0"/>
          </a:p>
          <a:p>
            <a:pPr lvl="2"/>
            <a:r>
              <a:rPr lang="en-US" altLang="zh-CN" dirty="0"/>
              <a:t>SGI IRIX</a:t>
            </a:r>
            <a:r>
              <a:rPr lang="zh-CN" altLang="en-US" dirty="0"/>
              <a:t>的</a:t>
            </a:r>
            <a:r>
              <a:rPr lang="en-US" altLang="zh-CN" dirty="0"/>
              <a:t>Snoop</a:t>
            </a:r>
          </a:p>
          <a:p>
            <a:pPr lvl="1"/>
            <a:r>
              <a:rPr lang="zh-CN" altLang="en-US" dirty="0"/>
              <a:t>存在问题：</a:t>
            </a:r>
            <a:endParaRPr lang="en-US" altLang="zh-CN" dirty="0"/>
          </a:p>
          <a:p>
            <a:pPr lvl="2"/>
            <a:r>
              <a:rPr lang="zh-CN" altLang="en-US" dirty="0"/>
              <a:t>如果你在用户空间中过滤，意味着你将拷贝所有的包到用户空间，拷贝数据的代价是很昂贵的。</a:t>
            </a:r>
          </a:p>
          <a:p>
            <a:pPr lvl="2"/>
            <a:r>
              <a:rPr lang="zh-CN" altLang="en-US" dirty="0"/>
              <a:t>使用的过滤算法很低效。</a:t>
            </a:r>
          </a:p>
          <a:p>
            <a:pPr lvl="2"/>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spTree>
    <p:extLst>
      <p:ext uri="{BB962C8B-B14F-4D97-AF65-F5344CB8AC3E}">
        <p14:creationId xmlns:p14="http://schemas.microsoft.com/office/powerpoint/2010/main" val="371241709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5" name="图片 4">
            <a:extLst>
              <a:ext uri="{FF2B5EF4-FFF2-40B4-BE49-F238E27FC236}">
                <a16:creationId xmlns:a16="http://schemas.microsoft.com/office/drawing/2014/main" id="{372846BB-7188-44EE-BF0C-663D9D9D8361}"/>
              </a:ext>
            </a:extLst>
          </p:cNvPr>
          <p:cNvPicPr>
            <a:picLocks noChangeAspect="1"/>
          </p:cNvPicPr>
          <p:nvPr/>
        </p:nvPicPr>
        <p:blipFill>
          <a:blip r:embed="rId3"/>
          <a:stretch>
            <a:fillRect/>
          </a:stretch>
        </p:blipFill>
        <p:spPr>
          <a:xfrm>
            <a:off x="0" y="1501401"/>
            <a:ext cx="9144000" cy="5074062"/>
          </a:xfrm>
          <a:prstGeom prst="rect">
            <a:avLst/>
          </a:prstGeom>
        </p:spPr>
      </p:pic>
    </p:spTree>
    <p:extLst>
      <p:ext uri="{BB962C8B-B14F-4D97-AF65-F5344CB8AC3E}">
        <p14:creationId xmlns:p14="http://schemas.microsoft.com/office/powerpoint/2010/main" val="129264280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solidFill>
                  <a:schemeClr val="tx1"/>
                </a:solidFill>
              </a:rPr>
              <a:t>1.	Linux </a:t>
            </a:r>
            <a:r>
              <a:rPr lang="zh-CN" altLang="en-US" dirty="0">
                <a:solidFill>
                  <a:schemeClr val="tx1"/>
                </a:solidFill>
              </a:rPr>
              <a:t>防火墙</a:t>
            </a:r>
            <a:endParaRPr lang="en-US" altLang="zh-CN" dirty="0">
              <a:solidFill>
                <a:schemeClr val="tx1"/>
              </a:solidFill>
            </a:endParaRPr>
          </a:p>
          <a:p>
            <a:pPr>
              <a:lnSpc>
                <a:spcPct val="150000"/>
              </a:lnSpc>
            </a:pPr>
            <a:r>
              <a:rPr lang="en-US" altLang="zh-CN" dirty="0">
                <a:solidFill>
                  <a:srgbClr val="C00000"/>
                </a:solidFill>
              </a:rPr>
              <a:t>2.	Netfilter</a:t>
            </a:r>
            <a:r>
              <a:rPr lang="zh-CN" altLang="en-US" dirty="0">
                <a:solidFill>
                  <a:srgbClr val="C00000"/>
                </a:solidFill>
              </a:rPr>
              <a:t>简介</a:t>
            </a:r>
            <a:endParaRPr lang="en-US" altLang="zh-CN" dirty="0">
              <a:solidFill>
                <a:srgbClr val="C00000"/>
              </a:solidFill>
            </a:endParaRPr>
          </a:p>
          <a:p>
            <a:pPr>
              <a:lnSpc>
                <a:spcPct val="150000"/>
              </a:lnSpc>
            </a:pPr>
            <a:r>
              <a:rPr lang="en-US" altLang="zh-CN" dirty="0">
                <a:solidFill>
                  <a:schemeClr val="tx1"/>
                </a:solidFill>
              </a:rPr>
              <a:t>3.	Hook</a:t>
            </a:r>
          </a:p>
          <a:p>
            <a:pPr>
              <a:lnSpc>
                <a:spcPct val="150000"/>
              </a:lnSpc>
            </a:pPr>
            <a:r>
              <a:rPr lang="en-US" altLang="zh-CN" dirty="0">
                <a:solidFill>
                  <a:schemeClr val="tx1"/>
                </a:solidFill>
              </a:rPr>
              <a:t>4.	Iptables</a:t>
            </a:r>
          </a:p>
          <a:p>
            <a:pPr>
              <a:lnSpc>
                <a:spcPct val="150000"/>
              </a:lnSpc>
            </a:pPr>
            <a:r>
              <a:rPr lang="en-US" altLang="zh-CN" dirty="0">
                <a:solidFill>
                  <a:schemeClr val="tx1"/>
                </a:solidFill>
              </a:rPr>
              <a:t>5.	</a:t>
            </a:r>
            <a:r>
              <a:rPr lang="en-US" altLang="zh-CN" dirty="0" err="1">
                <a:solidFill>
                  <a:schemeClr val="tx1"/>
                </a:solidFill>
              </a:rPr>
              <a:t>Nftables</a:t>
            </a:r>
            <a:endParaRPr lang="en-US" altLang="zh-CN" dirty="0">
              <a:solidFill>
                <a:schemeClr val="tx1"/>
              </a:solidFill>
            </a:endParaRPr>
          </a:p>
          <a:p>
            <a:pPr>
              <a:lnSpc>
                <a:spcPct val="150000"/>
              </a:lnSpc>
            </a:pPr>
            <a:r>
              <a:rPr lang="en-US" altLang="zh-CN" dirty="0">
                <a:solidFill>
                  <a:schemeClr val="tx1"/>
                </a:solidFill>
              </a:rPr>
              <a:t>6.	BPF</a:t>
            </a:r>
            <a:r>
              <a:rPr lang="zh-CN" altLang="en-US" dirty="0">
                <a:solidFill>
                  <a:schemeClr val="tx1"/>
                </a:solidFill>
              </a:rPr>
              <a:t>的引入</a:t>
            </a:r>
          </a:p>
          <a:p>
            <a:pPr>
              <a:lnSpc>
                <a:spcPct val="150000"/>
              </a:lnSpc>
            </a:pPr>
            <a:r>
              <a:rPr lang="en-US" altLang="zh-CN" dirty="0">
                <a:solidFill>
                  <a:schemeClr val="tx1"/>
                </a:solidFill>
              </a:rPr>
              <a:t>7.	BPF</a:t>
            </a:r>
            <a:r>
              <a:rPr lang="zh-CN" altLang="en-US" dirty="0">
                <a:solidFill>
                  <a:schemeClr val="tx1"/>
                </a:solidFill>
              </a:rPr>
              <a:t>源码分析</a:t>
            </a:r>
          </a:p>
          <a:p>
            <a:pPr>
              <a:lnSpc>
                <a:spcPct val="150000"/>
              </a:lnSpc>
            </a:pPr>
            <a:endParaRPr lang="en-US" altLang="zh-CN" dirty="0">
              <a:solidFill>
                <a:schemeClr val="tx1"/>
              </a:solidFill>
            </a:endParaRPr>
          </a:p>
          <a:p>
            <a:pPr>
              <a:lnSpc>
                <a:spcPct val="150000"/>
              </a:lnSpc>
            </a:pPr>
            <a:endParaRPr lang="en-US" altLang="zh-CN" dirty="0">
              <a:solidFill>
                <a:schemeClr val="tx1"/>
              </a:solidFill>
            </a:endParaRPr>
          </a:p>
        </p:txBody>
      </p:sp>
    </p:spTree>
    <p:extLst>
      <p:ext uri="{BB962C8B-B14F-4D97-AF65-F5344CB8AC3E}">
        <p14:creationId xmlns:p14="http://schemas.microsoft.com/office/powerpoint/2010/main" val="192045930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BPF</a:t>
            </a:r>
            <a:r>
              <a:rPr lang="zh-CN" altLang="en-US" dirty="0"/>
              <a:t>概要</a:t>
            </a:r>
            <a:endParaRPr lang="en-US" altLang="zh-CN" dirty="0"/>
          </a:p>
          <a:p>
            <a:pPr lvl="1"/>
            <a:r>
              <a:rPr lang="zh-CN" altLang="en-US" dirty="0"/>
              <a:t>两个主要组件</a:t>
            </a:r>
            <a:endParaRPr lang="en-US" altLang="zh-CN" dirty="0"/>
          </a:p>
          <a:p>
            <a:pPr lvl="2"/>
            <a:r>
              <a:rPr lang="zh-CN" altLang="en-US" dirty="0"/>
              <a:t>网络分接头</a:t>
            </a:r>
            <a:r>
              <a:rPr lang="en-US" altLang="zh-CN" dirty="0"/>
              <a:t>(network tap)</a:t>
            </a:r>
          </a:p>
          <a:p>
            <a:pPr lvl="3"/>
            <a:r>
              <a:rPr lang="zh-CN" altLang="en-US" dirty="0">
                <a:solidFill>
                  <a:srgbClr val="7030A0"/>
                </a:solidFill>
              </a:rPr>
              <a:t>从网络设备驱动程序收集数据包的副本，并将其传递给侦听应用程序。</a:t>
            </a:r>
            <a:endParaRPr lang="en-US" altLang="zh-CN" dirty="0">
              <a:solidFill>
                <a:srgbClr val="7030A0"/>
              </a:solidFill>
            </a:endParaRPr>
          </a:p>
          <a:p>
            <a:pPr lvl="2"/>
            <a:r>
              <a:rPr lang="zh-CN" altLang="en-US" dirty="0"/>
              <a:t>数据包过滤器</a:t>
            </a:r>
            <a:r>
              <a:rPr lang="en-US" altLang="zh-CN" dirty="0"/>
              <a:t>(packet filter)</a:t>
            </a:r>
          </a:p>
          <a:p>
            <a:pPr lvl="3"/>
            <a:r>
              <a:rPr lang="zh-CN" altLang="en-US" dirty="0"/>
              <a:t> </a:t>
            </a:r>
            <a:r>
              <a:rPr lang="zh-CN" altLang="en-US" dirty="0">
                <a:solidFill>
                  <a:srgbClr val="7030A0"/>
                </a:solidFill>
              </a:rPr>
              <a:t>过滤器决定是否应接受数据包，以及将多少复制到侦听应用程序中。</a:t>
            </a:r>
            <a:endParaRPr lang="en-US" altLang="zh-CN" dirty="0">
              <a:solidFill>
                <a:srgbClr val="7030A0"/>
              </a:solidFill>
            </a:endParaRPr>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7" name="图片 6">
            <a:extLst>
              <a:ext uri="{FF2B5EF4-FFF2-40B4-BE49-F238E27FC236}">
                <a16:creationId xmlns:a16="http://schemas.microsoft.com/office/drawing/2014/main" id="{C6192FB3-C0FE-45DD-AE83-F26B807E3D90}"/>
              </a:ext>
            </a:extLst>
          </p:cNvPr>
          <p:cNvPicPr>
            <a:picLocks noChangeAspect="1"/>
          </p:cNvPicPr>
          <p:nvPr/>
        </p:nvPicPr>
        <p:blipFill>
          <a:blip r:embed="rId3"/>
          <a:stretch>
            <a:fillRect/>
          </a:stretch>
        </p:blipFill>
        <p:spPr>
          <a:xfrm>
            <a:off x="185051" y="3542007"/>
            <a:ext cx="3576022" cy="2966303"/>
          </a:xfrm>
          <a:prstGeom prst="rect">
            <a:avLst/>
          </a:prstGeom>
        </p:spPr>
      </p:pic>
    </p:spTree>
    <p:extLst>
      <p:ext uri="{BB962C8B-B14F-4D97-AF65-F5344CB8AC3E}">
        <p14:creationId xmlns:p14="http://schemas.microsoft.com/office/powerpoint/2010/main" val="397330674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kumimoji="1" lang="en-US" altLang="zh-CN" dirty="0"/>
              <a:t>BPF</a:t>
            </a:r>
            <a:r>
              <a:rPr lang="zh-CN" altLang="en-US" dirty="0"/>
              <a:t>概要</a:t>
            </a:r>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5" name="图片 4">
            <a:extLst>
              <a:ext uri="{FF2B5EF4-FFF2-40B4-BE49-F238E27FC236}">
                <a16:creationId xmlns:a16="http://schemas.microsoft.com/office/drawing/2014/main" id="{026A8088-1EE6-4A5D-9950-B2FD29AD1316}"/>
              </a:ext>
            </a:extLst>
          </p:cNvPr>
          <p:cNvPicPr>
            <a:picLocks noChangeAspect="1"/>
          </p:cNvPicPr>
          <p:nvPr/>
        </p:nvPicPr>
        <p:blipFill>
          <a:blip r:embed="rId3"/>
          <a:stretch>
            <a:fillRect/>
          </a:stretch>
        </p:blipFill>
        <p:spPr>
          <a:xfrm>
            <a:off x="2564633" y="1501401"/>
            <a:ext cx="6115141" cy="5072498"/>
          </a:xfrm>
          <a:prstGeom prst="rect">
            <a:avLst/>
          </a:prstGeom>
        </p:spPr>
      </p:pic>
    </p:spTree>
    <p:extLst>
      <p:ext uri="{BB962C8B-B14F-4D97-AF65-F5344CB8AC3E}">
        <p14:creationId xmlns:p14="http://schemas.microsoft.com/office/powerpoint/2010/main" val="277536992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zh-CN" altLang="en-US" dirty="0"/>
              <a:t>基于</a:t>
            </a:r>
            <a:r>
              <a:rPr lang="en-US" altLang="zh-CN" dirty="0"/>
              <a:t>CFG</a:t>
            </a:r>
            <a:r>
              <a:rPr lang="zh-CN" altLang="en-US" dirty="0"/>
              <a:t>实现</a:t>
            </a:r>
            <a:r>
              <a:rPr lang="en-US" altLang="zh-CN" dirty="0"/>
              <a:t>filter</a:t>
            </a:r>
          </a:p>
          <a:p>
            <a:pPr lvl="1"/>
            <a:r>
              <a:rPr kumimoji="1" lang="zh-CN" altLang="en-US" dirty="0"/>
              <a:t>过滤模型</a:t>
            </a:r>
            <a:endParaRPr kumimoji="1" lang="en-US" altLang="zh-CN" dirty="0"/>
          </a:p>
          <a:p>
            <a:pPr lvl="2"/>
            <a:r>
              <a:rPr kumimoji="1" lang="zh-CN" altLang="en-US" dirty="0"/>
              <a:t>数据包过滤器只是数据包上的布尔值函数；</a:t>
            </a:r>
            <a:endParaRPr kumimoji="1" lang="en-US" altLang="zh-CN" dirty="0"/>
          </a:p>
          <a:p>
            <a:pPr lvl="2"/>
            <a:r>
              <a:rPr lang="zh-CN" altLang="en-US" dirty="0"/>
              <a:t>如果该函数的值为</a:t>
            </a:r>
            <a:r>
              <a:rPr lang="en-US" altLang="zh-CN" dirty="0"/>
              <a:t>True</a:t>
            </a:r>
            <a:r>
              <a:rPr lang="zh-CN" altLang="en-US" dirty="0"/>
              <a:t>，则内核为应用程序复制数据包；</a:t>
            </a:r>
            <a:endParaRPr lang="en-US" altLang="zh-CN" dirty="0"/>
          </a:p>
          <a:p>
            <a:pPr lvl="2"/>
            <a:r>
              <a:rPr kumimoji="1" lang="zh-CN" altLang="en-US" dirty="0"/>
              <a:t>如果该函数的值为</a:t>
            </a:r>
            <a:r>
              <a:rPr kumimoji="1" lang="en-US" altLang="zh-CN" dirty="0"/>
              <a:t>False</a:t>
            </a:r>
            <a:r>
              <a:rPr kumimoji="1" lang="zh-CN" altLang="en-US" dirty="0"/>
              <a:t>，则忽略该数据包。</a:t>
            </a:r>
            <a:endParaRPr kumimoji="1" lang="en-US" altLang="zh-CN" dirty="0"/>
          </a:p>
          <a:p>
            <a:pPr lvl="1"/>
            <a:r>
              <a:rPr lang="zh-CN" altLang="en-US" dirty="0"/>
              <a:t>两种方法实现过滤器抽象</a:t>
            </a:r>
            <a:endParaRPr lang="en-US" altLang="zh-CN" dirty="0"/>
          </a:p>
          <a:p>
            <a:pPr lvl="2"/>
            <a:r>
              <a:rPr lang="zh-CN" altLang="en-US" dirty="0"/>
              <a:t>布尔表达式树</a:t>
            </a:r>
            <a:r>
              <a:rPr lang="en-US" altLang="zh-CN" dirty="0"/>
              <a:t>(CSPF)</a:t>
            </a:r>
          </a:p>
          <a:p>
            <a:pPr lvl="2"/>
            <a:r>
              <a:rPr lang="zh-CN" altLang="en-US" dirty="0"/>
              <a:t>有向非循环控制流程图</a:t>
            </a:r>
            <a:r>
              <a:rPr lang="en-US" altLang="zh-CN" dirty="0"/>
              <a:t>(CFG)</a:t>
            </a:r>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6" name="图片 5">
            <a:extLst>
              <a:ext uri="{FF2B5EF4-FFF2-40B4-BE49-F238E27FC236}">
                <a16:creationId xmlns:a16="http://schemas.microsoft.com/office/drawing/2014/main" id="{29B96069-6D33-4AAA-B681-3F87B97E9A33}"/>
              </a:ext>
            </a:extLst>
          </p:cNvPr>
          <p:cNvPicPr>
            <a:picLocks noChangeAspect="1"/>
          </p:cNvPicPr>
          <p:nvPr/>
        </p:nvPicPr>
        <p:blipFill>
          <a:blip r:embed="rId3"/>
          <a:stretch>
            <a:fillRect/>
          </a:stretch>
        </p:blipFill>
        <p:spPr>
          <a:xfrm>
            <a:off x="916209" y="4407508"/>
            <a:ext cx="2989407" cy="2110170"/>
          </a:xfrm>
          <a:prstGeom prst="rect">
            <a:avLst/>
          </a:prstGeom>
        </p:spPr>
      </p:pic>
      <p:pic>
        <p:nvPicPr>
          <p:cNvPr id="8" name="图片 7">
            <a:extLst>
              <a:ext uri="{FF2B5EF4-FFF2-40B4-BE49-F238E27FC236}">
                <a16:creationId xmlns:a16="http://schemas.microsoft.com/office/drawing/2014/main" id="{12DC3F5A-3525-4263-9C2E-16BABF3C8FB4}"/>
              </a:ext>
            </a:extLst>
          </p:cNvPr>
          <p:cNvPicPr>
            <a:picLocks noChangeAspect="1"/>
          </p:cNvPicPr>
          <p:nvPr/>
        </p:nvPicPr>
        <p:blipFill>
          <a:blip r:embed="rId4"/>
          <a:stretch>
            <a:fillRect/>
          </a:stretch>
        </p:blipFill>
        <p:spPr>
          <a:xfrm>
            <a:off x="5103752" y="3791708"/>
            <a:ext cx="3059745" cy="2694862"/>
          </a:xfrm>
          <a:prstGeom prst="rect">
            <a:avLst/>
          </a:prstGeom>
        </p:spPr>
      </p:pic>
    </p:spTree>
    <p:extLst>
      <p:ext uri="{BB962C8B-B14F-4D97-AF65-F5344CB8AC3E}">
        <p14:creationId xmlns:p14="http://schemas.microsoft.com/office/powerpoint/2010/main" val="117673867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CFG vs Tree</a:t>
            </a:r>
          </a:p>
          <a:p>
            <a:pPr lvl="1"/>
            <a:r>
              <a:rPr kumimoji="1" lang="en-US" altLang="zh-CN" dirty="0"/>
              <a:t>Tree</a:t>
            </a:r>
          </a:p>
          <a:p>
            <a:pPr lvl="2"/>
            <a:r>
              <a:rPr lang="zh-CN" altLang="en-US" sz="1477" dirty="0"/>
              <a:t>基于操作数堆栈</a:t>
            </a:r>
            <a:endParaRPr lang="en-US" altLang="zh-CN" sz="1477" dirty="0"/>
          </a:p>
          <a:p>
            <a:pPr marL="844083" lvl="2" indent="0">
              <a:buNone/>
            </a:pPr>
            <a:endParaRPr lang="en-US" altLang="zh-CN" sz="1477" dirty="0"/>
          </a:p>
          <a:p>
            <a:pPr lvl="1"/>
            <a:r>
              <a:rPr kumimoji="1" lang="zh-CN" altLang="en-US" dirty="0"/>
              <a:t>存在缺点</a:t>
            </a:r>
            <a:endParaRPr kumimoji="1" lang="en-US" altLang="zh-CN" dirty="0"/>
          </a:p>
          <a:p>
            <a:pPr lvl="2"/>
            <a:r>
              <a:rPr lang="zh-CN" altLang="en-US" sz="1477" dirty="0"/>
              <a:t>必须模拟操作数堆栈，这意味着生成加法和减法操作来维护模拟的堆栈指针，并实际执行加载和存储到内存中</a:t>
            </a:r>
            <a:endParaRPr lang="en-US" altLang="zh-CN" sz="1477" dirty="0"/>
          </a:p>
          <a:p>
            <a:pPr lvl="2"/>
            <a:r>
              <a:rPr lang="zh-CN" altLang="en-US" sz="1477" dirty="0"/>
              <a:t>布尔表达式树模型会执行不必要或多余的计算</a:t>
            </a:r>
            <a:endParaRPr lang="en-US" altLang="zh-CN" sz="1477" dirty="0"/>
          </a:p>
          <a:p>
            <a:pPr lvl="2"/>
            <a:r>
              <a:rPr lang="zh-CN" altLang="en-US" sz="1477" dirty="0"/>
              <a:t>无法解析可变长度数据包报头</a:t>
            </a:r>
            <a:endParaRPr lang="en-US" altLang="zh-CN" sz="1477" dirty="0"/>
          </a:p>
          <a:p>
            <a:pPr lvl="2"/>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5" name="图片 4">
            <a:extLst>
              <a:ext uri="{FF2B5EF4-FFF2-40B4-BE49-F238E27FC236}">
                <a16:creationId xmlns:a16="http://schemas.microsoft.com/office/drawing/2014/main" id="{C52BE714-C6F6-4093-9745-FE30C03F2BC4}"/>
              </a:ext>
            </a:extLst>
          </p:cNvPr>
          <p:cNvPicPr>
            <a:picLocks noChangeAspect="1"/>
          </p:cNvPicPr>
          <p:nvPr/>
        </p:nvPicPr>
        <p:blipFill>
          <a:blip r:embed="rId3"/>
          <a:stretch>
            <a:fillRect/>
          </a:stretch>
        </p:blipFill>
        <p:spPr>
          <a:xfrm>
            <a:off x="5834910" y="1284594"/>
            <a:ext cx="2457655" cy="1734816"/>
          </a:xfrm>
          <a:prstGeom prst="rect">
            <a:avLst/>
          </a:prstGeom>
        </p:spPr>
      </p:pic>
      <p:pic>
        <p:nvPicPr>
          <p:cNvPr id="8" name="图片 7">
            <a:extLst>
              <a:ext uri="{FF2B5EF4-FFF2-40B4-BE49-F238E27FC236}">
                <a16:creationId xmlns:a16="http://schemas.microsoft.com/office/drawing/2014/main" id="{BDD10B12-9805-4244-A3E1-CCE3E1BC65AF}"/>
              </a:ext>
            </a:extLst>
          </p:cNvPr>
          <p:cNvPicPr>
            <a:picLocks noChangeAspect="1"/>
          </p:cNvPicPr>
          <p:nvPr/>
        </p:nvPicPr>
        <p:blipFill>
          <a:blip r:embed="rId4"/>
          <a:stretch>
            <a:fillRect/>
          </a:stretch>
        </p:blipFill>
        <p:spPr>
          <a:xfrm>
            <a:off x="1182085" y="4356573"/>
            <a:ext cx="7016313" cy="2237658"/>
          </a:xfrm>
          <a:prstGeom prst="rect">
            <a:avLst/>
          </a:prstGeom>
        </p:spPr>
      </p:pic>
    </p:spTree>
    <p:extLst>
      <p:ext uri="{BB962C8B-B14F-4D97-AF65-F5344CB8AC3E}">
        <p14:creationId xmlns:p14="http://schemas.microsoft.com/office/powerpoint/2010/main" val="178166647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CFG vs Tree</a:t>
            </a:r>
            <a:endParaRPr kumimoji="1" lang="en-US" altLang="zh-CN" dirty="0"/>
          </a:p>
          <a:p>
            <a:pPr lvl="1"/>
            <a:r>
              <a:rPr lang="en-US" altLang="zh-CN" dirty="0"/>
              <a:t>CFG</a:t>
            </a:r>
          </a:p>
          <a:p>
            <a:pPr lvl="2"/>
            <a:r>
              <a:rPr lang="zh-CN" altLang="en-US" dirty="0"/>
              <a:t>将解析信息内置到流程图中</a:t>
            </a:r>
            <a:endParaRPr lang="en-US" altLang="zh-CN" dirty="0"/>
          </a:p>
          <a:p>
            <a:pPr lvl="2"/>
            <a:r>
              <a:rPr lang="zh-CN" altLang="en-US" dirty="0"/>
              <a:t>每个节点代表一个数据包字段谓词，而边缘则代表控制传输。</a:t>
            </a:r>
            <a:endParaRPr lang="en-US" altLang="zh-CN" dirty="0"/>
          </a:p>
          <a:p>
            <a:pPr lvl="2"/>
            <a:r>
              <a:rPr lang="zh-CN" altLang="en-US" dirty="0"/>
              <a:t>两个终止叶子，它们代表整个过滤器的是非。 </a:t>
            </a:r>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6" name="图片 5">
            <a:extLst>
              <a:ext uri="{FF2B5EF4-FFF2-40B4-BE49-F238E27FC236}">
                <a16:creationId xmlns:a16="http://schemas.microsoft.com/office/drawing/2014/main" id="{9FBD5CFA-C33F-44D3-89CE-71C82162CCC0}"/>
              </a:ext>
            </a:extLst>
          </p:cNvPr>
          <p:cNvPicPr>
            <a:picLocks noChangeAspect="1"/>
          </p:cNvPicPr>
          <p:nvPr/>
        </p:nvPicPr>
        <p:blipFill>
          <a:blip r:embed="rId3"/>
          <a:stretch>
            <a:fillRect/>
          </a:stretch>
        </p:blipFill>
        <p:spPr>
          <a:xfrm>
            <a:off x="1381491" y="3429000"/>
            <a:ext cx="3855198" cy="3201227"/>
          </a:xfrm>
          <a:prstGeom prst="rect">
            <a:avLst/>
          </a:prstGeom>
        </p:spPr>
      </p:pic>
      <p:pic>
        <p:nvPicPr>
          <p:cNvPr id="10" name="图片 9">
            <a:extLst>
              <a:ext uri="{FF2B5EF4-FFF2-40B4-BE49-F238E27FC236}">
                <a16:creationId xmlns:a16="http://schemas.microsoft.com/office/drawing/2014/main" id="{10304877-6BC4-4F02-9282-412919AC7345}"/>
              </a:ext>
            </a:extLst>
          </p:cNvPr>
          <p:cNvPicPr>
            <a:picLocks noChangeAspect="1"/>
          </p:cNvPicPr>
          <p:nvPr/>
        </p:nvPicPr>
        <p:blipFill>
          <a:blip r:embed="rId4"/>
          <a:stretch>
            <a:fillRect/>
          </a:stretch>
        </p:blipFill>
        <p:spPr>
          <a:xfrm>
            <a:off x="6499599" y="3247225"/>
            <a:ext cx="2531464" cy="2229580"/>
          </a:xfrm>
          <a:prstGeom prst="rect">
            <a:avLst/>
          </a:prstGeom>
        </p:spPr>
      </p:pic>
    </p:spTree>
    <p:extLst>
      <p:ext uri="{BB962C8B-B14F-4D97-AF65-F5344CB8AC3E}">
        <p14:creationId xmlns:p14="http://schemas.microsoft.com/office/powerpoint/2010/main" val="228386041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9039362" cy="4985169"/>
          </a:xfrm>
        </p:spPr>
        <p:txBody>
          <a:bodyPr/>
          <a:lstStyle/>
          <a:p>
            <a:r>
              <a:rPr lang="en-US" altLang="zh-CN" dirty="0"/>
              <a:t>LSF</a:t>
            </a:r>
            <a:r>
              <a:rPr lang="zh-CN" altLang="en-US" dirty="0"/>
              <a:t>： </a:t>
            </a:r>
            <a:r>
              <a:rPr lang="en-US" altLang="zh-CN" dirty="0"/>
              <a:t>Linux</a:t>
            </a:r>
            <a:r>
              <a:rPr lang="zh-CN" altLang="en-US" dirty="0"/>
              <a:t>下的</a:t>
            </a:r>
            <a:r>
              <a:rPr lang="en-US" altLang="zh-CN" dirty="0"/>
              <a:t>BPF</a:t>
            </a:r>
            <a:r>
              <a:rPr lang="zh-CN" altLang="en-US" dirty="0"/>
              <a:t>实现</a:t>
            </a:r>
            <a:endParaRPr kumimoji="1" lang="en-US" altLang="zh-CN" dirty="0"/>
          </a:p>
          <a:p>
            <a:pPr lvl="1"/>
            <a:r>
              <a:rPr lang="en-US" altLang="zh-CN" dirty="0" err="1"/>
              <a:t>setsockopt</a:t>
            </a:r>
            <a:r>
              <a:rPr lang="en-US" altLang="zh-CN" dirty="0"/>
              <a:t>(</a:t>
            </a:r>
            <a:r>
              <a:rPr lang="en-US" altLang="zh-CN" dirty="0" err="1"/>
              <a:t>sockfd</a:t>
            </a:r>
            <a:r>
              <a:rPr lang="en-US" altLang="zh-CN" dirty="0"/>
              <a:t>, SOL_SOCKET, SO_ATTACH_FILTER, &amp;</a:t>
            </a:r>
            <a:r>
              <a:rPr lang="en-US" altLang="zh-CN" dirty="0" err="1"/>
              <a:t>val</a:t>
            </a:r>
            <a:r>
              <a:rPr lang="en-US" altLang="zh-CN" dirty="0"/>
              <a:t>, </a:t>
            </a:r>
            <a:r>
              <a:rPr lang="en-US" altLang="zh-CN" dirty="0" err="1"/>
              <a:t>sizeof</a:t>
            </a:r>
            <a:r>
              <a:rPr lang="en-US" altLang="zh-CN" dirty="0"/>
              <a:t>(</a:t>
            </a:r>
            <a:r>
              <a:rPr lang="en-US" altLang="zh-CN" dirty="0" err="1"/>
              <a:t>val</a:t>
            </a:r>
            <a:r>
              <a:rPr lang="en-US" altLang="zh-CN" dirty="0"/>
              <a:t>));</a:t>
            </a:r>
          </a:p>
          <a:p>
            <a:pPr lvl="2"/>
            <a:r>
              <a:rPr lang="en-US" altLang="zh-CN" dirty="0"/>
              <a:t>SO_ATTTACH_FILTER</a:t>
            </a:r>
            <a:r>
              <a:rPr lang="zh-CN" altLang="en-US" dirty="0"/>
              <a:t>选项发送到内核，将</a:t>
            </a:r>
            <a:r>
              <a:rPr lang="en-US" altLang="zh-CN" dirty="0" err="1"/>
              <a:t>val</a:t>
            </a:r>
            <a:r>
              <a:rPr lang="zh-CN" altLang="en-US" dirty="0"/>
              <a:t>代码块传入内核</a:t>
            </a:r>
            <a:endParaRPr lang="en-US" altLang="zh-CN" dirty="0"/>
          </a:p>
          <a:p>
            <a:pPr lvl="2"/>
            <a:endParaRPr lang="en-US" altLang="zh-CN" dirty="0"/>
          </a:p>
          <a:p>
            <a:pPr lvl="1"/>
            <a:r>
              <a:rPr lang="en-US" altLang="zh-CN" dirty="0" err="1"/>
              <a:t>setsockopt</a:t>
            </a:r>
            <a:r>
              <a:rPr lang="en-US" altLang="zh-CN" dirty="0"/>
              <a:t>(</a:t>
            </a:r>
            <a:r>
              <a:rPr lang="en-US" altLang="zh-CN" dirty="0" err="1"/>
              <a:t>sockfd</a:t>
            </a:r>
            <a:r>
              <a:rPr lang="en-US" altLang="zh-CN" dirty="0"/>
              <a:t>, SOL_SOCKET, SO_DETACH_FILTER, &amp;</a:t>
            </a:r>
            <a:r>
              <a:rPr lang="en-US" altLang="zh-CN" dirty="0" err="1"/>
              <a:t>val</a:t>
            </a:r>
            <a:r>
              <a:rPr lang="en-US" altLang="zh-CN" dirty="0"/>
              <a:t>, </a:t>
            </a:r>
            <a:r>
              <a:rPr lang="en-US" altLang="zh-CN" dirty="0" err="1"/>
              <a:t>sizeof</a:t>
            </a:r>
            <a:r>
              <a:rPr lang="en-US" altLang="zh-CN" dirty="0"/>
              <a:t>(</a:t>
            </a:r>
            <a:r>
              <a:rPr lang="en-US" altLang="zh-CN" dirty="0" err="1"/>
              <a:t>val</a:t>
            </a:r>
            <a:r>
              <a:rPr lang="en-US" altLang="zh-CN" dirty="0"/>
              <a:t>));</a:t>
            </a:r>
          </a:p>
          <a:p>
            <a:pPr lvl="2"/>
            <a:r>
              <a:rPr lang="en-US" altLang="zh-CN" dirty="0"/>
              <a:t>SO_DETACH_FILTER</a:t>
            </a:r>
            <a:r>
              <a:rPr lang="zh-CN" altLang="en-US" dirty="0"/>
              <a:t>选项把</a:t>
            </a:r>
            <a:r>
              <a:rPr lang="en-US" altLang="zh-CN" dirty="0"/>
              <a:t>filter</a:t>
            </a:r>
            <a:r>
              <a:rPr lang="zh-CN" altLang="en-US" dirty="0"/>
              <a:t>从</a:t>
            </a:r>
            <a:r>
              <a:rPr lang="en-US" altLang="zh-CN" dirty="0"/>
              <a:t>socket</a:t>
            </a:r>
            <a:r>
              <a:rPr lang="zh-CN" altLang="en-US" dirty="0"/>
              <a:t>上移除</a:t>
            </a:r>
            <a:endParaRPr lang="en-US" altLang="zh-CN" dirty="0"/>
          </a:p>
          <a:p>
            <a:pPr lvl="2"/>
            <a:endParaRPr lang="en-US" altLang="zh-CN" dirty="0"/>
          </a:p>
          <a:p>
            <a:pPr lvl="1"/>
            <a:r>
              <a:rPr lang="en-US" altLang="zh-CN" dirty="0" err="1"/>
              <a:t>setsockopt</a:t>
            </a:r>
            <a:r>
              <a:rPr lang="en-US" altLang="zh-CN" dirty="0"/>
              <a:t>(</a:t>
            </a:r>
            <a:r>
              <a:rPr lang="en-US" altLang="zh-CN" dirty="0" err="1"/>
              <a:t>sockfd</a:t>
            </a:r>
            <a:r>
              <a:rPr lang="en-US" altLang="zh-CN" dirty="0"/>
              <a:t>, SOL_SOCKET, SO_LOCK_FILTER,   &amp;</a:t>
            </a:r>
            <a:r>
              <a:rPr lang="en-US" altLang="zh-CN" dirty="0" err="1"/>
              <a:t>val</a:t>
            </a:r>
            <a:r>
              <a:rPr lang="en-US" altLang="zh-CN" dirty="0"/>
              <a:t>, </a:t>
            </a:r>
            <a:r>
              <a:rPr lang="en-US" altLang="zh-CN" dirty="0" err="1"/>
              <a:t>sizeof</a:t>
            </a:r>
            <a:r>
              <a:rPr lang="en-US" altLang="zh-CN" dirty="0"/>
              <a:t>(</a:t>
            </a:r>
            <a:r>
              <a:rPr lang="en-US" altLang="zh-CN" dirty="0" err="1"/>
              <a:t>val</a:t>
            </a:r>
            <a:r>
              <a:rPr lang="en-US" altLang="zh-CN" dirty="0"/>
              <a:t>));</a:t>
            </a:r>
          </a:p>
          <a:p>
            <a:pPr lvl="2"/>
            <a:r>
              <a:rPr lang="en-US" altLang="zh-CN" dirty="0"/>
              <a:t>SO_LOCK_FILTER</a:t>
            </a:r>
            <a:r>
              <a:rPr lang="zh-CN" altLang="en-US" dirty="0"/>
              <a:t>选项运行锁定附加到</a:t>
            </a:r>
            <a:r>
              <a:rPr lang="en-US" altLang="zh-CN" dirty="0"/>
              <a:t>socket</a:t>
            </a:r>
            <a:r>
              <a:rPr lang="zh-CN" altLang="en-US" dirty="0"/>
              <a:t>上的</a:t>
            </a:r>
            <a:r>
              <a:rPr lang="en-US" altLang="zh-CN" dirty="0"/>
              <a:t>filter</a:t>
            </a:r>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spTree>
    <p:extLst>
      <p:ext uri="{BB962C8B-B14F-4D97-AF65-F5344CB8AC3E}">
        <p14:creationId xmlns:p14="http://schemas.microsoft.com/office/powerpoint/2010/main" val="32280094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9039362" cy="4985169"/>
          </a:xfrm>
        </p:spPr>
        <p:txBody>
          <a:bodyPr/>
          <a:lstStyle/>
          <a:p>
            <a:r>
              <a:rPr lang="en-US" altLang="zh-CN" dirty="0"/>
              <a:t>LSF</a:t>
            </a:r>
            <a:r>
              <a:rPr lang="zh-CN" altLang="en-US" dirty="0"/>
              <a:t>： </a:t>
            </a:r>
            <a:r>
              <a:rPr lang="en-US" altLang="zh-CN" dirty="0"/>
              <a:t>Linux</a:t>
            </a:r>
            <a:r>
              <a:rPr lang="zh-CN" altLang="en-US" dirty="0"/>
              <a:t>下的</a:t>
            </a:r>
            <a:r>
              <a:rPr lang="en-US" altLang="zh-CN" dirty="0"/>
              <a:t>BPF</a:t>
            </a:r>
            <a:r>
              <a:rPr lang="zh-CN" altLang="en-US" dirty="0"/>
              <a:t>实现</a:t>
            </a:r>
            <a:endParaRPr kumimoji="1"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6" name="图片 5">
            <a:extLst>
              <a:ext uri="{FF2B5EF4-FFF2-40B4-BE49-F238E27FC236}">
                <a16:creationId xmlns:a16="http://schemas.microsoft.com/office/drawing/2014/main" id="{12CCD27B-92A3-4074-91E7-E41599D1DB03}"/>
              </a:ext>
            </a:extLst>
          </p:cNvPr>
          <p:cNvPicPr>
            <a:picLocks noChangeAspect="1"/>
          </p:cNvPicPr>
          <p:nvPr/>
        </p:nvPicPr>
        <p:blipFill>
          <a:blip r:embed="rId3"/>
          <a:stretch>
            <a:fillRect/>
          </a:stretch>
        </p:blipFill>
        <p:spPr>
          <a:xfrm>
            <a:off x="533993" y="2166091"/>
            <a:ext cx="4170945" cy="3256977"/>
          </a:xfrm>
          <a:prstGeom prst="rect">
            <a:avLst/>
          </a:prstGeom>
        </p:spPr>
      </p:pic>
      <p:sp>
        <p:nvSpPr>
          <p:cNvPr id="9" name="矩形 8">
            <a:extLst>
              <a:ext uri="{FF2B5EF4-FFF2-40B4-BE49-F238E27FC236}">
                <a16:creationId xmlns:a16="http://schemas.microsoft.com/office/drawing/2014/main" id="{F3D5CEF6-190C-4318-A1B9-530038AA1D3E}"/>
              </a:ext>
            </a:extLst>
          </p:cNvPr>
          <p:cNvSpPr/>
          <p:nvPr/>
        </p:nvSpPr>
        <p:spPr bwMode="auto">
          <a:xfrm>
            <a:off x="800280" y="2923153"/>
            <a:ext cx="3721848"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cxnSp>
        <p:nvCxnSpPr>
          <p:cNvPr id="11" name="直接箭头连接符 10">
            <a:extLst>
              <a:ext uri="{FF2B5EF4-FFF2-40B4-BE49-F238E27FC236}">
                <a16:creationId xmlns:a16="http://schemas.microsoft.com/office/drawing/2014/main" id="{E0C28B22-651D-40EB-82ED-490608A1A130}"/>
              </a:ext>
            </a:extLst>
          </p:cNvPr>
          <p:cNvCxnSpPr/>
          <p:nvPr/>
        </p:nvCxnSpPr>
        <p:spPr bwMode="auto">
          <a:xfrm flipV="1">
            <a:off x="4522128" y="2299029"/>
            <a:ext cx="847499" cy="624125"/>
          </a:xfrm>
          <a:prstGeom prst="straightConnector1">
            <a:avLst/>
          </a:prstGeom>
          <a:solidFill>
            <a:srgbClr val="CCFF66"/>
          </a:solidFill>
          <a:ln w="38100" cap="flat" cmpd="sng" algn="ctr">
            <a:solidFill>
              <a:srgbClr val="0033CC"/>
            </a:solidFill>
            <a:prstDash val="solid"/>
            <a:round/>
            <a:headEnd type="none" w="med" len="med"/>
            <a:tailEnd type="arrow" w="med" len="med"/>
          </a:ln>
          <a:effectLst/>
        </p:spPr>
      </p:cxnSp>
      <p:pic>
        <p:nvPicPr>
          <p:cNvPr id="15" name="图片 14">
            <a:extLst>
              <a:ext uri="{FF2B5EF4-FFF2-40B4-BE49-F238E27FC236}">
                <a16:creationId xmlns:a16="http://schemas.microsoft.com/office/drawing/2014/main" id="{93A2C0EE-9F47-401F-AFB8-75EF297D3F9E}"/>
              </a:ext>
            </a:extLst>
          </p:cNvPr>
          <p:cNvPicPr>
            <a:picLocks noChangeAspect="1"/>
          </p:cNvPicPr>
          <p:nvPr/>
        </p:nvPicPr>
        <p:blipFill rotWithShape="1">
          <a:blip r:embed="rId4"/>
          <a:srcRect l="4835"/>
          <a:stretch/>
        </p:blipFill>
        <p:spPr>
          <a:xfrm>
            <a:off x="5436096" y="1800213"/>
            <a:ext cx="3091778" cy="997630"/>
          </a:xfrm>
          <a:prstGeom prst="rect">
            <a:avLst/>
          </a:prstGeom>
        </p:spPr>
      </p:pic>
      <p:sp>
        <p:nvSpPr>
          <p:cNvPr id="16" name="文本框 15">
            <a:extLst>
              <a:ext uri="{FF2B5EF4-FFF2-40B4-BE49-F238E27FC236}">
                <a16:creationId xmlns:a16="http://schemas.microsoft.com/office/drawing/2014/main" id="{F2DE73AF-EE42-42C0-9755-0BFFB09512E0}"/>
              </a:ext>
            </a:extLst>
          </p:cNvPr>
          <p:cNvSpPr txBox="1"/>
          <p:nvPr/>
        </p:nvSpPr>
        <p:spPr>
          <a:xfrm>
            <a:off x="5127414" y="3222058"/>
            <a:ext cx="3921255" cy="1683474"/>
          </a:xfrm>
          <a:prstGeom prst="rect">
            <a:avLst/>
          </a:prstGeom>
          <a:noFill/>
        </p:spPr>
        <p:txBody>
          <a:bodyPr wrap="square" rtlCol="0">
            <a:spAutoFit/>
          </a:bodyPr>
          <a:lstStyle/>
          <a:p>
            <a:pPr marL="316531" indent="-316531" algn="l">
              <a:buFont typeface="Wingdings" panose="05000000000000000000" pitchFamily="2" charset="2"/>
              <a:buChar char="l"/>
            </a:pPr>
            <a:r>
              <a:rPr lang="en-US" altLang="zh-CN" sz="1477" dirty="0">
                <a:solidFill>
                  <a:srgbClr val="292929"/>
                </a:solidFill>
                <a:latin typeface="+mn-ea"/>
                <a:ea typeface="+mn-ea"/>
              </a:rPr>
              <a:t>opcode</a:t>
            </a:r>
            <a:r>
              <a:rPr lang="zh-CN" altLang="en-US" sz="1477" dirty="0">
                <a:solidFill>
                  <a:srgbClr val="292929"/>
                </a:solidFill>
                <a:latin typeface="+mn-ea"/>
                <a:ea typeface="+mn-ea"/>
              </a:rPr>
              <a:t>：操作码字段指示指令类型和寻址模式</a:t>
            </a:r>
            <a:endParaRPr lang="en-US" altLang="zh-CN" sz="1477" dirty="0">
              <a:solidFill>
                <a:srgbClr val="292929"/>
              </a:solidFill>
              <a:latin typeface="+mn-ea"/>
              <a:ea typeface="+mn-ea"/>
            </a:endParaRPr>
          </a:p>
          <a:p>
            <a:pPr marL="316531" indent="-316531" algn="l">
              <a:buFont typeface="Wingdings" panose="05000000000000000000" pitchFamily="2" charset="2"/>
              <a:buChar char="l"/>
            </a:pPr>
            <a:endParaRPr lang="en-US" altLang="zh-CN" sz="1477" dirty="0">
              <a:solidFill>
                <a:srgbClr val="292929"/>
              </a:solidFill>
              <a:latin typeface="+mn-ea"/>
              <a:ea typeface="+mn-ea"/>
            </a:endParaRPr>
          </a:p>
          <a:p>
            <a:pPr marL="316531" indent="-316531" algn="l">
              <a:buFont typeface="Wingdings" panose="05000000000000000000" pitchFamily="2" charset="2"/>
              <a:buChar char="l"/>
            </a:pPr>
            <a:r>
              <a:rPr lang="en-US" altLang="zh-CN" sz="1477" dirty="0" err="1">
                <a:solidFill>
                  <a:srgbClr val="292929"/>
                </a:solidFill>
                <a:latin typeface="+mn-ea"/>
                <a:ea typeface="+mn-ea"/>
              </a:rPr>
              <a:t>jt</a:t>
            </a:r>
            <a:r>
              <a:rPr lang="zh-CN" altLang="en-US" sz="1477" dirty="0">
                <a:solidFill>
                  <a:srgbClr val="292929"/>
                </a:solidFill>
                <a:latin typeface="+mn-ea"/>
                <a:ea typeface="+mn-ea"/>
              </a:rPr>
              <a:t>和</a:t>
            </a:r>
            <a:r>
              <a:rPr lang="en-US" altLang="zh-CN" sz="1477" dirty="0" err="1">
                <a:solidFill>
                  <a:srgbClr val="292929"/>
                </a:solidFill>
                <a:latin typeface="+mn-ea"/>
                <a:ea typeface="+mn-ea"/>
              </a:rPr>
              <a:t>jf</a:t>
            </a:r>
            <a:r>
              <a:rPr lang="zh-CN" altLang="en-US" sz="1477" dirty="0">
                <a:solidFill>
                  <a:srgbClr val="292929"/>
                </a:solidFill>
                <a:latin typeface="+mn-ea"/>
                <a:ea typeface="+mn-ea"/>
              </a:rPr>
              <a:t>：条件跳转指令，是从下一条指令到</a:t>
            </a:r>
            <a:r>
              <a:rPr lang="en-US" altLang="zh-CN" sz="1477" dirty="0">
                <a:solidFill>
                  <a:srgbClr val="292929"/>
                </a:solidFill>
                <a:latin typeface="+mn-ea"/>
                <a:ea typeface="+mn-ea"/>
              </a:rPr>
              <a:t>true</a:t>
            </a:r>
            <a:r>
              <a:rPr lang="zh-CN" altLang="en-US" sz="1477" dirty="0">
                <a:solidFill>
                  <a:srgbClr val="292929"/>
                </a:solidFill>
                <a:latin typeface="+mn-ea"/>
                <a:ea typeface="+mn-ea"/>
              </a:rPr>
              <a:t>和</a:t>
            </a:r>
            <a:r>
              <a:rPr lang="en-US" altLang="zh-CN" sz="1477" dirty="0">
                <a:solidFill>
                  <a:srgbClr val="292929"/>
                </a:solidFill>
                <a:latin typeface="+mn-ea"/>
                <a:ea typeface="+mn-ea"/>
              </a:rPr>
              <a:t>false</a:t>
            </a:r>
            <a:r>
              <a:rPr lang="zh-CN" altLang="en-US" sz="1477" dirty="0">
                <a:solidFill>
                  <a:srgbClr val="292929"/>
                </a:solidFill>
                <a:latin typeface="+mn-ea"/>
                <a:ea typeface="+mn-ea"/>
              </a:rPr>
              <a:t>目标的偏移量</a:t>
            </a:r>
            <a:endParaRPr lang="en-US" altLang="zh-CN" sz="1477" dirty="0">
              <a:solidFill>
                <a:srgbClr val="292929"/>
              </a:solidFill>
              <a:latin typeface="+mn-ea"/>
              <a:ea typeface="+mn-ea"/>
            </a:endParaRPr>
          </a:p>
          <a:p>
            <a:pPr marL="316531" indent="-316531" algn="l">
              <a:buFont typeface="Wingdings" panose="05000000000000000000" pitchFamily="2" charset="2"/>
              <a:buChar char="l"/>
            </a:pPr>
            <a:endParaRPr lang="en-US" altLang="zh-CN" sz="1477" dirty="0">
              <a:solidFill>
                <a:srgbClr val="292929"/>
              </a:solidFill>
              <a:latin typeface="+mn-ea"/>
              <a:ea typeface="+mn-ea"/>
            </a:endParaRPr>
          </a:p>
          <a:p>
            <a:pPr marL="316531" indent="-316531" algn="l">
              <a:buFont typeface="Wingdings" panose="05000000000000000000" pitchFamily="2" charset="2"/>
              <a:buChar char="l"/>
            </a:pPr>
            <a:r>
              <a:rPr lang="en-US" altLang="zh-CN" sz="1477" dirty="0">
                <a:solidFill>
                  <a:srgbClr val="292929"/>
                </a:solidFill>
                <a:latin typeface="+mn-ea"/>
                <a:ea typeface="+mn-ea"/>
              </a:rPr>
              <a:t>k</a:t>
            </a:r>
            <a:r>
              <a:rPr lang="zh-CN" altLang="en-US" sz="1477" dirty="0">
                <a:solidFill>
                  <a:srgbClr val="292929"/>
                </a:solidFill>
                <a:latin typeface="+mn-ea"/>
                <a:ea typeface="+mn-ea"/>
              </a:rPr>
              <a:t>：使用于各种目的的通用字段</a:t>
            </a:r>
          </a:p>
        </p:txBody>
      </p:sp>
      <p:sp>
        <p:nvSpPr>
          <p:cNvPr id="17" name="文本框 16">
            <a:extLst>
              <a:ext uri="{FF2B5EF4-FFF2-40B4-BE49-F238E27FC236}">
                <a16:creationId xmlns:a16="http://schemas.microsoft.com/office/drawing/2014/main" id="{090BD458-316B-4FE0-8211-4EBB44ECA194}"/>
              </a:ext>
            </a:extLst>
          </p:cNvPr>
          <p:cNvSpPr txBox="1"/>
          <p:nvPr/>
        </p:nvSpPr>
        <p:spPr>
          <a:xfrm>
            <a:off x="500965" y="5640338"/>
            <a:ext cx="5251045" cy="546945"/>
          </a:xfrm>
          <a:prstGeom prst="rect">
            <a:avLst/>
          </a:prstGeom>
          <a:noFill/>
        </p:spPr>
        <p:txBody>
          <a:bodyPr wrap="square" rtlCol="0">
            <a:spAutoFit/>
          </a:bodyPr>
          <a:lstStyle/>
          <a:p>
            <a:pPr algn="l"/>
            <a:r>
              <a:rPr lang="en-US" altLang="zh-CN" sz="1477" dirty="0">
                <a:solidFill>
                  <a:srgbClr val="292929"/>
                </a:solidFill>
                <a:latin typeface="+mn-ea"/>
                <a:ea typeface="+mn-ea"/>
              </a:rPr>
              <a:t>-d </a:t>
            </a:r>
            <a:r>
              <a:rPr lang="zh-CN" altLang="en-US" sz="1477" dirty="0">
                <a:solidFill>
                  <a:srgbClr val="292929"/>
                </a:solidFill>
                <a:latin typeface="+mn-ea"/>
                <a:ea typeface="+mn-ea"/>
              </a:rPr>
              <a:t>将匹配信息包的代码以人们能够理解的汇编格式给出。 </a:t>
            </a:r>
          </a:p>
          <a:p>
            <a:pPr algn="l"/>
            <a:r>
              <a:rPr lang="en-US" altLang="zh-CN" sz="1477" dirty="0">
                <a:solidFill>
                  <a:srgbClr val="292929"/>
                </a:solidFill>
                <a:latin typeface="+mn-ea"/>
                <a:ea typeface="+mn-ea"/>
              </a:rPr>
              <a:t>-dd </a:t>
            </a:r>
            <a:r>
              <a:rPr lang="zh-CN" altLang="en-US" sz="1477" dirty="0">
                <a:solidFill>
                  <a:srgbClr val="292929"/>
                </a:solidFill>
                <a:latin typeface="+mn-ea"/>
                <a:ea typeface="+mn-ea"/>
              </a:rPr>
              <a:t>将匹配信息包的代码以</a:t>
            </a:r>
            <a:r>
              <a:rPr lang="en-US" altLang="zh-CN" sz="1477" dirty="0">
                <a:solidFill>
                  <a:srgbClr val="292929"/>
                </a:solidFill>
                <a:latin typeface="+mn-ea"/>
                <a:ea typeface="+mn-ea"/>
              </a:rPr>
              <a:t>C</a:t>
            </a:r>
            <a:r>
              <a:rPr lang="zh-CN" altLang="en-US" sz="1477" dirty="0">
                <a:solidFill>
                  <a:srgbClr val="292929"/>
                </a:solidFill>
                <a:latin typeface="+mn-ea"/>
                <a:ea typeface="+mn-ea"/>
              </a:rPr>
              <a:t>语言程序段的格式给出。</a:t>
            </a:r>
          </a:p>
        </p:txBody>
      </p:sp>
    </p:spTree>
    <p:extLst>
      <p:ext uri="{BB962C8B-B14F-4D97-AF65-F5344CB8AC3E}">
        <p14:creationId xmlns:p14="http://schemas.microsoft.com/office/powerpoint/2010/main" val="103882140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9039362" cy="4985169"/>
          </a:xfrm>
        </p:spPr>
        <p:txBody>
          <a:bodyPr/>
          <a:lstStyle/>
          <a:p>
            <a:r>
              <a:rPr lang="en-US" altLang="zh-CN" dirty="0"/>
              <a:t>LSF</a:t>
            </a:r>
            <a:r>
              <a:rPr lang="zh-CN" altLang="en-US" dirty="0"/>
              <a:t>： </a:t>
            </a:r>
            <a:r>
              <a:rPr lang="en-US" altLang="zh-CN" dirty="0"/>
              <a:t>Linux</a:t>
            </a:r>
            <a:r>
              <a:rPr lang="zh-CN" altLang="en-US" dirty="0"/>
              <a:t>下的</a:t>
            </a:r>
            <a:r>
              <a:rPr lang="en-US" altLang="zh-CN" dirty="0"/>
              <a:t>BPF</a:t>
            </a:r>
            <a:r>
              <a:rPr lang="zh-CN" altLang="en-US" dirty="0"/>
              <a:t>实现</a:t>
            </a:r>
            <a:endParaRPr kumimoji="1"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8" name="图片 7">
            <a:extLst>
              <a:ext uri="{FF2B5EF4-FFF2-40B4-BE49-F238E27FC236}">
                <a16:creationId xmlns:a16="http://schemas.microsoft.com/office/drawing/2014/main" id="{DC084930-14D3-4999-87A4-7B9043AACC0F}"/>
              </a:ext>
            </a:extLst>
          </p:cNvPr>
          <p:cNvPicPr>
            <a:picLocks noChangeAspect="1"/>
          </p:cNvPicPr>
          <p:nvPr/>
        </p:nvPicPr>
        <p:blipFill>
          <a:blip r:embed="rId3"/>
          <a:stretch>
            <a:fillRect/>
          </a:stretch>
        </p:blipFill>
        <p:spPr>
          <a:xfrm>
            <a:off x="1962159" y="2032434"/>
            <a:ext cx="5069191" cy="4428951"/>
          </a:xfrm>
          <a:prstGeom prst="rect">
            <a:avLst/>
          </a:prstGeom>
        </p:spPr>
      </p:pic>
      <p:sp>
        <p:nvSpPr>
          <p:cNvPr id="4" name="矩形 3">
            <a:extLst>
              <a:ext uri="{FF2B5EF4-FFF2-40B4-BE49-F238E27FC236}">
                <a16:creationId xmlns:a16="http://schemas.microsoft.com/office/drawing/2014/main" id="{26B2E603-05FA-43FA-9544-F56C060DB5DF}"/>
              </a:ext>
            </a:extLst>
          </p:cNvPr>
          <p:cNvSpPr/>
          <p:nvPr/>
        </p:nvSpPr>
        <p:spPr bwMode="auto">
          <a:xfrm>
            <a:off x="2014000" y="4247703"/>
            <a:ext cx="4950881"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spTree>
    <p:extLst>
      <p:ext uri="{BB962C8B-B14F-4D97-AF65-F5344CB8AC3E}">
        <p14:creationId xmlns:p14="http://schemas.microsoft.com/office/powerpoint/2010/main" val="241789772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zh-CN" altLang="en-US" dirty="0"/>
              <a:t>演进：</a:t>
            </a:r>
            <a:r>
              <a:rPr lang="en-US" altLang="zh-CN" dirty="0"/>
              <a:t>JIT for BPF</a:t>
            </a:r>
          </a:p>
          <a:p>
            <a:pPr lvl="1"/>
            <a:r>
              <a:rPr lang="en-US" altLang="zh-CN" dirty="0"/>
              <a:t>JIT(Just-In-Time) Compiler</a:t>
            </a:r>
            <a:r>
              <a:rPr lang="zh-CN" altLang="en-US" dirty="0"/>
              <a:t>：用于提速</a:t>
            </a:r>
            <a:endParaRPr lang="en-US" altLang="zh-CN" dirty="0"/>
          </a:p>
          <a:p>
            <a:pPr lvl="1"/>
            <a:r>
              <a:rPr lang="en-US" altLang="zh-CN" dirty="0" err="1"/>
              <a:t>sk_attach_filter</a:t>
            </a:r>
            <a:endParaRPr lang="en-US" altLang="zh-CN" dirty="0"/>
          </a:p>
          <a:p>
            <a:pPr lvl="2"/>
            <a:r>
              <a:rPr lang="en-US" altLang="zh-CN" dirty="0"/>
              <a:t>filter</a:t>
            </a:r>
            <a:r>
              <a:rPr lang="zh-CN" altLang="en-US" dirty="0"/>
              <a:t>伪代码由用户空间复制进内核空间</a:t>
            </a:r>
            <a:endParaRPr kumimoji="1" lang="en-US" altLang="zh-CN" dirty="0"/>
          </a:p>
          <a:p>
            <a:pPr lvl="1"/>
            <a:r>
              <a:rPr lang="en-US" altLang="zh-CN" dirty="0" err="1"/>
              <a:t>sk_run_filter</a:t>
            </a:r>
            <a:r>
              <a:rPr lang="en-US" altLang="zh-CN" dirty="0"/>
              <a:t>()</a:t>
            </a:r>
          </a:p>
          <a:p>
            <a:pPr lvl="2"/>
            <a:r>
              <a:rPr lang="zh-CN" altLang="en-US" dirty="0"/>
              <a:t>负责在报文到来时执行伪码解析</a:t>
            </a:r>
            <a:endParaRPr lang="en-US" altLang="zh-CN" dirty="0"/>
          </a:p>
          <a:p>
            <a:pPr lvl="1"/>
            <a:r>
              <a:rPr lang="en-US" altLang="zh-CN" dirty="0"/>
              <a:t>BPF JIT </a:t>
            </a:r>
            <a:r>
              <a:rPr lang="zh-CN" altLang="en-US" dirty="0"/>
              <a:t>的接口：</a:t>
            </a:r>
            <a:r>
              <a:rPr lang="en-US" altLang="zh-CN" dirty="0" err="1"/>
              <a:t>bpf_int_jit_compile</a:t>
            </a:r>
            <a:r>
              <a:rPr lang="en-US" altLang="zh-CN" dirty="0"/>
              <a:t>()</a:t>
            </a:r>
            <a:r>
              <a:rPr lang="zh-CN" altLang="en-US" dirty="0"/>
              <a:t>，如果 </a:t>
            </a:r>
            <a:r>
              <a:rPr lang="en-US" altLang="zh-CN" dirty="0"/>
              <a:t>CONFIG_BPF_JIT </a:t>
            </a:r>
            <a:r>
              <a:rPr lang="zh-CN" altLang="en-US" dirty="0"/>
              <a:t>被打开，则传入的 </a:t>
            </a:r>
            <a:r>
              <a:rPr lang="en-US" altLang="zh-CN" dirty="0"/>
              <a:t>BPF </a:t>
            </a:r>
            <a:r>
              <a:rPr lang="zh-CN" altLang="en-US" dirty="0"/>
              <a:t>伪代码就会被传入该函数加以编译，编译结果被拿来替换掉默认的处理函数 </a:t>
            </a:r>
            <a:r>
              <a:rPr lang="en-US" altLang="zh-CN" dirty="0" err="1"/>
              <a:t>sk_run_filter</a:t>
            </a:r>
            <a:r>
              <a:rPr lang="en-US" altLang="zh-CN" dirty="0"/>
              <a:t>()</a:t>
            </a:r>
            <a:endParaRPr kumimoji="1" lang="en-US" altLang="zh-CN" dirty="0"/>
          </a:p>
          <a:p>
            <a:pPr lvl="2"/>
            <a:r>
              <a:rPr lang="zh-CN" altLang="en-US" dirty="0"/>
              <a:t>打开</a:t>
            </a:r>
            <a:r>
              <a:rPr lang="en-US" altLang="zh-CN" dirty="0"/>
              <a:t>JIT</a:t>
            </a:r>
            <a:r>
              <a:rPr lang="zh-CN" altLang="en-US" dirty="0"/>
              <a:t>：</a:t>
            </a:r>
            <a:r>
              <a:rPr lang="en-US" altLang="zh-CN" dirty="0"/>
              <a:t>echo 1 &gt; /proc/sys/net/core/</a:t>
            </a:r>
            <a:r>
              <a:rPr lang="en-US" altLang="zh-CN" dirty="0" err="1"/>
              <a:t>bpf_jit_enable</a:t>
            </a:r>
            <a:endParaRPr lang="en-US" altLang="zh-CN" dirty="0"/>
          </a:p>
          <a:p>
            <a:pPr lvl="2"/>
            <a:r>
              <a:rPr lang="zh-CN" altLang="en-US" dirty="0"/>
              <a:t>调试：</a:t>
            </a:r>
            <a:r>
              <a:rPr lang="en-US" altLang="zh-CN" dirty="0"/>
              <a:t>echo 2 &gt; /proc/sys/net/core/</a:t>
            </a:r>
            <a:r>
              <a:rPr lang="en-US" altLang="zh-CN" dirty="0" err="1"/>
              <a:t>bpf_jit_enable</a:t>
            </a:r>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spTree>
    <p:extLst>
      <p:ext uri="{BB962C8B-B14F-4D97-AF65-F5344CB8AC3E}">
        <p14:creationId xmlns:p14="http://schemas.microsoft.com/office/powerpoint/2010/main" val="124489423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zh-CN" altLang="en-US" dirty="0"/>
              <a:t>演进：</a:t>
            </a:r>
            <a:r>
              <a:rPr lang="en-US" altLang="zh-CN" dirty="0"/>
              <a:t>JIT for BPF</a:t>
            </a:r>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5" name="图片 4">
            <a:extLst>
              <a:ext uri="{FF2B5EF4-FFF2-40B4-BE49-F238E27FC236}">
                <a16:creationId xmlns:a16="http://schemas.microsoft.com/office/drawing/2014/main" id="{F340DCB7-0F19-456C-B288-C1194A4CFDF1}"/>
              </a:ext>
            </a:extLst>
          </p:cNvPr>
          <p:cNvPicPr>
            <a:picLocks noChangeAspect="1"/>
          </p:cNvPicPr>
          <p:nvPr/>
        </p:nvPicPr>
        <p:blipFill>
          <a:blip r:embed="rId3"/>
          <a:stretch>
            <a:fillRect/>
          </a:stretch>
        </p:blipFill>
        <p:spPr>
          <a:xfrm>
            <a:off x="434817" y="2365498"/>
            <a:ext cx="4455677" cy="1501110"/>
          </a:xfrm>
          <a:prstGeom prst="rect">
            <a:avLst/>
          </a:prstGeom>
        </p:spPr>
      </p:pic>
      <p:pic>
        <p:nvPicPr>
          <p:cNvPr id="7" name="图片 6">
            <a:extLst>
              <a:ext uri="{FF2B5EF4-FFF2-40B4-BE49-F238E27FC236}">
                <a16:creationId xmlns:a16="http://schemas.microsoft.com/office/drawing/2014/main" id="{897B372D-E6C2-40A4-AD37-76DB8FFCCF55}"/>
              </a:ext>
            </a:extLst>
          </p:cNvPr>
          <p:cNvPicPr>
            <a:picLocks noChangeAspect="1"/>
          </p:cNvPicPr>
          <p:nvPr/>
        </p:nvPicPr>
        <p:blipFill>
          <a:blip r:embed="rId4"/>
          <a:stretch>
            <a:fillRect/>
          </a:stretch>
        </p:blipFill>
        <p:spPr>
          <a:xfrm>
            <a:off x="5010777" y="1833746"/>
            <a:ext cx="3908209" cy="4457732"/>
          </a:xfrm>
          <a:prstGeom prst="rect">
            <a:avLst/>
          </a:prstGeom>
        </p:spPr>
      </p:pic>
      <p:sp>
        <p:nvSpPr>
          <p:cNvPr id="8" name="箭头: 直角上 7">
            <a:extLst>
              <a:ext uri="{FF2B5EF4-FFF2-40B4-BE49-F238E27FC236}">
                <a16:creationId xmlns:a16="http://schemas.microsoft.com/office/drawing/2014/main" id="{CEC279C5-15E7-4BC1-A194-4BA16FAE6061}"/>
              </a:ext>
            </a:extLst>
          </p:cNvPr>
          <p:cNvSpPr/>
          <p:nvPr/>
        </p:nvSpPr>
        <p:spPr bwMode="auto">
          <a:xfrm rot="5400000">
            <a:off x="2853499" y="3319605"/>
            <a:ext cx="1362613" cy="2711374"/>
          </a:xfrm>
          <a:prstGeom prst="bentUpArrow">
            <a:avLst>
              <a:gd name="adj1" fmla="val 25000"/>
              <a:gd name="adj2" fmla="val 26861"/>
              <a:gd name="adj3" fmla="val 25000"/>
            </a:avLst>
          </a:prstGeom>
          <a:solidFill>
            <a:srgbClr val="0033CC"/>
          </a:solidFill>
          <a:ln w="9525" cap="flat" cmpd="sng" algn="ctr">
            <a:no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sp>
        <p:nvSpPr>
          <p:cNvPr id="9" name="矩形 8">
            <a:extLst>
              <a:ext uri="{FF2B5EF4-FFF2-40B4-BE49-F238E27FC236}">
                <a16:creationId xmlns:a16="http://schemas.microsoft.com/office/drawing/2014/main" id="{8B67B855-12F4-447B-870A-657FA38DD767}"/>
              </a:ext>
            </a:extLst>
          </p:cNvPr>
          <p:cNvSpPr/>
          <p:nvPr/>
        </p:nvSpPr>
        <p:spPr>
          <a:xfrm>
            <a:off x="2249731" y="5270900"/>
            <a:ext cx="2332691" cy="433196"/>
          </a:xfrm>
          <a:prstGeom prst="rect">
            <a:avLst/>
          </a:prstGeom>
        </p:spPr>
        <p:txBody>
          <a:bodyPr wrap="none">
            <a:spAutoFit/>
          </a:bodyPr>
          <a:lstStyle/>
          <a:p>
            <a:r>
              <a:rPr lang="en-US" altLang="zh-CN" sz="2215" b="0" dirty="0">
                <a:solidFill>
                  <a:srgbClr val="FF0000"/>
                </a:solidFill>
                <a:ea typeface="宋体" pitchFamily="2" charset="-122"/>
              </a:rPr>
              <a:t>bpf_jit_disam</a:t>
            </a:r>
            <a:r>
              <a:rPr lang="zh-CN" altLang="en-US" sz="2215" b="0" dirty="0">
                <a:solidFill>
                  <a:srgbClr val="FF0000"/>
                </a:solidFill>
                <a:ea typeface="宋体" pitchFamily="2" charset="-122"/>
              </a:rPr>
              <a:t>工具</a:t>
            </a:r>
            <a:endParaRPr lang="zh-CN" altLang="en-US" sz="2215" dirty="0">
              <a:solidFill>
                <a:srgbClr val="FF0000"/>
              </a:solidFill>
            </a:endParaRPr>
          </a:p>
        </p:txBody>
      </p:sp>
    </p:spTree>
    <p:extLst>
      <p:ext uri="{BB962C8B-B14F-4D97-AF65-F5344CB8AC3E}">
        <p14:creationId xmlns:p14="http://schemas.microsoft.com/office/powerpoint/2010/main" val="131857562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Netfilter</a:t>
            </a:r>
            <a:r>
              <a:rPr lang="zh-CN" altLang="en-US" dirty="0"/>
              <a:t>是什么</a:t>
            </a:r>
            <a:endParaRPr lang="en-US" altLang="zh-CN" dirty="0"/>
          </a:p>
          <a:p>
            <a:pPr lvl="1"/>
            <a:r>
              <a:rPr lang="en-US" altLang="zh-CN" dirty="0"/>
              <a:t>Netfilter</a:t>
            </a:r>
            <a:r>
              <a:rPr lang="zh-CN" altLang="en-US" dirty="0"/>
              <a:t>项目网站：</a:t>
            </a:r>
            <a:r>
              <a:rPr lang="en-US" altLang="zh-CN" dirty="0"/>
              <a:t>www.netfilter.org</a:t>
            </a:r>
          </a:p>
          <a:p>
            <a:pPr lvl="1"/>
            <a:r>
              <a:rPr lang="en-US" altLang="zh-CN" dirty="0"/>
              <a:t>Netfilter</a:t>
            </a:r>
            <a:r>
              <a:rPr lang="zh-CN" altLang="en-US" dirty="0"/>
              <a:t>是</a:t>
            </a:r>
            <a:r>
              <a:rPr lang="en-US" altLang="zh-CN" dirty="0"/>
              <a:t>Linux</a:t>
            </a:r>
            <a:r>
              <a:rPr lang="zh-CN" altLang="en-US" dirty="0"/>
              <a:t>内核中的一个数据包处理框架，是</a:t>
            </a:r>
            <a:r>
              <a:rPr lang="en-US" altLang="zh-CN" dirty="0"/>
              <a:t>Linux</a:t>
            </a:r>
            <a:r>
              <a:rPr lang="zh-CN" altLang="en-US" dirty="0"/>
              <a:t>防火墙构建的基础</a:t>
            </a:r>
            <a:endParaRPr lang="en-US" altLang="zh-CN" dirty="0"/>
          </a:p>
          <a:p>
            <a:pPr lvl="1"/>
            <a:r>
              <a:rPr lang="zh-CN" altLang="en-US" dirty="0"/>
              <a:t>主要功能是数据包过滤和修改，</a:t>
            </a:r>
            <a:r>
              <a:rPr lang="en-US" altLang="zh-CN" dirty="0"/>
              <a:t>NAT</a:t>
            </a:r>
            <a:r>
              <a:rPr lang="zh-CN" altLang="en-US" dirty="0"/>
              <a:t>（网络地址转换）和端口转换等</a:t>
            </a:r>
            <a:endParaRPr lang="en-US" altLang="zh-CN" dirty="0"/>
          </a:p>
          <a:p>
            <a:pPr lvl="1"/>
            <a:r>
              <a:rPr lang="zh-CN" altLang="en-US" dirty="0"/>
              <a:t>提供了一系列的钩子（</a:t>
            </a:r>
            <a:r>
              <a:rPr lang="en-US" altLang="zh-CN" dirty="0"/>
              <a:t>Hook</a:t>
            </a:r>
            <a:r>
              <a:rPr lang="zh-CN" altLang="en-US" dirty="0"/>
              <a:t>）供其他模块控制包的流动</a:t>
            </a:r>
            <a:endParaRPr lang="en-US" altLang="zh-CN" dirty="0"/>
          </a:p>
          <a:p>
            <a:pPr lvl="2"/>
            <a:r>
              <a:rPr lang="en-US" altLang="zh-CN" sz="1477" dirty="0"/>
              <a:t>NF_IP_PRE_ROUTING</a:t>
            </a:r>
            <a:endParaRPr lang="zh-CN" altLang="en-US" sz="1477" dirty="0"/>
          </a:p>
          <a:p>
            <a:pPr lvl="2"/>
            <a:r>
              <a:rPr lang="en-US" altLang="zh-CN" sz="1477" dirty="0"/>
              <a:t>NF_IP_LOCAL_IN</a:t>
            </a:r>
            <a:endParaRPr lang="zh-CN" altLang="en-US" sz="1477" dirty="0"/>
          </a:p>
          <a:p>
            <a:pPr lvl="2"/>
            <a:r>
              <a:rPr lang="en-US" altLang="zh-CN" sz="1477" dirty="0"/>
              <a:t>NF_IP_FORWARD</a:t>
            </a:r>
            <a:endParaRPr lang="zh-CN" altLang="en-US" sz="1477" dirty="0"/>
          </a:p>
          <a:p>
            <a:pPr lvl="2"/>
            <a:r>
              <a:rPr lang="en-US" altLang="zh-CN" sz="1477" dirty="0"/>
              <a:t>NF_IP_LOCAL_OUT</a:t>
            </a:r>
            <a:endParaRPr lang="zh-CN" altLang="en-US" sz="1477" dirty="0"/>
          </a:p>
          <a:p>
            <a:pPr lvl="2"/>
            <a:r>
              <a:rPr lang="en-US" altLang="zh-CN" sz="1477" dirty="0"/>
              <a:t>NF_IP_POST_ROUTING</a:t>
            </a:r>
          </a:p>
          <a:p>
            <a:pPr lvl="1"/>
            <a:r>
              <a:rPr lang="zh-CN" altLang="en-US" dirty="0"/>
              <a:t>注册处理函数时必须提供优先级，以便 </a:t>
            </a:r>
            <a:r>
              <a:rPr lang="en-US" altLang="zh-CN" dirty="0"/>
              <a:t>hook </a:t>
            </a:r>
            <a:r>
              <a:rPr lang="zh-CN" altLang="en-US" dirty="0"/>
              <a:t>触发时能按照优先级高低调用处理函数。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Netfilter</a:t>
            </a:r>
            <a:r>
              <a:rPr lang="zh-CN" altLang="en-US" dirty="0"/>
              <a:t>简介</a:t>
            </a:r>
            <a:endParaRPr kumimoji="1" lang="zh-CN" altLang="en-US" dirty="0"/>
          </a:p>
        </p:txBody>
      </p:sp>
    </p:spTree>
    <p:extLst>
      <p:ext uri="{BB962C8B-B14F-4D97-AF65-F5344CB8AC3E}">
        <p14:creationId xmlns:p14="http://schemas.microsoft.com/office/powerpoint/2010/main" val="277392200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Extended BPF(eBPF)</a:t>
            </a:r>
          </a:p>
          <a:p>
            <a:pPr lvl="1"/>
            <a:r>
              <a:rPr lang="zh-CN" altLang="en-US" dirty="0"/>
              <a:t>在内核追踪</a:t>
            </a:r>
            <a:r>
              <a:rPr lang="en-US" altLang="zh-CN" dirty="0"/>
              <a:t>(Kernel Tracing)</a:t>
            </a:r>
            <a:r>
              <a:rPr lang="zh-CN" altLang="en-US" dirty="0"/>
              <a:t>、应用性能调优</a:t>
            </a:r>
            <a:r>
              <a:rPr lang="en-US" altLang="zh-CN" dirty="0"/>
              <a:t>/</a:t>
            </a:r>
            <a:r>
              <a:rPr lang="zh-CN" altLang="en-US" dirty="0"/>
              <a:t>监控、流控</a:t>
            </a:r>
            <a:r>
              <a:rPr lang="en-US" altLang="zh-CN" dirty="0"/>
              <a:t>(Traffic Control)</a:t>
            </a:r>
            <a:r>
              <a:rPr lang="zh-CN" altLang="en-US" dirty="0"/>
              <a:t>等领域进行了变革</a:t>
            </a:r>
            <a:endParaRPr lang="en-US" altLang="zh-CN" dirty="0"/>
          </a:p>
          <a:p>
            <a:pPr lvl="1"/>
            <a:r>
              <a:rPr lang="zh-CN" altLang="en-US" dirty="0"/>
              <a:t>在接口的设计以及易用性上，作了较大的改进</a:t>
            </a:r>
            <a:endParaRPr lang="en-US" altLang="zh-CN" dirty="0"/>
          </a:p>
          <a:p>
            <a:pPr lvl="1"/>
            <a:r>
              <a:rPr lang="en-US" altLang="zh-CN" dirty="0"/>
              <a:t>eBPF vs BPF</a:t>
            </a:r>
          </a:p>
          <a:p>
            <a:pPr lvl="2"/>
            <a:r>
              <a:rPr lang="zh-CN" altLang="en-US" sz="1662" dirty="0"/>
              <a:t>寄存器数量由</a:t>
            </a:r>
            <a:r>
              <a:rPr lang="en-US" altLang="zh-CN" sz="1662" dirty="0"/>
              <a:t>2</a:t>
            </a:r>
            <a:r>
              <a:rPr lang="zh-CN" altLang="en-US" sz="1662" dirty="0"/>
              <a:t>增加到</a:t>
            </a:r>
            <a:r>
              <a:rPr lang="en-US" altLang="zh-CN" sz="1662" dirty="0"/>
              <a:t>10</a:t>
            </a:r>
          </a:p>
          <a:p>
            <a:pPr lvl="3"/>
            <a:r>
              <a:rPr lang="en-US" altLang="zh-CN" dirty="0">
                <a:solidFill>
                  <a:srgbClr val="292929"/>
                </a:solidFill>
              </a:rPr>
              <a:t>BPF</a:t>
            </a:r>
            <a:r>
              <a:rPr lang="zh-CN" altLang="en-US" dirty="0">
                <a:solidFill>
                  <a:srgbClr val="292929"/>
                </a:solidFill>
              </a:rPr>
              <a:t>拥有两个寄存器</a:t>
            </a:r>
            <a:r>
              <a:rPr lang="en-US" altLang="zh-CN" dirty="0">
                <a:solidFill>
                  <a:srgbClr val="292929"/>
                </a:solidFill>
              </a:rPr>
              <a:t>A</a:t>
            </a:r>
            <a:r>
              <a:rPr lang="zh-CN" altLang="en-US" dirty="0">
                <a:solidFill>
                  <a:srgbClr val="292929"/>
                </a:solidFill>
              </a:rPr>
              <a:t>和</a:t>
            </a:r>
            <a:r>
              <a:rPr lang="en-US" altLang="zh-CN" dirty="0">
                <a:solidFill>
                  <a:srgbClr val="292929"/>
                </a:solidFill>
              </a:rPr>
              <a:t>X</a:t>
            </a:r>
            <a:r>
              <a:rPr lang="zh-CN" altLang="en-US" dirty="0">
                <a:solidFill>
                  <a:srgbClr val="292929"/>
                </a:solidFill>
              </a:rPr>
              <a:t>以及一个隐藏的堆栈指针；</a:t>
            </a:r>
            <a:r>
              <a:rPr lang="en-US" altLang="zh-CN" dirty="0">
                <a:solidFill>
                  <a:srgbClr val="292929"/>
                </a:solidFill>
              </a:rPr>
              <a:t>eBPF</a:t>
            </a:r>
            <a:r>
              <a:rPr lang="zh-CN" altLang="en-US" dirty="0">
                <a:solidFill>
                  <a:srgbClr val="292929"/>
                </a:solidFill>
              </a:rPr>
              <a:t>有</a:t>
            </a:r>
            <a:r>
              <a:rPr lang="en-US" altLang="zh-CN" dirty="0">
                <a:solidFill>
                  <a:srgbClr val="292929"/>
                </a:solidFill>
              </a:rPr>
              <a:t>10</a:t>
            </a:r>
            <a:r>
              <a:rPr lang="zh-CN" altLang="en-US" dirty="0">
                <a:solidFill>
                  <a:srgbClr val="292929"/>
                </a:solidFill>
              </a:rPr>
              <a:t>个内部寄存器和一个只读的堆栈指针</a:t>
            </a:r>
            <a:endParaRPr lang="en-US" altLang="zh-CN" dirty="0">
              <a:solidFill>
                <a:srgbClr val="292929"/>
              </a:solidFill>
            </a:endParaRPr>
          </a:p>
          <a:p>
            <a:pPr lvl="2"/>
            <a:r>
              <a:rPr lang="zh-CN" altLang="en-US" sz="1662" dirty="0"/>
              <a:t>寄存器宽度由</a:t>
            </a:r>
            <a:r>
              <a:rPr lang="en-US" altLang="zh-CN" sz="1662" dirty="0"/>
              <a:t>32bit</a:t>
            </a:r>
            <a:r>
              <a:rPr lang="zh-CN" altLang="en-US" sz="1662" dirty="0"/>
              <a:t>增加到</a:t>
            </a:r>
            <a:r>
              <a:rPr lang="en-US" altLang="zh-CN" sz="1662" dirty="0"/>
              <a:t>64bit</a:t>
            </a:r>
          </a:p>
          <a:p>
            <a:pPr lvl="3"/>
            <a:r>
              <a:rPr lang="zh-CN" altLang="en-US" dirty="0">
                <a:solidFill>
                  <a:srgbClr val="292929"/>
                </a:solidFill>
              </a:rPr>
              <a:t>所有</a:t>
            </a:r>
            <a:r>
              <a:rPr lang="en-US" altLang="zh-CN" dirty="0">
                <a:solidFill>
                  <a:srgbClr val="292929"/>
                </a:solidFill>
              </a:rPr>
              <a:t>eBPF</a:t>
            </a:r>
            <a:r>
              <a:rPr lang="zh-CN" altLang="en-US" dirty="0">
                <a:solidFill>
                  <a:srgbClr val="292929"/>
                </a:solidFill>
              </a:rPr>
              <a:t>寄存器都是</a:t>
            </a:r>
            <a:r>
              <a:rPr lang="en-US" altLang="zh-CN" dirty="0">
                <a:solidFill>
                  <a:srgbClr val="292929"/>
                </a:solidFill>
              </a:rPr>
              <a:t>64</a:t>
            </a:r>
            <a:r>
              <a:rPr lang="zh-CN" altLang="en-US" dirty="0">
                <a:solidFill>
                  <a:srgbClr val="292929"/>
                </a:solidFill>
              </a:rPr>
              <a:t>位的，低</a:t>
            </a:r>
            <a:r>
              <a:rPr lang="en-US" altLang="zh-CN" dirty="0">
                <a:solidFill>
                  <a:srgbClr val="292929"/>
                </a:solidFill>
              </a:rPr>
              <a:t>32</a:t>
            </a:r>
            <a:r>
              <a:rPr lang="zh-CN" altLang="en-US" dirty="0">
                <a:solidFill>
                  <a:srgbClr val="292929"/>
                </a:solidFill>
              </a:rPr>
              <a:t>位为子寄存器高</a:t>
            </a:r>
            <a:r>
              <a:rPr lang="en-US" altLang="zh-CN" dirty="0">
                <a:solidFill>
                  <a:srgbClr val="292929"/>
                </a:solidFill>
              </a:rPr>
              <a:t>32</a:t>
            </a:r>
            <a:r>
              <a:rPr lang="zh-CN" altLang="en-US" dirty="0">
                <a:solidFill>
                  <a:srgbClr val="292929"/>
                </a:solidFill>
              </a:rPr>
              <a:t>位为零扩展</a:t>
            </a:r>
            <a:endParaRPr lang="en-US" altLang="zh-CN" dirty="0">
              <a:solidFill>
                <a:srgbClr val="292929"/>
              </a:solidFill>
            </a:endParaRPr>
          </a:p>
          <a:p>
            <a:pPr lvl="2"/>
            <a:r>
              <a:rPr lang="zh-CN" altLang="en-US" sz="1662" dirty="0"/>
              <a:t>条件</a:t>
            </a:r>
            <a:r>
              <a:rPr lang="en-US" altLang="zh-CN" sz="1662" dirty="0" err="1"/>
              <a:t>jt</a:t>
            </a:r>
            <a:r>
              <a:rPr lang="en-US" altLang="zh-CN" sz="1662" dirty="0"/>
              <a:t>/</a:t>
            </a:r>
            <a:r>
              <a:rPr lang="en-US" altLang="zh-CN" sz="1662" dirty="0" err="1"/>
              <a:t>jf</a:t>
            </a:r>
            <a:r>
              <a:rPr lang="zh-CN" altLang="en-US" sz="1662" dirty="0"/>
              <a:t>目标替换为</a:t>
            </a:r>
            <a:r>
              <a:rPr lang="en-US" altLang="zh-CN" sz="1662" dirty="0" err="1"/>
              <a:t>jt</a:t>
            </a:r>
            <a:r>
              <a:rPr lang="en-US" altLang="zh-CN" sz="1662" dirty="0"/>
              <a:t>/fall-through</a:t>
            </a:r>
          </a:p>
          <a:p>
            <a:pPr lvl="3"/>
            <a:r>
              <a:rPr lang="zh-CN" altLang="en-US" dirty="0">
                <a:solidFill>
                  <a:srgbClr val="292929"/>
                </a:solidFill>
              </a:rPr>
              <a:t>从</a:t>
            </a:r>
            <a:r>
              <a:rPr lang="en-US" altLang="zh-CN" dirty="0">
                <a:solidFill>
                  <a:srgbClr val="292929"/>
                </a:solidFill>
              </a:rPr>
              <a:t>“if (</a:t>
            </a:r>
            <a:r>
              <a:rPr lang="en-US" altLang="zh-CN" dirty="0" err="1">
                <a:solidFill>
                  <a:srgbClr val="292929"/>
                </a:solidFill>
              </a:rPr>
              <a:t>cond</a:t>
            </a:r>
            <a:r>
              <a:rPr lang="en-US" altLang="zh-CN" dirty="0">
                <a:solidFill>
                  <a:srgbClr val="292929"/>
                </a:solidFill>
              </a:rPr>
              <a:t>) </a:t>
            </a:r>
            <a:r>
              <a:rPr lang="en-US" altLang="zh-CN" dirty="0" err="1">
                <a:solidFill>
                  <a:srgbClr val="292929"/>
                </a:solidFill>
              </a:rPr>
              <a:t>jump_true</a:t>
            </a:r>
            <a:r>
              <a:rPr lang="en-US" altLang="zh-CN" dirty="0">
                <a:solidFill>
                  <a:srgbClr val="292929"/>
                </a:solidFill>
              </a:rPr>
              <a:t>; else </a:t>
            </a:r>
            <a:r>
              <a:rPr lang="en-US" altLang="zh-CN" dirty="0" err="1">
                <a:solidFill>
                  <a:srgbClr val="292929"/>
                </a:solidFill>
              </a:rPr>
              <a:t>jump_false</a:t>
            </a:r>
            <a:r>
              <a:rPr lang="en-US" altLang="zh-CN" dirty="0">
                <a:solidFill>
                  <a:srgbClr val="292929"/>
                </a:solidFill>
              </a:rPr>
              <a:t>;”</a:t>
            </a:r>
            <a:r>
              <a:rPr lang="zh-CN" altLang="en-US" dirty="0">
                <a:solidFill>
                  <a:srgbClr val="292929"/>
                </a:solidFill>
              </a:rPr>
              <a:t>替换成</a:t>
            </a:r>
            <a:r>
              <a:rPr lang="en-US" altLang="zh-CN" dirty="0">
                <a:solidFill>
                  <a:srgbClr val="292929"/>
                </a:solidFill>
              </a:rPr>
              <a:t>"if (</a:t>
            </a:r>
            <a:r>
              <a:rPr lang="en-US" altLang="zh-CN" dirty="0" err="1">
                <a:solidFill>
                  <a:srgbClr val="292929"/>
                </a:solidFill>
              </a:rPr>
              <a:t>cond</a:t>
            </a:r>
            <a:r>
              <a:rPr lang="en-US" altLang="zh-CN" dirty="0">
                <a:solidFill>
                  <a:srgbClr val="292929"/>
                </a:solidFill>
              </a:rPr>
              <a:t>) </a:t>
            </a:r>
            <a:r>
              <a:rPr lang="en-US" altLang="zh-CN" dirty="0" err="1">
                <a:solidFill>
                  <a:srgbClr val="292929"/>
                </a:solidFill>
              </a:rPr>
              <a:t>jump_true</a:t>
            </a:r>
            <a:r>
              <a:rPr lang="en-US" altLang="zh-CN" dirty="0">
                <a:solidFill>
                  <a:srgbClr val="292929"/>
                </a:solidFill>
              </a:rPr>
              <a:t>; /* else fall-through */"</a:t>
            </a:r>
          </a:p>
          <a:p>
            <a:pPr lvl="2"/>
            <a:r>
              <a:rPr lang="en-US" altLang="zh-CN" sz="1662" dirty="0" err="1"/>
              <a:t>bpf_call</a:t>
            </a:r>
            <a:r>
              <a:rPr lang="zh-CN" altLang="en-US" sz="1662" dirty="0"/>
              <a:t>指令和寄存器传递约定，用于调用来自</a:t>
            </a:r>
            <a:r>
              <a:rPr lang="en-US" altLang="zh-CN" sz="1662" dirty="0"/>
              <a:t>/</a:t>
            </a:r>
            <a:r>
              <a:rPr lang="zh-CN" altLang="en-US" sz="1662" dirty="0"/>
              <a:t>到其他内核函数</a:t>
            </a:r>
            <a:endParaRPr lang="en-US" altLang="zh-CN" sz="1662" dirty="0"/>
          </a:p>
          <a:p>
            <a:pPr lvl="3"/>
            <a:r>
              <a:rPr lang="zh-CN" altLang="en-US" dirty="0">
                <a:solidFill>
                  <a:srgbClr val="292929"/>
                </a:solidFill>
              </a:rPr>
              <a:t>给定体系结构上如果</a:t>
            </a:r>
            <a:r>
              <a:rPr lang="en-US" altLang="zh-CN" dirty="0">
                <a:solidFill>
                  <a:srgbClr val="292929"/>
                </a:solidFill>
              </a:rPr>
              <a:t>R1 - R5</a:t>
            </a:r>
            <a:r>
              <a:rPr lang="zh-CN" altLang="en-US" dirty="0">
                <a:solidFill>
                  <a:srgbClr val="292929"/>
                </a:solidFill>
              </a:rPr>
              <a:t>寄存器被映射到</a:t>
            </a:r>
            <a:r>
              <a:rPr lang="en-US" altLang="zh-CN" dirty="0">
                <a:solidFill>
                  <a:srgbClr val="292929"/>
                </a:solidFill>
              </a:rPr>
              <a:t>CPU</a:t>
            </a:r>
            <a:r>
              <a:rPr lang="zh-CN" altLang="en-US" dirty="0">
                <a:solidFill>
                  <a:srgbClr val="292929"/>
                </a:solidFill>
              </a:rPr>
              <a:t>寄存器用参数于传递，</a:t>
            </a:r>
            <a:r>
              <a:rPr lang="en-US" altLang="zh-CN" dirty="0">
                <a:solidFill>
                  <a:srgbClr val="292929"/>
                </a:solidFill>
              </a:rPr>
              <a:t>JIT</a:t>
            </a:r>
            <a:r>
              <a:rPr lang="zh-CN" altLang="en-US" dirty="0">
                <a:solidFill>
                  <a:srgbClr val="292929"/>
                </a:solidFill>
              </a:rPr>
              <a:t>编译器不需要额外的动作。</a:t>
            </a:r>
            <a:endParaRPr lang="en-US" altLang="zh-CN" dirty="0">
              <a:solidFill>
                <a:srgbClr val="292929"/>
              </a:solidFill>
            </a:endParaRPr>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spTree>
    <p:extLst>
      <p:ext uri="{BB962C8B-B14F-4D97-AF65-F5344CB8AC3E}">
        <p14:creationId xmlns:p14="http://schemas.microsoft.com/office/powerpoint/2010/main" val="36768320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Extended BPF(eBPF)</a:t>
            </a:r>
          </a:p>
          <a:p>
            <a:pPr lvl="1"/>
            <a:r>
              <a:rPr lang="zh-CN" altLang="en-US" dirty="0"/>
              <a:t>在</a:t>
            </a:r>
            <a:r>
              <a:rPr lang="en-US" altLang="zh-CN" dirty="0"/>
              <a:t>64</a:t>
            </a:r>
            <a:r>
              <a:rPr lang="zh-CN" altLang="en-US" dirty="0"/>
              <a:t>位体系结构上，所有到硬件的寄存器映射都是一对一的</a:t>
            </a:r>
            <a:endParaRPr lang="en-US" altLang="zh-CN" dirty="0"/>
          </a:p>
          <a:p>
            <a:endParaRPr lang="en-US" altLang="zh-CN" dirty="0"/>
          </a:p>
          <a:p>
            <a:endParaRPr kumimoji="1" lang="en-US" altLang="zh-CN" dirty="0"/>
          </a:p>
          <a:p>
            <a:endParaRPr lang="en-US" altLang="zh-CN" dirty="0"/>
          </a:p>
          <a:p>
            <a:pPr marL="0" indent="0">
              <a:buNone/>
            </a:pPr>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sp>
        <p:nvSpPr>
          <p:cNvPr id="4" name="矩形 3">
            <a:extLst>
              <a:ext uri="{FF2B5EF4-FFF2-40B4-BE49-F238E27FC236}">
                <a16:creationId xmlns:a16="http://schemas.microsoft.com/office/drawing/2014/main" id="{A2019FF3-E748-4970-86D6-8B7FAC4393AC}"/>
              </a:ext>
            </a:extLst>
          </p:cNvPr>
          <p:cNvSpPr/>
          <p:nvPr/>
        </p:nvSpPr>
        <p:spPr>
          <a:xfrm>
            <a:off x="322580" y="2493840"/>
            <a:ext cx="1395436" cy="3841821"/>
          </a:xfrm>
          <a:prstGeom prst="rect">
            <a:avLst/>
          </a:prstGeom>
        </p:spPr>
        <p:txBody>
          <a:bodyPr wrap="square">
            <a:spAutoFit/>
          </a:bodyPr>
          <a:lstStyle/>
          <a:p>
            <a:pPr algn="l"/>
            <a:r>
              <a:rPr lang="pt-BR" altLang="zh-CN" sz="2215" dirty="0">
                <a:solidFill>
                  <a:srgbClr val="C00000"/>
                </a:solidFill>
              </a:rPr>
              <a:t>R0 - rax</a:t>
            </a:r>
          </a:p>
          <a:p>
            <a:pPr algn="l"/>
            <a:r>
              <a:rPr lang="pt-BR" altLang="zh-CN" sz="2215" dirty="0">
                <a:solidFill>
                  <a:srgbClr val="C00000"/>
                </a:solidFill>
              </a:rPr>
              <a:t>R1 - rdi</a:t>
            </a:r>
          </a:p>
          <a:p>
            <a:pPr algn="l"/>
            <a:r>
              <a:rPr lang="pt-BR" altLang="zh-CN" sz="2215" dirty="0">
                <a:solidFill>
                  <a:srgbClr val="C00000"/>
                </a:solidFill>
              </a:rPr>
              <a:t>R2 - rsi</a:t>
            </a:r>
          </a:p>
          <a:p>
            <a:pPr algn="l"/>
            <a:r>
              <a:rPr lang="pt-BR" altLang="zh-CN" sz="2215" dirty="0">
                <a:solidFill>
                  <a:srgbClr val="C00000"/>
                </a:solidFill>
              </a:rPr>
              <a:t>R3 - rdx</a:t>
            </a:r>
          </a:p>
          <a:p>
            <a:pPr algn="l"/>
            <a:r>
              <a:rPr lang="pt-BR" altLang="zh-CN" sz="2215" dirty="0">
                <a:solidFill>
                  <a:srgbClr val="C00000"/>
                </a:solidFill>
              </a:rPr>
              <a:t>R4 - rcx</a:t>
            </a:r>
          </a:p>
          <a:p>
            <a:pPr algn="l"/>
            <a:r>
              <a:rPr lang="pt-BR" altLang="zh-CN" sz="2215" dirty="0">
                <a:solidFill>
                  <a:srgbClr val="C00000"/>
                </a:solidFill>
              </a:rPr>
              <a:t>R5 - r8</a:t>
            </a:r>
          </a:p>
          <a:p>
            <a:pPr algn="l"/>
            <a:r>
              <a:rPr lang="pt-BR" altLang="zh-CN" sz="2215" dirty="0">
                <a:solidFill>
                  <a:srgbClr val="C00000"/>
                </a:solidFill>
              </a:rPr>
              <a:t>R6 - rbx</a:t>
            </a:r>
          </a:p>
          <a:p>
            <a:pPr algn="l"/>
            <a:r>
              <a:rPr lang="pt-BR" altLang="zh-CN" sz="2215" dirty="0">
                <a:solidFill>
                  <a:srgbClr val="C00000"/>
                </a:solidFill>
              </a:rPr>
              <a:t>R7 - r13</a:t>
            </a:r>
          </a:p>
          <a:p>
            <a:pPr algn="l"/>
            <a:r>
              <a:rPr lang="pt-BR" altLang="zh-CN" sz="2215" dirty="0">
                <a:solidFill>
                  <a:srgbClr val="C00000"/>
                </a:solidFill>
              </a:rPr>
              <a:t>R8 - r14</a:t>
            </a:r>
          </a:p>
          <a:p>
            <a:pPr algn="l"/>
            <a:r>
              <a:rPr lang="pt-BR" altLang="zh-CN" sz="2215" dirty="0">
                <a:solidFill>
                  <a:srgbClr val="C00000"/>
                </a:solidFill>
              </a:rPr>
              <a:t>R9 - r15</a:t>
            </a:r>
          </a:p>
          <a:p>
            <a:pPr algn="l"/>
            <a:r>
              <a:rPr lang="pt-BR" altLang="zh-CN" sz="2215" dirty="0">
                <a:solidFill>
                  <a:srgbClr val="C00000"/>
                </a:solidFill>
              </a:rPr>
              <a:t>R10 - rbp</a:t>
            </a:r>
            <a:endParaRPr lang="zh-CN" altLang="en-US" sz="2215" dirty="0">
              <a:solidFill>
                <a:srgbClr val="C00000"/>
              </a:solidFill>
            </a:endParaRPr>
          </a:p>
        </p:txBody>
      </p:sp>
      <p:sp>
        <p:nvSpPr>
          <p:cNvPr id="6" name="矩形 5">
            <a:extLst>
              <a:ext uri="{FF2B5EF4-FFF2-40B4-BE49-F238E27FC236}">
                <a16:creationId xmlns:a16="http://schemas.microsoft.com/office/drawing/2014/main" id="{156880F4-0BA0-4996-B91C-64218C09581E}"/>
              </a:ext>
            </a:extLst>
          </p:cNvPr>
          <p:cNvSpPr/>
          <p:nvPr/>
        </p:nvSpPr>
        <p:spPr>
          <a:xfrm>
            <a:off x="2046181" y="2493839"/>
            <a:ext cx="6008260" cy="603820"/>
          </a:xfrm>
          <a:prstGeom prst="rect">
            <a:avLst/>
          </a:prstGeom>
        </p:spPr>
        <p:txBody>
          <a:bodyPr wrap="square">
            <a:spAutoFit/>
          </a:bodyPr>
          <a:lstStyle/>
          <a:p>
            <a:pPr algn="l"/>
            <a:r>
              <a:rPr lang="en-US" altLang="zh-CN" sz="1108" dirty="0">
                <a:solidFill>
                  <a:srgbClr val="292929"/>
                </a:solidFill>
                <a:latin typeface="Source Code Pro"/>
              </a:rPr>
              <a:t>u64 </a:t>
            </a:r>
            <a:r>
              <a:rPr lang="en-US" altLang="zh-CN" sz="1108" dirty="0" err="1">
                <a:solidFill>
                  <a:srgbClr val="292929"/>
                </a:solidFill>
                <a:latin typeface="Source Code Pro"/>
              </a:rPr>
              <a:t>bpf_filter</a:t>
            </a:r>
            <a:r>
              <a:rPr lang="en-US" altLang="zh-CN" sz="1108" dirty="0">
                <a:solidFill>
                  <a:srgbClr val="292929"/>
                </a:solidFill>
                <a:latin typeface="Source Code Pro"/>
              </a:rPr>
              <a:t>(u64 </a:t>
            </a:r>
            <a:r>
              <a:rPr lang="en-US" altLang="zh-CN" sz="1108" dirty="0" err="1">
                <a:solidFill>
                  <a:srgbClr val="292929"/>
                </a:solidFill>
                <a:latin typeface="Source Code Pro"/>
              </a:rPr>
              <a:t>ctx</a:t>
            </a:r>
            <a:r>
              <a:rPr lang="en-US" altLang="zh-CN" sz="1108" dirty="0">
                <a:solidFill>
                  <a:srgbClr val="292929"/>
                </a:solidFill>
                <a:latin typeface="Source Code Pro"/>
              </a:rPr>
              <a:t>) { </a:t>
            </a:r>
          </a:p>
          <a:p>
            <a:pPr algn="l"/>
            <a:r>
              <a:rPr lang="en-US" altLang="zh-CN" sz="1108" dirty="0">
                <a:solidFill>
                  <a:srgbClr val="292929"/>
                </a:solidFill>
                <a:latin typeface="Source Code Pro"/>
              </a:rPr>
              <a:t>   return foo(</a:t>
            </a:r>
            <a:r>
              <a:rPr lang="en-US" altLang="zh-CN" sz="1108" dirty="0" err="1">
                <a:solidFill>
                  <a:srgbClr val="292929"/>
                </a:solidFill>
                <a:latin typeface="Source Code Pro"/>
              </a:rPr>
              <a:t>ctx</a:t>
            </a:r>
            <a:r>
              <a:rPr lang="en-US" altLang="zh-CN" sz="1108" dirty="0">
                <a:solidFill>
                  <a:srgbClr val="292929"/>
                </a:solidFill>
                <a:latin typeface="Source Code Pro"/>
              </a:rPr>
              <a:t>, 2, 3, 4, 5) + bar(</a:t>
            </a:r>
            <a:r>
              <a:rPr lang="en-US" altLang="zh-CN" sz="1108" dirty="0" err="1">
                <a:solidFill>
                  <a:srgbClr val="292929"/>
                </a:solidFill>
                <a:latin typeface="Source Code Pro"/>
              </a:rPr>
              <a:t>ctx</a:t>
            </a:r>
            <a:r>
              <a:rPr lang="en-US" altLang="zh-CN" sz="1108" dirty="0">
                <a:solidFill>
                  <a:srgbClr val="292929"/>
                </a:solidFill>
                <a:latin typeface="Source Code Pro"/>
              </a:rPr>
              <a:t>, 6, 7, 8, 9); </a:t>
            </a:r>
          </a:p>
          <a:p>
            <a:pPr algn="l"/>
            <a:r>
              <a:rPr lang="en-US" altLang="zh-CN" sz="1108" dirty="0">
                <a:solidFill>
                  <a:srgbClr val="292929"/>
                </a:solidFill>
                <a:latin typeface="Source Code Pro"/>
              </a:rPr>
              <a:t>}</a:t>
            </a:r>
            <a:endParaRPr lang="zh-CN" altLang="en-US" sz="1108" dirty="0">
              <a:solidFill>
                <a:srgbClr val="292929"/>
              </a:solidFill>
            </a:endParaRPr>
          </a:p>
        </p:txBody>
      </p:sp>
      <p:sp>
        <p:nvSpPr>
          <p:cNvPr id="14" name="矩形 13">
            <a:extLst>
              <a:ext uri="{FF2B5EF4-FFF2-40B4-BE49-F238E27FC236}">
                <a16:creationId xmlns:a16="http://schemas.microsoft.com/office/drawing/2014/main" id="{A5C08AC8-0A14-4459-A874-037A656FBC8E}"/>
              </a:ext>
            </a:extLst>
          </p:cNvPr>
          <p:cNvSpPr/>
          <p:nvPr/>
        </p:nvSpPr>
        <p:spPr>
          <a:xfrm>
            <a:off x="2046181" y="3429000"/>
            <a:ext cx="3788729" cy="2649764"/>
          </a:xfrm>
          <a:prstGeom prst="rect">
            <a:avLst/>
          </a:prstGeom>
        </p:spPr>
        <p:txBody>
          <a:bodyPr wrap="square">
            <a:spAutoFit/>
          </a:bodyPr>
          <a:lstStyle/>
          <a:p>
            <a:pPr algn="l"/>
            <a:r>
              <a:rPr lang="en-US" altLang="zh-CN" sz="1108" dirty="0" err="1">
                <a:solidFill>
                  <a:srgbClr val="292929"/>
                </a:solidFill>
                <a:latin typeface="Source Code Pro"/>
              </a:rPr>
              <a:t>bpf_mov</a:t>
            </a:r>
            <a:r>
              <a:rPr lang="en-US" altLang="zh-CN" sz="1108" dirty="0">
                <a:solidFill>
                  <a:srgbClr val="292929"/>
                </a:solidFill>
                <a:latin typeface="Source Code Pro"/>
              </a:rPr>
              <a:t> R6, R1 /* save </a:t>
            </a:r>
            <a:r>
              <a:rPr lang="en-US" altLang="zh-CN" sz="1108" dirty="0" err="1">
                <a:solidFill>
                  <a:srgbClr val="292929"/>
                </a:solidFill>
                <a:latin typeface="Source Code Pro"/>
              </a:rPr>
              <a:t>ctx</a:t>
            </a:r>
            <a:r>
              <a:rPr lang="en-US" altLang="zh-CN" sz="1108" dirty="0">
                <a:solidFill>
                  <a:srgbClr val="292929"/>
                </a:solidFill>
                <a:latin typeface="Source Code Pro"/>
              </a:rPr>
              <a:t> */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R2, 2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R3, 3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R4, 4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R5, 5 </a:t>
            </a:r>
          </a:p>
          <a:p>
            <a:pPr algn="l"/>
            <a:r>
              <a:rPr lang="en-US" altLang="zh-CN" sz="1108" dirty="0" err="1">
                <a:solidFill>
                  <a:srgbClr val="292929"/>
                </a:solidFill>
                <a:latin typeface="Source Code Pro"/>
              </a:rPr>
              <a:t>bpf_call</a:t>
            </a:r>
            <a:r>
              <a:rPr lang="en-US" altLang="zh-CN" sz="1108" dirty="0">
                <a:solidFill>
                  <a:srgbClr val="292929"/>
                </a:solidFill>
                <a:latin typeface="Source Code Pro"/>
              </a:rPr>
              <a:t> foo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R7, R0 /* save foo() return value */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R1, R6 /* restore </a:t>
            </a:r>
            <a:r>
              <a:rPr lang="en-US" altLang="zh-CN" sz="1108" dirty="0" err="1">
                <a:solidFill>
                  <a:srgbClr val="292929"/>
                </a:solidFill>
                <a:latin typeface="Source Code Pro"/>
              </a:rPr>
              <a:t>ctx</a:t>
            </a:r>
            <a:r>
              <a:rPr lang="en-US" altLang="zh-CN" sz="1108" dirty="0">
                <a:solidFill>
                  <a:srgbClr val="292929"/>
                </a:solidFill>
                <a:latin typeface="Source Code Pro"/>
              </a:rPr>
              <a:t> for next call */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R2, 6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R3, 7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R4, 8 </a:t>
            </a:r>
          </a:p>
          <a:p>
            <a:pPr algn="l"/>
            <a:r>
              <a:rPr lang="en-US" altLang="zh-CN" sz="1108" dirty="0" err="1">
                <a:solidFill>
                  <a:srgbClr val="292929"/>
                </a:solidFill>
                <a:latin typeface="Source Code Pro"/>
              </a:rPr>
              <a:t>bpf_mov</a:t>
            </a:r>
            <a:r>
              <a:rPr lang="en-US" altLang="zh-CN" sz="1108" dirty="0">
                <a:solidFill>
                  <a:srgbClr val="292929"/>
                </a:solidFill>
                <a:latin typeface="Source Code Pro"/>
              </a:rPr>
              <a:t> R5, 9 </a:t>
            </a:r>
          </a:p>
          <a:p>
            <a:pPr algn="l"/>
            <a:r>
              <a:rPr lang="en-US" altLang="zh-CN" sz="1108" dirty="0" err="1">
                <a:solidFill>
                  <a:srgbClr val="292929"/>
                </a:solidFill>
                <a:latin typeface="Source Code Pro"/>
              </a:rPr>
              <a:t>bpf_call</a:t>
            </a:r>
            <a:r>
              <a:rPr lang="en-US" altLang="zh-CN" sz="1108" dirty="0">
                <a:solidFill>
                  <a:srgbClr val="292929"/>
                </a:solidFill>
                <a:latin typeface="Source Code Pro"/>
              </a:rPr>
              <a:t> bar </a:t>
            </a:r>
          </a:p>
          <a:p>
            <a:pPr algn="l"/>
            <a:r>
              <a:rPr lang="en-US" altLang="zh-CN" sz="1108" dirty="0" err="1">
                <a:solidFill>
                  <a:srgbClr val="292929"/>
                </a:solidFill>
                <a:latin typeface="Source Code Pro"/>
              </a:rPr>
              <a:t>bpf_add</a:t>
            </a:r>
            <a:r>
              <a:rPr lang="en-US" altLang="zh-CN" sz="1108" dirty="0">
                <a:solidFill>
                  <a:srgbClr val="292929"/>
                </a:solidFill>
                <a:latin typeface="Source Code Pro"/>
              </a:rPr>
              <a:t> R0, R7 </a:t>
            </a:r>
          </a:p>
          <a:p>
            <a:pPr algn="l"/>
            <a:r>
              <a:rPr lang="en-US" altLang="zh-CN" sz="1108" dirty="0" err="1">
                <a:solidFill>
                  <a:srgbClr val="292929"/>
                </a:solidFill>
                <a:latin typeface="Source Code Pro"/>
              </a:rPr>
              <a:t>bpf_exit</a:t>
            </a:r>
            <a:endParaRPr lang="zh-CN" altLang="en-US" sz="1108" dirty="0">
              <a:solidFill>
                <a:srgbClr val="292929"/>
              </a:solidFill>
            </a:endParaRPr>
          </a:p>
        </p:txBody>
      </p:sp>
      <p:sp>
        <p:nvSpPr>
          <p:cNvPr id="15" name="矩形 14">
            <a:extLst>
              <a:ext uri="{FF2B5EF4-FFF2-40B4-BE49-F238E27FC236}">
                <a16:creationId xmlns:a16="http://schemas.microsoft.com/office/drawing/2014/main" id="{C94F2706-4E7F-4384-93EA-6DED62FB3493}"/>
              </a:ext>
            </a:extLst>
          </p:cNvPr>
          <p:cNvSpPr/>
          <p:nvPr/>
        </p:nvSpPr>
        <p:spPr>
          <a:xfrm>
            <a:off x="6765475" y="2480740"/>
            <a:ext cx="2149294" cy="4013727"/>
          </a:xfrm>
          <a:prstGeom prst="rect">
            <a:avLst/>
          </a:prstGeom>
        </p:spPr>
        <p:txBody>
          <a:bodyPr wrap="square">
            <a:spAutoFit/>
          </a:bodyPr>
          <a:lstStyle/>
          <a:p>
            <a:pPr algn="l"/>
            <a:r>
              <a:rPr lang="en-US" altLang="zh-CN" sz="1108" dirty="0">
                <a:solidFill>
                  <a:srgbClr val="292929"/>
                </a:solidFill>
              </a:rPr>
              <a:t>    push %</a:t>
            </a:r>
            <a:r>
              <a:rPr lang="en-US" altLang="zh-CN" sz="1108" dirty="0" err="1">
                <a:solidFill>
                  <a:srgbClr val="292929"/>
                </a:solidFill>
              </a:rPr>
              <a:t>rbp</a:t>
            </a:r>
            <a:endParaRPr lang="en-US" altLang="zh-CN" sz="1108" dirty="0">
              <a:solidFill>
                <a:srgbClr val="292929"/>
              </a:solidFill>
            </a:endParaRPr>
          </a:p>
          <a:p>
            <a:pPr algn="l"/>
            <a:r>
              <a:rPr lang="en-US" altLang="zh-CN" sz="1108" dirty="0">
                <a:solidFill>
                  <a:srgbClr val="292929"/>
                </a:solidFill>
              </a:rPr>
              <a:t>    mov %</a:t>
            </a:r>
            <a:r>
              <a:rPr lang="en-US" altLang="zh-CN" sz="1108" dirty="0" err="1">
                <a:solidFill>
                  <a:srgbClr val="292929"/>
                </a:solidFill>
              </a:rPr>
              <a:t>rsp</a:t>
            </a:r>
            <a:r>
              <a:rPr lang="en-US" altLang="zh-CN" sz="1108" dirty="0">
                <a:solidFill>
                  <a:srgbClr val="292929"/>
                </a:solidFill>
              </a:rPr>
              <a:t>,%</a:t>
            </a:r>
            <a:r>
              <a:rPr lang="en-US" altLang="zh-CN" sz="1108" dirty="0" err="1">
                <a:solidFill>
                  <a:srgbClr val="292929"/>
                </a:solidFill>
              </a:rPr>
              <a:t>rbp</a:t>
            </a:r>
            <a:endParaRPr lang="en-US" altLang="zh-CN" sz="1108" dirty="0">
              <a:solidFill>
                <a:srgbClr val="292929"/>
              </a:solidFill>
            </a:endParaRPr>
          </a:p>
          <a:p>
            <a:pPr algn="l"/>
            <a:r>
              <a:rPr lang="en-US" altLang="zh-CN" sz="1108" dirty="0">
                <a:solidFill>
                  <a:srgbClr val="292929"/>
                </a:solidFill>
              </a:rPr>
              <a:t>    sub $0x228,%rsp</a:t>
            </a:r>
          </a:p>
          <a:p>
            <a:pPr algn="l"/>
            <a:r>
              <a:rPr lang="en-US" altLang="zh-CN" sz="1108" dirty="0">
                <a:solidFill>
                  <a:srgbClr val="292929"/>
                </a:solidFill>
              </a:rPr>
              <a:t>    mov %rbx,-0x228(%</a:t>
            </a:r>
            <a:r>
              <a:rPr lang="en-US" altLang="zh-CN" sz="1108" dirty="0" err="1">
                <a:solidFill>
                  <a:srgbClr val="292929"/>
                </a:solidFill>
              </a:rPr>
              <a:t>rbp</a:t>
            </a:r>
            <a:r>
              <a:rPr lang="en-US" altLang="zh-CN" sz="1108" dirty="0">
                <a:solidFill>
                  <a:srgbClr val="292929"/>
                </a:solidFill>
              </a:rPr>
              <a:t>)</a:t>
            </a:r>
          </a:p>
          <a:p>
            <a:pPr algn="l"/>
            <a:r>
              <a:rPr lang="en-US" altLang="zh-CN" sz="1108" dirty="0">
                <a:solidFill>
                  <a:srgbClr val="292929"/>
                </a:solidFill>
              </a:rPr>
              <a:t>    mov %r13,-0x220(%</a:t>
            </a:r>
            <a:r>
              <a:rPr lang="en-US" altLang="zh-CN" sz="1108" dirty="0" err="1">
                <a:solidFill>
                  <a:srgbClr val="292929"/>
                </a:solidFill>
              </a:rPr>
              <a:t>rbp</a:t>
            </a:r>
            <a:r>
              <a:rPr lang="en-US" altLang="zh-CN" sz="1108" dirty="0">
                <a:solidFill>
                  <a:srgbClr val="292929"/>
                </a:solidFill>
              </a:rPr>
              <a:t>)</a:t>
            </a:r>
          </a:p>
          <a:p>
            <a:pPr algn="l"/>
            <a:r>
              <a:rPr lang="en-US" altLang="zh-CN" sz="1108" dirty="0">
                <a:solidFill>
                  <a:srgbClr val="292929"/>
                </a:solidFill>
              </a:rPr>
              <a:t>    mov %</a:t>
            </a:r>
            <a:r>
              <a:rPr lang="en-US" altLang="zh-CN" sz="1108" dirty="0" err="1">
                <a:solidFill>
                  <a:srgbClr val="292929"/>
                </a:solidFill>
              </a:rPr>
              <a:t>rdi</a:t>
            </a:r>
            <a:r>
              <a:rPr lang="en-US" altLang="zh-CN" sz="1108" dirty="0">
                <a:solidFill>
                  <a:srgbClr val="292929"/>
                </a:solidFill>
              </a:rPr>
              <a:t>,%</a:t>
            </a:r>
            <a:r>
              <a:rPr lang="en-US" altLang="zh-CN" sz="1108" dirty="0" err="1">
                <a:solidFill>
                  <a:srgbClr val="292929"/>
                </a:solidFill>
              </a:rPr>
              <a:t>rbx</a:t>
            </a:r>
            <a:endParaRPr lang="en-US" altLang="zh-CN" sz="1108" dirty="0">
              <a:solidFill>
                <a:srgbClr val="292929"/>
              </a:solidFill>
            </a:endParaRPr>
          </a:p>
          <a:p>
            <a:pPr algn="l"/>
            <a:r>
              <a:rPr lang="en-US" altLang="zh-CN" sz="1108" dirty="0">
                <a:solidFill>
                  <a:srgbClr val="292929"/>
                </a:solidFill>
              </a:rPr>
              <a:t>    mov $0x2,%esi</a:t>
            </a:r>
          </a:p>
          <a:p>
            <a:pPr algn="l"/>
            <a:r>
              <a:rPr lang="en-US" altLang="zh-CN" sz="1108" dirty="0">
                <a:solidFill>
                  <a:srgbClr val="292929"/>
                </a:solidFill>
              </a:rPr>
              <a:t>    mov $0x3,%edx</a:t>
            </a:r>
          </a:p>
          <a:p>
            <a:pPr algn="l"/>
            <a:r>
              <a:rPr lang="en-US" altLang="zh-CN" sz="1108" dirty="0">
                <a:solidFill>
                  <a:srgbClr val="292929"/>
                </a:solidFill>
              </a:rPr>
              <a:t>    mov $0x4,%ecx</a:t>
            </a:r>
          </a:p>
          <a:p>
            <a:pPr algn="l"/>
            <a:r>
              <a:rPr lang="en-US" altLang="zh-CN" sz="1108" dirty="0">
                <a:solidFill>
                  <a:srgbClr val="292929"/>
                </a:solidFill>
              </a:rPr>
              <a:t>    mov $0x5,%r8d</a:t>
            </a:r>
          </a:p>
          <a:p>
            <a:pPr algn="l"/>
            <a:r>
              <a:rPr lang="en-US" altLang="zh-CN" sz="1108" dirty="0">
                <a:solidFill>
                  <a:srgbClr val="292929"/>
                </a:solidFill>
              </a:rPr>
              <a:t>    </a:t>
            </a:r>
            <a:r>
              <a:rPr lang="en-US" altLang="zh-CN" sz="1108" dirty="0" err="1">
                <a:solidFill>
                  <a:srgbClr val="292929"/>
                </a:solidFill>
              </a:rPr>
              <a:t>callq</a:t>
            </a:r>
            <a:r>
              <a:rPr lang="en-US" altLang="zh-CN" sz="1108" dirty="0">
                <a:solidFill>
                  <a:srgbClr val="292929"/>
                </a:solidFill>
              </a:rPr>
              <a:t> foo</a:t>
            </a:r>
          </a:p>
          <a:p>
            <a:pPr algn="l"/>
            <a:r>
              <a:rPr lang="en-US" altLang="zh-CN" sz="1108" dirty="0">
                <a:solidFill>
                  <a:srgbClr val="292929"/>
                </a:solidFill>
              </a:rPr>
              <a:t>    mov %rax,%r13</a:t>
            </a:r>
          </a:p>
          <a:p>
            <a:pPr algn="l"/>
            <a:r>
              <a:rPr lang="en-US" altLang="zh-CN" sz="1108" dirty="0">
                <a:solidFill>
                  <a:srgbClr val="292929"/>
                </a:solidFill>
              </a:rPr>
              <a:t>    mov %</a:t>
            </a:r>
            <a:r>
              <a:rPr lang="en-US" altLang="zh-CN" sz="1108" dirty="0" err="1">
                <a:solidFill>
                  <a:srgbClr val="292929"/>
                </a:solidFill>
              </a:rPr>
              <a:t>rbx</a:t>
            </a:r>
            <a:r>
              <a:rPr lang="en-US" altLang="zh-CN" sz="1108" dirty="0">
                <a:solidFill>
                  <a:srgbClr val="292929"/>
                </a:solidFill>
              </a:rPr>
              <a:t>,%</a:t>
            </a:r>
            <a:r>
              <a:rPr lang="en-US" altLang="zh-CN" sz="1108" dirty="0" err="1">
                <a:solidFill>
                  <a:srgbClr val="292929"/>
                </a:solidFill>
              </a:rPr>
              <a:t>rdi</a:t>
            </a:r>
            <a:endParaRPr lang="en-US" altLang="zh-CN" sz="1108" dirty="0">
              <a:solidFill>
                <a:srgbClr val="292929"/>
              </a:solidFill>
            </a:endParaRPr>
          </a:p>
          <a:p>
            <a:pPr algn="l"/>
            <a:r>
              <a:rPr lang="en-US" altLang="zh-CN" sz="1108" dirty="0">
                <a:solidFill>
                  <a:srgbClr val="292929"/>
                </a:solidFill>
              </a:rPr>
              <a:t>    mov $0x2,%esi</a:t>
            </a:r>
          </a:p>
          <a:p>
            <a:pPr algn="l"/>
            <a:r>
              <a:rPr lang="en-US" altLang="zh-CN" sz="1108" dirty="0">
                <a:solidFill>
                  <a:srgbClr val="292929"/>
                </a:solidFill>
              </a:rPr>
              <a:t>    mov $0x3,%edx</a:t>
            </a:r>
          </a:p>
          <a:p>
            <a:pPr algn="l"/>
            <a:r>
              <a:rPr lang="en-US" altLang="zh-CN" sz="1108" dirty="0">
                <a:solidFill>
                  <a:srgbClr val="292929"/>
                </a:solidFill>
              </a:rPr>
              <a:t>    mov $0x4,%ecx</a:t>
            </a:r>
          </a:p>
          <a:p>
            <a:pPr algn="l"/>
            <a:r>
              <a:rPr lang="en-US" altLang="zh-CN" sz="1108" dirty="0">
                <a:solidFill>
                  <a:srgbClr val="292929"/>
                </a:solidFill>
              </a:rPr>
              <a:t>    mov $0x5,%r8d</a:t>
            </a:r>
          </a:p>
          <a:p>
            <a:pPr algn="l"/>
            <a:r>
              <a:rPr lang="en-US" altLang="zh-CN" sz="1108" dirty="0">
                <a:solidFill>
                  <a:srgbClr val="292929"/>
                </a:solidFill>
              </a:rPr>
              <a:t>    </a:t>
            </a:r>
            <a:r>
              <a:rPr lang="en-US" altLang="zh-CN" sz="1108" dirty="0" err="1">
                <a:solidFill>
                  <a:srgbClr val="292929"/>
                </a:solidFill>
              </a:rPr>
              <a:t>callq</a:t>
            </a:r>
            <a:r>
              <a:rPr lang="en-US" altLang="zh-CN" sz="1108" dirty="0">
                <a:solidFill>
                  <a:srgbClr val="292929"/>
                </a:solidFill>
              </a:rPr>
              <a:t> bar</a:t>
            </a:r>
          </a:p>
          <a:p>
            <a:pPr algn="l"/>
            <a:r>
              <a:rPr lang="en-US" altLang="zh-CN" sz="1108" dirty="0">
                <a:solidFill>
                  <a:srgbClr val="292929"/>
                </a:solidFill>
              </a:rPr>
              <a:t>    add %r13,%rax</a:t>
            </a:r>
          </a:p>
          <a:p>
            <a:pPr algn="l"/>
            <a:r>
              <a:rPr lang="en-US" altLang="zh-CN" sz="1108" dirty="0">
                <a:solidFill>
                  <a:srgbClr val="292929"/>
                </a:solidFill>
              </a:rPr>
              <a:t>    mov -0x228(%</a:t>
            </a:r>
            <a:r>
              <a:rPr lang="en-US" altLang="zh-CN" sz="1108" dirty="0" err="1">
                <a:solidFill>
                  <a:srgbClr val="292929"/>
                </a:solidFill>
              </a:rPr>
              <a:t>rbp</a:t>
            </a:r>
            <a:r>
              <a:rPr lang="en-US" altLang="zh-CN" sz="1108" dirty="0">
                <a:solidFill>
                  <a:srgbClr val="292929"/>
                </a:solidFill>
              </a:rPr>
              <a:t>),%</a:t>
            </a:r>
            <a:r>
              <a:rPr lang="en-US" altLang="zh-CN" sz="1108" dirty="0" err="1">
                <a:solidFill>
                  <a:srgbClr val="292929"/>
                </a:solidFill>
              </a:rPr>
              <a:t>rbx</a:t>
            </a:r>
            <a:endParaRPr lang="en-US" altLang="zh-CN" sz="1108" dirty="0">
              <a:solidFill>
                <a:srgbClr val="292929"/>
              </a:solidFill>
            </a:endParaRPr>
          </a:p>
          <a:p>
            <a:pPr algn="l"/>
            <a:r>
              <a:rPr lang="en-US" altLang="zh-CN" sz="1108" dirty="0">
                <a:solidFill>
                  <a:srgbClr val="292929"/>
                </a:solidFill>
              </a:rPr>
              <a:t>    mov -0x220(%</a:t>
            </a:r>
            <a:r>
              <a:rPr lang="en-US" altLang="zh-CN" sz="1108" dirty="0" err="1">
                <a:solidFill>
                  <a:srgbClr val="292929"/>
                </a:solidFill>
              </a:rPr>
              <a:t>rbp</a:t>
            </a:r>
            <a:r>
              <a:rPr lang="en-US" altLang="zh-CN" sz="1108" dirty="0">
                <a:solidFill>
                  <a:srgbClr val="292929"/>
                </a:solidFill>
              </a:rPr>
              <a:t>),%r13</a:t>
            </a:r>
          </a:p>
          <a:p>
            <a:pPr algn="l"/>
            <a:r>
              <a:rPr lang="en-US" altLang="zh-CN" sz="1108" dirty="0">
                <a:solidFill>
                  <a:srgbClr val="292929"/>
                </a:solidFill>
              </a:rPr>
              <a:t>    </a:t>
            </a:r>
            <a:r>
              <a:rPr lang="en-US" altLang="zh-CN" sz="1108" dirty="0" err="1">
                <a:solidFill>
                  <a:srgbClr val="292929"/>
                </a:solidFill>
              </a:rPr>
              <a:t>leaveq</a:t>
            </a:r>
            <a:endParaRPr lang="en-US" altLang="zh-CN" sz="1108" dirty="0">
              <a:solidFill>
                <a:srgbClr val="292929"/>
              </a:solidFill>
            </a:endParaRPr>
          </a:p>
          <a:p>
            <a:pPr algn="l"/>
            <a:r>
              <a:rPr lang="en-US" altLang="zh-CN" sz="1108" dirty="0">
                <a:solidFill>
                  <a:srgbClr val="292929"/>
                </a:solidFill>
              </a:rPr>
              <a:t>    </a:t>
            </a:r>
            <a:r>
              <a:rPr lang="en-US" altLang="zh-CN" sz="1108" dirty="0" err="1">
                <a:solidFill>
                  <a:srgbClr val="292929"/>
                </a:solidFill>
              </a:rPr>
              <a:t>retq</a:t>
            </a:r>
            <a:endParaRPr lang="zh-CN" altLang="en-US" sz="1108" dirty="0">
              <a:solidFill>
                <a:srgbClr val="292929"/>
              </a:solidFill>
            </a:endParaRPr>
          </a:p>
        </p:txBody>
      </p:sp>
      <p:sp>
        <p:nvSpPr>
          <p:cNvPr id="16" name="箭头: 右 15">
            <a:extLst>
              <a:ext uri="{FF2B5EF4-FFF2-40B4-BE49-F238E27FC236}">
                <a16:creationId xmlns:a16="http://schemas.microsoft.com/office/drawing/2014/main" id="{290446D9-19E6-440F-972C-989DA575AC54}"/>
              </a:ext>
            </a:extLst>
          </p:cNvPr>
          <p:cNvSpPr/>
          <p:nvPr/>
        </p:nvSpPr>
        <p:spPr bwMode="auto">
          <a:xfrm>
            <a:off x="5436096" y="3864984"/>
            <a:ext cx="1329378" cy="846416"/>
          </a:xfrm>
          <a:prstGeom prst="rightArrow">
            <a:avLst/>
          </a:prstGeom>
          <a:solidFill>
            <a:schemeClr val="tx1"/>
          </a:solidFill>
          <a:ln w="9525" cap="flat" cmpd="sng" algn="ctr">
            <a:no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sp>
        <p:nvSpPr>
          <p:cNvPr id="18" name="矩形 17">
            <a:extLst>
              <a:ext uri="{FF2B5EF4-FFF2-40B4-BE49-F238E27FC236}">
                <a16:creationId xmlns:a16="http://schemas.microsoft.com/office/drawing/2014/main" id="{0437A36B-0C9C-49A0-AEB3-8F7861EF84DF}"/>
              </a:ext>
            </a:extLst>
          </p:cNvPr>
          <p:cNvSpPr/>
          <p:nvPr/>
        </p:nvSpPr>
        <p:spPr>
          <a:xfrm>
            <a:off x="4677640" y="3534979"/>
            <a:ext cx="2314540" cy="376385"/>
          </a:xfrm>
          <a:prstGeom prst="rect">
            <a:avLst/>
          </a:prstGeom>
        </p:spPr>
        <p:txBody>
          <a:bodyPr wrap="square">
            <a:spAutoFit/>
          </a:bodyPr>
          <a:lstStyle/>
          <a:p>
            <a:r>
              <a:rPr lang="en-US" altLang="zh-CN" sz="1846" b="0" dirty="0">
                <a:solidFill>
                  <a:srgbClr val="FF0000"/>
                </a:solidFill>
                <a:ea typeface="宋体" pitchFamily="2" charset="-122"/>
              </a:rPr>
              <a:t>JIT</a:t>
            </a:r>
            <a:r>
              <a:rPr lang="zh-CN" altLang="en-US" sz="1846" b="0" dirty="0">
                <a:solidFill>
                  <a:srgbClr val="FF0000"/>
                </a:solidFill>
                <a:ea typeface="宋体" pitchFamily="2" charset="-122"/>
              </a:rPr>
              <a:t>到</a:t>
            </a:r>
            <a:r>
              <a:rPr lang="en-US" altLang="zh-CN" sz="1846" b="0" dirty="0">
                <a:solidFill>
                  <a:srgbClr val="FF0000"/>
                </a:solidFill>
                <a:ea typeface="宋体" pitchFamily="2" charset="-122"/>
              </a:rPr>
              <a:t>x86_64</a:t>
            </a:r>
            <a:r>
              <a:rPr lang="zh-CN" altLang="en-US" sz="1846" b="0" dirty="0">
                <a:solidFill>
                  <a:srgbClr val="FF0000"/>
                </a:solidFill>
                <a:ea typeface="宋体" pitchFamily="2" charset="-122"/>
              </a:rPr>
              <a:t>的转换</a:t>
            </a:r>
            <a:endParaRPr lang="zh-CN" altLang="en-US" sz="1846" dirty="0">
              <a:solidFill>
                <a:srgbClr val="FF0000"/>
              </a:solidFill>
            </a:endParaRPr>
          </a:p>
        </p:txBody>
      </p:sp>
    </p:spTree>
    <p:extLst>
      <p:ext uri="{BB962C8B-B14F-4D97-AF65-F5344CB8AC3E}">
        <p14:creationId xmlns:p14="http://schemas.microsoft.com/office/powerpoint/2010/main" val="260381094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BPF</a:t>
            </a:r>
            <a:r>
              <a:rPr lang="zh-CN" altLang="en-US" dirty="0"/>
              <a:t>程序的类别及</a:t>
            </a:r>
            <a:r>
              <a:rPr lang="en-US" altLang="zh-CN" dirty="0"/>
              <a:t>map</a:t>
            </a:r>
            <a:r>
              <a:rPr lang="zh-CN" altLang="en-US" dirty="0"/>
              <a:t>机制</a:t>
            </a:r>
            <a:endParaRPr kumimoji="1" lang="en-US" altLang="zh-CN" dirty="0"/>
          </a:p>
          <a:p>
            <a:pPr lvl="1"/>
            <a:r>
              <a:rPr lang="en-US" altLang="zh-CN" dirty="0"/>
              <a:t>BPF</a:t>
            </a:r>
            <a:r>
              <a:rPr lang="zh-CN" altLang="en-US" dirty="0"/>
              <a:t>程序的类别是通过</a:t>
            </a:r>
            <a:r>
              <a:rPr lang="en-US" altLang="zh-CN" dirty="0" err="1"/>
              <a:t>bpf_load_program</a:t>
            </a:r>
            <a:r>
              <a:rPr lang="zh-CN" altLang="en-US" dirty="0"/>
              <a:t>的参数 </a:t>
            </a:r>
            <a:r>
              <a:rPr lang="en-US" altLang="zh-CN" dirty="0" err="1"/>
              <a:t>bpf_prog_type</a:t>
            </a:r>
            <a:r>
              <a:rPr lang="zh-CN" altLang="en-US" dirty="0"/>
              <a:t>区分</a:t>
            </a:r>
            <a:endParaRPr lang="en-US" altLang="zh-CN" dirty="0"/>
          </a:p>
          <a:p>
            <a:pPr lvl="1"/>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graphicFrame>
        <p:nvGraphicFramePr>
          <p:cNvPr id="4" name="表格 5">
            <a:extLst>
              <a:ext uri="{FF2B5EF4-FFF2-40B4-BE49-F238E27FC236}">
                <a16:creationId xmlns:a16="http://schemas.microsoft.com/office/drawing/2014/main" id="{D8ABD8E3-3F73-4A63-9D17-73C2FDEB3861}"/>
              </a:ext>
            </a:extLst>
          </p:cNvPr>
          <p:cNvGraphicFramePr>
            <a:graphicFrameLocks noGrp="1"/>
          </p:cNvGraphicFramePr>
          <p:nvPr/>
        </p:nvGraphicFramePr>
        <p:xfrm>
          <a:off x="472496" y="2498435"/>
          <a:ext cx="8441553" cy="3788729"/>
        </p:xfrm>
        <a:graphic>
          <a:graphicData uri="http://schemas.openxmlformats.org/drawingml/2006/table">
            <a:tbl>
              <a:tblPr firstRow="1" bandRow="1">
                <a:tableStyleId>{5C22544A-7EE6-4342-B048-85BDC9FD1C3A}</a:tableStyleId>
              </a:tblPr>
              <a:tblGrid>
                <a:gridCol w="2813851">
                  <a:extLst>
                    <a:ext uri="{9D8B030D-6E8A-4147-A177-3AD203B41FA5}">
                      <a16:colId xmlns:a16="http://schemas.microsoft.com/office/drawing/2014/main" val="1158492514"/>
                    </a:ext>
                  </a:extLst>
                </a:gridCol>
                <a:gridCol w="2428605">
                  <a:extLst>
                    <a:ext uri="{9D8B030D-6E8A-4147-A177-3AD203B41FA5}">
                      <a16:colId xmlns:a16="http://schemas.microsoft.com/office/drawing/2014/main" val="370340040"/>
                    </a:ext>
                  </a:extLst>
                </a:gridCol>
                <a:gridCol w="3199097">
                  <a:extLst>
                    <a:ext uri="{9D8B030D-6E8A-4147-A177-3AD203B41FA5}">
                      <a16:colId xmlns:a16="http://schemas.microsoft.com/office/drawing/2014/main" val="3410684729"/>
                    </a:ext>
                  </a:extLst>
                </a:gridCol>
              </a:tblGrid>
              <a:tr h="621035">
                <a:tc>
                  <a:txBody>
                    <a:bodyPr/>
                    <a:lstStyle/>
                    <a:p>
                      <a:pPr algn="ctr"/>
                      <a:r>
                        <a:rPr lang="en-US" altLang="zh-CN" sz="1100" dirty="0" err="1"/>
                        <a:t>bpf_prog_type</a:t>
                      </a:r>
                      <a:endParaRPr lang="zh-CN" altLang="en-US" sz="1100" dirty="0"/>
                    </a:p>
                  </a:txBody>
                  <a:tcPr marL="106532" marR="106532" marT="53266" marB="53266"/>
                </a:tc>
                <a:tc>
                  <a:txBody>
                    <a:bodyPr/>
                    <a:lstStyle/>
                    <a:p>
                      <a:pPr algn="ctr"/>
                      <a:r>
                        <a:rPr lang="en-US" altLang="zh-CN" sz="1100" dirty="0"/>
                        <a:t>BPF prog </a:t>
                      </a:r>
                      <a:r>
                        <a:rPr lang="zh-CN" altLang="en-US" sz="1100" dirty="0"/>
                        <a:t>入口参数</a:t>
                      </a:r>
                      <a:endParaRPr lang="en-US" altLang="zh-CN" sz="1100" dirty="0"/>
                    </a:p>
                    <a:p>
                      <a:pPr algn="ctr"/>
                      <a:r>
                        <a:rPr lang="en-US" altLang="zh-CN" sz="1100" dirty="0"/>
                        <a:t>(R1)</a:t>
                      </a:r>
                      <a:endParaRPr lang="zh-CN" altLang="en-US" sz="1100" dirty="0"/>
                    </a:p>
                  </a:txBody>
                  <a:tcPr marL="106532" marR="106532" marT="53266" marB="53266"/>
                </a:tc>
                <a:tc>
                  <a:txBody>
                    <a:bodyPr/>
                    <a:lstStyle/>
                    <a:p>
                      <a:pPr algn="ctr"/>
                      <a:r>
                        <a:rPr lang="zh-CN" altLang="en-US" sz="1100" dirty="0"/>
                        <a:t>程序类型</a:t>
                      </a:r>
                    </a:p>
                  </a:txBody>
                  <a:tcPr marL="106532" marR="106532" marT="53266" marB="53266"/>
                </a:tc>
                <a:extLst>
                  <a:ext uri="{0D108BD9-81ED-4DB2-BD59-A6C34878D82A}">
                    <a16:rowId xmlns:a16="http://schemas.microsoft.com/office/drawing/2014/main" val="2350568326"/>
                  </a:ext>
                </a:extLst>
              </a:tr>
              <a:tr h="375999">
                <a:tc>
                  <a:txBody>
                    <a:bodyPr/>
                    <a:lstStyle/>
                    <a:p>
                      <a:pPr algn="ctr"/>
                      <a:r>
                        <a:rPr lang="en-US" altLang="zh-CN" sz="1100" dirty="0"/>
                        <a:t>BPF_PROG_TYPE_SOCKET_FILTER</a:t>
                      </a:r>
                      <a:endParaRPr lang="zh-CN" altLang="en-US" sz="1100" dirty="0"/>
                    </a:p>
                  </a:txBody>
                  <a:tcPr marL="106532" marR="106532" marT="53266" marB="53266"/>
                </a:tc>
                <a:tc>
                  <a:txBody>
                    <a:bodyPr/>
                    <a:lstStyle/>
                    <a:p>
                      <a:pPr algn="ctr"/>
                      <a:r>
                        <a:rPr lang="en-US" altLang="zh-CN" sz="1100" dirty="0"/>
                        <a:t>struct __</a:t>
                      </a:r>
                      <a:r>
                        <a:rPr lang="en-US" altLang="zh-CN" sz="1100" dirty="0" err="1"/>
                        <a:t>sk_buff</a:t>
                      </a:r>
                      <a:endParaRPr lang="zh-CN" altLang="en-US" sz="1100" dirty="0"/>
                    </a:p>
                  </a:txBody>
                  <a:tcPr marL="106532" marR="106532" marT="53266" marB="53266"/>
                </a:tc>
                <a:tc>
                  <a:txBody>
                    <a:bodyPr/>
                    <a:lstStyle/>
                    <a:p>
                      <a:pPr algn="ctr"/>
                      <a:r>
                        <a:rPr lang="zh-CN" altLang="en-US" sz="1100" dirty="0"/>
                        <a:t>用于过滤进出口网络报文，功能上和 </a:t>
                      </a:r>
                      <a:r>
                        <a:rPr lang="en-US" altLang="zh-CN" sz="1100" dirty="0" err="1"/>
                        <a:t>cBPF</a:t>
                      </a:r>
                      <a:r>
                        <a:rPr lang="en-US" altLang="zh-CN" sz="1100" dirty="0"/>
                        <a:t> </a:t>
                      </a:r>
                      <a:r>
                        <a:rPr lang="zh-CN" altLang="en-US" sz="1100" dirty="0"/>
                        <a:t>类似。</a:t>
                      </a:r>
                    </a:p>
                  </a:txBody>
                  <a:tcPr marL="106532" marR="106532" marT="53266" marB="53266"/>
                </a:tc>
                <a:extLst>
                  <a:ext uri="{0D108BD9-81ED-4DB2-BD59-A6C34878D82A}">
                    <a16:rowId xmlns:a16="http://schemas.microsoft.com/office/drawing/2014/main" val="4209409332"/>
                  </a:ext>
                </a:extLst>
              </a:tr>
              <a:tr h="332345">
                <a:tc>
                  <a:txBody>
                    <a:bodyPr/>
                    <a:lstStyle/>
                    <a:p>
                      <a:pPr algn="ctr"/>
                      <a:r>
                        <a:rPr lang="en-US" altLang="zh-CN" sz="1100" dirty="0"/>
                        <a:t>BPF_PROG_TYPE_KPROBE</a:t>
                      </a:r>
                      <a:endParaRPr lang="zh-CN" altLang="en-US" sz="1100" dirty="0"/>
                    </a:p>
                  </a:txBody>
                  <a:tcPr marL="106532" marR="106532" marT="53266" marB="53266"/>
                </a:tc>
                <a:tc>
                  <a:txBody>
                    <a:bodyPr/>
                    <a:lstStyle/>
                    <a:p>
                      <a:pPr algn="ctr"/>
                      <a:r>
                        <a:rPr lang="en-US" altLang="zh-CN" sz="1100" dirty="0"/>
                        <a:t>struct </a:t>
                      </a:r>
                      <a:r>
                        <a:rPr lang="en-US" altLang="zh-CN" sz="1100" dirty="0" err="1"/>
                        <a:t>pt_regs</a:t>
                      </a:r>
                      <a:endParaRPr lang="zh-CN" altLang="en-US" sz="1100" dirty="0"/>
                    </a:p>
                  </a:txBody>
                  <a:tcPr marL="106532" marR="106532" marT="53266" marB="53266"/>
                </a:tc>
                <a:tc>
                  <a:txBody>
                    <a:bodyPr/>
                    <a:lstStyle/>
                    <a:p>
                      <a:pPr algn="ctr"/>
                      <a:r>
                        <a:rPr lang="zh-CN" altLang="en-US" sz="1100" dirty="0"/>
                        <a:t>用于 </a:t>
                      </a:r>
                      <a:r>
                        <a:rPr lang="en-US" altLang="zh-CN" sz="1100" dirty="0" err="1"/>
                        <a:t>kprobe</a:t>
                      </a:r>
                      <a:r>
                        <a:rPr lang="en-US" altLang="zh-CN" sz="1100" dirty="0"/>
                        <a:t> </a:t>
                      </a:r>
                      <a:r>
                        <a:rPr lang="zh-CN" altLang="en-US" sz="1100" dirty="0"/>
                        <a:t>功能的 </a:t>
                      </a:r>
                      <a:r>
                        <a:rPr lang="en-US" altLang="zh-CN" sz="1100" dirty="0"/>
                        <a:t>BPF </a:t>
                      </a:r>
                      <a:r>
                        <a:rPr lang="zh-CN" altLang="en-US" sz="1100" dirty="0"/>
                        <a:t>代码。</a:t>
                      </a:r>
                    </a:p>
                  </a:txBody>
                  <a:tcPr marL="106532" marR="106532" marT="53266" marB="53266"/>
                </a:tc>
                <a:extLst>
                  <a:ext uri="{0D108BD9-81ED-4DB2-BD59-A6C34878D82A}">
                    <a16:rowId xmlns:a16="http://schemas.microsoft.com/office/drawing/2014/main" val="3676755812"/>
                  </a:ext>
                </a:extLst>
              </a:tr>
              <a:tr h="465282">
                <a:tc>
                  <a:txBody>
                    <a:bodyPr/>
                    <a:lstStyle/>
                    <a:p>
                      <a:pPr algn="ctr"/>
                      <a:r>
                        <a:rPr lang="en-US" altLang="zh-CN" sz="1100" dirty="0"/>
                        <a:t>BPF_PROG_TYPE_TRACEPOINT</a:t>
                      </a:r>
                      <a:endParaRPr lang="zh-CN" altLang="en-US" sz="1100" dirty="0"/>
                    </a:p>
                  </a:txBody>
                  <a:tcPr marL="106532" marR="106532" marT="53266" marB="53266"/>
                </a:tc>
                <a:tc>
                  <a:txBody>
                    <a:bodyPr/>
                    <a:lstStyle/>
                    <a:p>
                      <a:pPr algn="ctr"/>
                      <a:r>
                        <a:rPr lang="zh-CN" altLang="en-US" sz="1100" dirty="0"/>
                        <a:t>这类 </a:t>
                      </a:r>
                      <a:r>
                        <a:rPr lang="en-US" altLang="zh-CN" sz="1100" dirty="0"/>
                        <a:t>BPF </a:t>
                      </a:r>
                      <a:r>
                        <a:rPr lang="zh-CN" altLang="en-US" sz="1100" dirty="0"/>
                        <a:t>的参数比较特殊，根据 </a:t>
                      </a:r>
                      <a:r>
                        <a:rPr lang="en-US" altLang="zh-CN" sz="1100" dirty="0" err="1"/>
                        <a:t>tracepoint</a:t>
                      </a:r>
                      <a:r>
                        <a:rPr lang="en-US" altLang="zh-CN" sz="1100" dirty="0"/>
                        <a:t> </a:t>
                      </a:r>
                      <a:r>
                        <a:rPr lang="zh-CN" altLang="en-US" sz="1100" dirty="0"/>
                        <a:t>位置的不同而不同。</a:t>
                      </a:r>
                    </a:p>
                  </a:txBody>
                  <a:tcPr marL="106532" marR="106532" marT="53266" marB="53266"/>
                </a:tc>
                <a:tc>
                  <a:txBody>
                    <a:bodyPr/>
                    <a:lstStyle/>
                    <a:p>
                      <a:pPr algn="ctr"/>
                      <a:r>
                        <a:rPr lang="zh-CN" altLang="en-US" sz="1100" dirty="0"/>
                        <a:t>用于在各个 </a:t>
                      </a:r>
                      <a:r>
                        <a:rPr lang="en-US" altLang="zh-CN" sz="1100" dirty="0" err="1"/>
                        <a:t>tracepoint</a:t>
                      </a:r>
                      <a:r>
                        <a:rPr lang="en-US" altLang="zh-CN" sz="1100" dirty="0"/>
                        <a:t> </a:t>
                      </a:r>
                      <a:r>
                        <a:rPr lang="zh-CN" altLang="en-US" sz="1100" dirty="0"/>
                        <a:t>节点运行。</a:t>
                      </a:r>
                    </a:p>
                  </a:txBody>
                  <a:tcPr marL="106532" marR="106532" marT="53266" marB="53266"/>
                </a:tc>
                <a:extLst>
                  <a:ext uri="{0D108BD9-81ED-4DB2-BD59-A6C34878D82A}">
                    <a16:rowId xmlns:a16="http://schemas.microsoft.com/office/drawing/2014/main" val="3712091667"/>
                  </a:ext>
                </a:extLst>
              </a:tr>
              <a:tr h="332345">
                <a:tc>
                  <a:txBody>
                    <a:bodyPr/>
                    <a:lstStyle/>
                    <a:p>
                      <a:pPr algn="ctr"/>
                      <a:r>
                        <a:rPr lang="en-US" altLang="zh-CN" sz="1100" dirty="0"/>
                        <a:t>BPF_PROG_TYPE_XDP</a:t>
                      </a:r>
                      <a:endParaRPr lang="zh-CN" altLang="en-US" sz="1100" dirty="0"/>
                    </a:p>
                  </a:txBody>
                  <a:tcPr marL="106532" marR="106532" marT="53266" marB="53266"/>
                </a:tc>
                <a:tc>
                  <a:txBody>
                    <a:bodyPr/>
                    <a:lstStyle/>
                    <a:p>
                      <a:pPr algn="ctr"/>
                      <a:r>
                        <a:rPr lang="en-US" altLang="zh-CN" sz="1100" dirty="0"/>
                        <a:t>struct </a:t>
                      </a:r>
                      <a:r>
                        <a:rPr lang="en-US" altLang="zh-CN" sz="1100" dirty="0" err="1"/>
                        <a:t>xdp_md</a:t>
                      </a:r>
                      <a:endParaRPr lang="zh-CN" altLang="en-US" sz="1100" dirty="0"/>
                    </a:p>
                  </a:txBody>
                  <a:tcPr marL="106532" marR="106532" marT="53266" marB="53266"/>
                </a:tc>
                <a:tc>
                  <a:txBody>
                    <a:bodyPr/>
                    <a:lstStyle/>
                    <a:p>
                      <a:pPr algn="ctr"/>
                      <a:r>
                        <a:rPr lang="zh-CN" altLang="en-US" sz="1100" dirty="0"/>
                        <a:t>用于控制 </a:t>
                      </a:r>
                      <a:r>
                        <a:rPr lang="en-US" altLang="zh-CN" sz="1100" dirty="0"/>
                        <a:t>XDP(</a:t>
                      </a:r>
                      <a:r>
                        <a:rPr lang="en-US" altLang="zh-CN" sz="1100" dirty="0" err="1"/>
                        <a:t>eXtreme</a:t>
                      </a:r>
                      <a:r>
                        <a:rPr lang="en-US" altLang="zh-CN" sz="1100" dirty="0"/>
                        <a:t> Data Path)</a:t>
                      </a:r>
                      <a:r>
                        <a:rPr lang="zh-CN" altLang="en-US" sz="1100" dirty="0"/>
                        <a:t>的 </a:t>
                      </a:r>
                      <a:r>
                        <a:rPr lang="en-US" altLang="zh-CN" sz="1100" dirty="0"/>
                        <a:t>BPF </a:t>
                      </a:r>
                      <a:r>
                        <a:rPr lang="zh-CN" altLang="en-US" sz="1100" dirty="0"/>
                        <a:t>代码。</a:t>
                      </a:r>
                    </a:p>
                  </a:txBody>
                  <a:tcPr marL="106532" marR="106532" marT="53266" marB="53266"/>
                </a:tc>
                <a:extLst>
                  <a:ext uri="{0D108BD9-81ED-4DB2-BD59-A6C34878D82A}">
                    <a16:rowId xmlns:a16="http://schemas.microsoft.com/office/drawing/2014/main" val="1909752192"/>
                  </a:ext>
                </a:extLst>
              </a:tr>
              <a:tr h="332345">
                <a:tc>
                  <a:txBody>
                    <a:bodyPr/>
                    <a:lstStyle/>
                    <a:p>
                      <a:pPr algn="ctr"/>
                      <a:r>
                        <a:rPr lang="en-US" altLang="zh-CN" sz="1100" dirty="0"/>
                        <a:t>BPF_PROG_TYPE_PERF_EVENT	</a:t>
                      </a:r>
                      <a:endParaRPr lang="zh-CN" altLang="en-US" sz="1100" dirty="0"/>
                    </a:p>
                  </a:txBody>
                  <a:tcPr marL="106532" marR="106532" marT="53266" marB="53266"/>
                </a:tc>
                <a:tc>
                  <a:txBody>
                    <a:bodyPr/>
                    <a:lstStyle/>
                    <a:p>
                      <a:pPr algn="ctr"/>
                      <a:r>
                        <a:rPr lang="en-US" altLang="zh-CN" sz="1100" dirty="0"/>
                        <a:t>struct </a:t>
                      </a:r>
                      <a:r>
                        <a:rPr lang="en-US" altLang="zh-CN" sz="1100" dirty="0" err="1"/>
                        <a:t>bpf_perf_event_data</a:t>
                      </a:r>
                      <a:endParaRPr lang="zh-CN" altLang="en-US" sz="1100" dirty="0"/>
                    </a:p>
                  </a:txBody>
                  <a:tcPr marL="106532" marR="106532" marT="53266" marB="53266"/>
                </a:tc>
                <a:tc>
                  <a:txBody>
                    <a:bodyPr/>
                    <a:lstStyle/>
                    <a:p>
                      <a:pPr algn="ctr"/>
                      <a:r>
                        <a:rPr lang="zh-CN" altLang="en-US" sz="1100" dirty="0"/>
                        <a:t>用于定义 </a:t>
                      </a:r>
                      <a:r>
                        <a:rPr lang="en-US" altLang="zh-CN" sz="1100" dirty="0"/>
                        <a:t>perf event </a:t>
                      </a:r>
                      <a:r>
                        <a:rPr lang="zh-CN" altLang="en-US" sz="1100" dirty="0"/>
                        <a:t>发生时回调的 </a:t>
                      </a:r>
                      <a:r>
                        <a:rPr lang="en-US" altLang="zh-CN" sz="1100" dirty="0"/>
                        <a:t>BPF </a:t>
                      </a:r>
                      <a:r>
                        <a:rPr lang="zh-CN" altLang="en-US" sz="1100" dirty="0"/>
                        <a:t>代码。</a:t>
                      </a:r>
                    </a:p>
                  </a:txBody>
                  <a:tcPr marL="106532" marR="106532" marT="53266" marB="53266"/>
                </a:tc>
                <a:extLst>
                  <a:ext uri="{0D108BD9-81ED-4DB2-BD59-A6C34878D82A}">
                    <a16:rowId xmlns:a16="http://schemas.microsoft.com/office/drawing/2014/main" val="3268449698"/>
                  </a:ext>
                </a:extLst>
              </a:tr>
              <a:tr h="664689">
                <a:tc>
                  <a:txBody>
                    <a:bodyPr/>
                    <a:lstStyle/>
                    <a:p>
                      <a:pPr algn="ctr"/>
                      <a:r>
                        <a:rPr lang="en-US" altLang="zh-CN" sz="1100" dirty="0"/>
                        <a:t>BPF_PROG_TYPE_CGROUP_SKB</a:t>
                      </a:r>
                      <a:endParaRPr lang="zh-CN" altLang="en-US" sz="1100" dirty="0"/>
                    </a:p>
                  </a:txBody>
                  <a:tcPr marL="106532" marR="106532" marT="53266" marB="53266"/>
                </a:tc>
                <a:tc>
                  <a:txBody>
                    <a:bodyPr/>
                    <a:lstStyle/>
                    <a:p>
                      <a:pPr algn="ctr"/>
                      <a:r>
                        <a:rPr lang="en-US" altLang="zh-CN" sz="1100" dirty="0"/>
                        <a:t>struct __</a:t>
                      </a:r>
                      <a:r>
                        <a:rPr lang="en-US" altLang="zh-CN" sz="1100" dirty="0" err="1"/>
                        <a:t>sk_buff</a:t>
                      </a:r>
                      <a:endParaRPr lang="zh-CN" altLang="en-US" sz="1100" dirty="0"/>
                    </a:p>
                  </a:txBody>
                  <a:tcPr marL="106532" marR="106532" marT="53266" marB="53266"/>
                </a:tc>
                <a:tc>
                  <a:txBody>
                    <a:bodyPr/>
                    <a:lstStyle/>
                    <a:p>
                      <a:pPr algn="ctr"/>
                      <a:r>
                        <a:rPr lang="zh-CN" altLang="en-US" sz="1100" dirty="0"/>
                        <a:t>用于在 </a:t>
                      </a:r>
                      <a:r>
                        <a:rPr lang="en-US" altLang="zh-CN" sz="1100" dirty="0"/>
                        <a:t>network </a:t>
                      </a:r>
                      <a:r>
                        <a:rPr lang="en-US" altLang="zh-CN" sz="1100" dirty="0" err="1"/>
                        <a:t>cgroup</a:t>
                      </a:r>
                      <a:r>
                        <a:rPr lang="en-US" altLang="zh-CN" sz="1100" dirty="0"/>
                        <a:t> </a:t>
                      </a:r>
                      <a:r>
                        <a:rPr lang="zh-CN" altLang="en-US" sz="1100" dirty="0"/>
                        <a:t>中运行的 </a:t>
                      </a:r>
                      <a:r>
                        <a:rPr lang="en-US" altLang="zh-CN" sz="1100" dirty="0"/>
                        <a:t>BPF </a:t>
                      </a:r>
                      <a:r>
                        <a:rPr lang="zh-CN" altLang="en-US" sz="1100" dirty="0"/>
                        <a:t>代码。功能上和 </a:t>
                      </a:r>
                      <a:r>
                        <a:rPr lang="en-US" altLang="zh-CN" sz="1100" dirty="0" err="1"/>
                        <a:t>Socket_Filter</a:t>
                      </a:r>
                      <a:r>
                        <a:rPr lang="en-US" altLang="zh-CN" sz="1100" dirty="0"/>
                        <a:t> </a:t>
                      </a:r>
                      <a:r>
                        <a:rPr lang="zh-CN" altLang="en-US" sz="1100" dirty="0"/>
                        <a:t>近似。具体用法可以参考范例 </a:t>
                      </a:r>
                      <a:r>
                        <a:rPr lang="en-US" altLang="zh-CN" sz="1100" dirty="0"/>
                        <a:t>test_cgrp2_attach</a:t>
                      </a:r>
                      <a:r>
                        <a:rPr lang="zh-CN" altLang="en-US" sz="1100" dirty="0"/>
                        <a:t>。</a:t>
                      </a:r>
                    </a:p>
                  </a:txBody>
                  <a:tcPr marL="106532" marR="106532" marT="53266" marB="53266"/>
                </a:tc>
                <a:extLst>
                  <a:ext uri="{0D108BD9-81ED-4DB2-BD59-A6C34878D82A}">
                    <a16:rowId xmlns:a16="http://schemas.microsoft.com/office/drawing/2014/main" val="1247546962"/>
                  </a:ext>
                </a:extLst>
              </a:tr>
              <a:tr h="664689">
                <a:tc>
                  <a:txBody>
                    <a:bodyPr/>
                    <a:lstStyle/>
                    <a:p>
                      <a:pPr algn="ctr"/>
                      <a:r>
                        <a:rPr lang="en-US" altLang="zh-CN" sz="1100" dirty="0"/>
                        <a:t>BPF_PROG_TYPE_CGROUP_SOCK</a:t>
                      </a:r>
                      <a:endParaRPr lang="zh-CN" altLang="en-US" sz="1100" dirty="0"/>
                    </a:p>
                  </a:txBody>
                  <a:tcPr marL="106532" marR="106532" marT="53266" marB="53266"/>
                </a:tc>
                <a:tc>
                  <a:txBody>
                    <a:bodyPr/>
                    <a:lstStyle/>
                    <a:p>
                      <a:pPr algn="ctr"/>
                      <a:r>
                        <a:rPr lang="en-US" altLang="zh-CN" sz="1100" dirty="0"/>
                        <a:t>struct </a:t>
                      </a:r>
                      <a:r>
                        <a:rPr lang="en-US" altLang="zh-CN" sz="1100" dirty="0" err="1"/>
                        <a:t>bpf_sock</a:t>
                      </a:r>
                      <a:endParaRPr lang="zh-CN" altLang="en-US" sz="1100" dirty="0"/>
                    </a:p>
                  </a:txBody>
                  <a:tcPr marL="106532" marR="106532" marT="53266" marB="53266"/>
                </a:tc>
                <a:tc>
                  <a:txBody>
                    <a:bodyPr/>
                    <a:lstStyle/>
                    <a:p>
                      <a:pPr algn="ctr"/>
                      <a:r>
                        <a:rPr lang="zh-CN" altLang="en-US" sz="1100" dirty="0"/>
                        <a:t>另一个用于在 </a:t>
                      </a:r>
                      <a:r>
                        <a:rPr lang="en-US" altLang="zh-CN" sz="1100" dirty="0"/>
                        <a:t>network </a:t>
                      </a:r>
                      <a:r>
                        <a:rPr lang="en-US" altLang="zh-CN" sz="1100" dirty="0" err="1"/>
                        <a:t>cgroup</a:t>
                      </a:r>
                      <a:r>
                        <a:rPr lang="en-US" altLang="zh-CN" sz="1100" dirty="0"/>
                        <a:t> </a:t>
                      </a:r>
                      <a:r>
                        <a:rPr lang="zh-CN" altLang="en-US" sz="1100" dirty="0"/>
                        <a:t>中运行的 </a:t>
                      </a:r>
                      <a:r>
                        <a:rPr lang="en-US" altLang="zh-CN" sz="1100" dirty="0"/>
                        <a:t>BPF </a:t>
                      </a:r>
                      <a:r>
                        <a:rPr lang="zh-CN" altLang="en-US" sz="1100" dirty="0"/>
                        <a:t>代码，范例 </a:t>
                      </a:r>
                      <a:r>
                        <a:rPr lang="en-US" altLang="zh-CN" sz="1100" dirty="0"/>
                        <a:t>test_cgrp2_sock2 </a:t>
                      </a:r>
                      <a:r>
                        <a:rPr lang="zh-CN" altLang="en-US" sz="1100" dirty="0"/>
                        <a:t>中就展示了一个利用 </a:t>
                      </a:r>
                      <a:r>
                        <a:rPr lang="en-US" altLang="zh-CN" sz="1100" dirty="0"/>
                        <a:t>BPF </a:t>
                      </a:r>
                      <a:r>
                        <a:rPr lang="zh-CN" altLang="en-US" sz="1100" dirty="0"/>
                        <a:t>来控制 </a:t>
                      </a:r>
                      <a:r>
                        <a:rPr lang="en-US" altLang="zh-CN" sz="1100" dirty="0"/>
                        <a:t>host </a:t>
                      </a:r>
                      <a:r>
                        <a:rPr lang="zh-CN" altLang="en-US" sz="1100" dirty="0"/>
                        <a:t>和 </a:t>
                      </a:r>
                      <a:r>
                        <a:rPr lang="en-US" altLang="zh-CN" sz="1100" dirty="0" err="1"/>
                        <a:t>netns</a:t>
                      </a:r>
                      <a:r>
                        <a:rPr lang="en-US" altLang="zh-CN" sz="1100" dirty="0"/>
                        <a:t> </a:t>
                      </a:r>
                      <a:r>
                        <a:rPr lang="zh-CN" altLang="en-US" sz="1100" dirty="0"/>
                        <a:t>间通信的例子。</a:t>
                      </a:r>
                    </a:p>
                  </a:txBody>
                  <a:tcPr marL="106532" marR="106532" marT="53266" marB="53266"/>
                </a:tc>
                <a:extLst>
                  <a:ext uri="{0D108BD9-81ED-4DB2-BD59-A6C34878D82A}">
                    <a16:rowId xmlns:a16="http://schemas.microsoft.com/office/drawing/2014/main" val="2258409548"/>
                  </a:ext>
                </a:extLst>
              </a:tr>
            </a:tbl>
          </a:graphicData>
        </a:graphic>
      </p:graphicFrame>
    </p:spTree>
    <p:extLst>
      <p:ext uri="{BB962C8B-B14F-4D97-AF65-F5344CB8AC3E}">
        <p14:creationId xmlns:p14="http://schemas.microsoft.com/office/powerpoint/2010/main" val="403980039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3327913" cy="4985169"/>
          </a:xfrm>
        </p:spPr>
        <p:txBody>
          <a:bodyPr/>
          <a:lstStyle/>
          <a:p>
            <a:r>
              <a:rPr lang="en-US" altLang="zh-CN" dirty="0"/>
              <a:t>BPF</a:t>
            </a:r>
            <a:r>
              <a:rPr lang="zh-CN" altLang="en-US" dirty="0"/>
              <a:t>程序的类别及</a:t>
            </a:r>
            <a:r>
              <a:rPr lang="en-US" altLang="zh-CN" dirty="0"/>
              <a:t>map</a:t>
            </a:r>
            <a:r>
              <a:rPr lang="zh-CN" altLang="en-US" dirty="0"/>
              <a:t>机制</a:t>
            </a:r>
            <a:endParaRPr kumimoji="1" lang="en-US" altLang="zh-CN" dirty="0"/>
          </a:p>
          <a:p>
            <a:pPr lvl="1"/>
            <a:r>
              <a:rPr lang="en-US" altLang="zh-CN" dirty="0"/>
              <a:t>map</a:t>
            </a:r>
            <a:r>
              <a:rPr lang="zh-CN" altLang="en-US" dirty="0"/>
              <a:t>机制</a:t>
            </a:r>
            <a:endParaRPr lang="en-US" altLang="zh-CN" dirty="0"/>
          </a:p>
          <a:p>
            <a:pPr lvl="1"/>
            <a:r>
              <a:rPr lang="en-US" altLang="zh-CN" dirty="0"/>
              <a:t>map </a:t>
            </a:r>
            <a:r>
              <a:rPr lang="zh-CN" altLang="en-US" dirty="0"/>
              <a:t>是驻留在内核空间中的高效键值仓库</a:t>
            </a:r>
            <a:endParaRPr lang="en-US" altLang="zh-CN" dirty="0"/>
          </a:p>
          <a:p>
            <a:pPr lvl="2"/>
            <a:r>
              <a:rPr kumimoji="1" lang="zh-CN" altLang="en-US" dirty="0"/>
              <a:t>性能优势</a:t>
            </a:r>
            <a:endParaRPr kumimoji="1" lang="en-US" altLang="zh-CN" dirty="0"/>
          </a:p>
          <a:p>
            <a:pPr lvl="2"/>
            <a:r>
              <a:rPr lang="zh-CN" altLang="en-US" dirty="0"/>
              <a:t>通信数据的多样性</a:t>
            </a:r>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6" name="图片 5">
            <a:extLst>
              <a:ext uri="{FF2B5EF4-FFF2-40B4-BE49-F238E27FC236}">
                <a16:creationId xmlns:a16="http://schemas.microsoft.com/office/drawing/2014/main" id="{209F54D2-1247-4EB4-95AF-BC233E4A4731}"/>
              </a:ext>
            </a:extLst>
          </p:cNvPr>
          <p:cNvPicPr>
            <a:picLocks noChangeAspect="1"/>
          </p:cNvPicPr>
          <p:nvPr/>
        </p:nvPicPr>
        <p:blipFill>
          <a:blip r:embed="rId3"/>
          <a:stretch>
            <a:fillRect/>
          </a:stretch>
        </p:blipFill>
        <p:spPr>
          <a:xfrm>
            <a:off x="247054" y="4382844"/>
            <a:ext cx="3327913" cy="1947510"/>
          </a:xfrm>
          <a:prstGeom prst="rect">
            <a:avLst/>
          </a:prstGeom>
        </p:spPr>
      </p:pic>
      <p:sp>
        <p:nvSpPr>
          <p:cNvPr id="7" name="矩形 6">
            <a:extLst>
              <a:ext uri="{FF2B5EF4-FFF2-40B4-BE49-F238E27FC236}">
                <a16:creationId xmlns:a16="http://schemas.microsoft.com/office/drawing/2014/main" id="{AB10E804-7616-404F-AAC2-D4517495733A}"/>
              </a:ext>
            </a:extLst>
          </p:cNvPr>
          <p:cNvSpPr/>
          <p:nvPr/>
        </p:nvSpPr>
        <p:spPr>
          <a:xfrm>
            <a:off x="3574966" y="2225049"/>
            <a:ext cx="6006233" cy="4267900"/>
          </a:xfrm>
          <a:prstGeom prst="rect">
            <a:avLst/>
          </a:prstGeom>
        </p:spPr>
        <p:txBody>
          <a:bodyPr wrap="square">
            <a:spAutoFit/>
          </a:bodyPr>
          <a:lstStyle/>
          <a:p>
            <a:pPr algn="l"/>
            <a:r>
              <a:rPr lang="en-US" altLang="zh-CN" sz="1292" dirty="0">
                <a:solidFill>
                  <a:srgbClr val="292929"/>
                </a:solidFill>
              </a:rPr>
              <a:t>- create a map with given type and attributes</a:t>
            </a:r>
          </a:p>
          <a:p>
            <a:pPr algn="l"/>
            <a:r>
              <a:rPr lang="en-US" altLang="zh-CN" sz="1292" dirty="0">
                <a:solidFill>
                  <a:srgbClr val="292929"/>
                </a:solidFill>
              </a:rPr>
              <a:t>  </a:t>
            </a:r>
            <a:r>
              <a:rPr lang="en-US" altLang="zh-CN" sz="1292" dirty="0" err="1">
                <a:solidFill>
                  <a:srgbClr val="292929"/>
                </a:solidFill>
              </a:rPr>
              <a:t>map_fd</a:t>
            </a:r>
            <a:r>
              <a:rPr lang="en-US" altLang="zh-CN" sz="1292" dirty="0">
                <a:solidFill>
                  <a:srgbClr val="292929"/>
                </a:solidFill>
              </a:rPr>
              <a:t> = </a:t>
            </a:r>
            <a:r>
              <a:rPr lang="en-US" altLang="zh-CN" sz="1292" dirty="0" err="1">
                <a:solidFill>
                  <a:srgbClr val="292929"/>
                </a:solidFill>
              </a:rPr>
              <a:t>bpf</a:t>
            </a:r>
            <a:r>
              <a:rPr lang="en-US" altLang="zh-CN" sz="1292" dirty="0">
                <a:solidFill>
                  <a:srgbClr val="292929"/>
                </a:solidFill>
              </a:rPr>
              <a:t>(BPF_MAP_CREATE, union </a:t>
            </a:r>
            <a:r>
              <a:rPr lang="en-US" altLang="zh-CN" sz="1292" dirty="0" err="1">
                <a:solidFill>
                  <a:srgbClr val="292929"/>
                </a:solidFill>
              </a:rPr>
              <a:t>bpf_attr</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 u32 size)</a:t>
            </a:r>
          </a:p>
          <a:p>
            <a:pPr algn="l"/>
            <a:r>
              <a:rPr lang="en-US" altLang="zh-CN" sz="1292" dirty="0">
                <a:solidFill>
                  <a:srgbClr val="292929"/>
                </a:solidFill>
              </a:rPr>
              <a:t>  using </a:t>
            </a:r>
            <a:r>
              <a:rPr lang="en-US" altLang="zh-CN" sz="1292" dirty="0" err="1">
                <a:solidFill>
                  <a:srgbClr val="292929"/>
                </a:solidFill>
              </a:rPr>
              <a:t>attr</a:t>
            </a:r>
            <a:r>
              <a:rPr lang="en-US" altLang="zh-CN" sz="1292" dirty="0">
                <a:solidFill>
                  <a:srgbClr val="292929"/>
                </a:solidFill>
              </a:rPr>
              <a:t>-&gt;</a:t>
            </a:r>
            <a:r>
              <a:rPr lang="en-US" altLang="zh-CN" sz="1292" dirty="0" err="1">
                <a:solidFill>
                  <a:srgbClr val="292929"/>
                </a:solidFill>
              </a:rPr>
              <a:t>map_type</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-&gt;</a:t>
            </a:r>
            <a:r>
              <a:rPr lang="en-US" altLang="zh-CN" sz="1292" dirty="0" err="1">
                <a:solidFill>
                  <a:srgbClr val="292929"/>
                </a:solidFill>
              </a:rPr>
              <a:t>key_size</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-&gt;</a:t>
            </a:r>
            <a:r>
              <a:rPr lang="en-US" altLang="zh-CN" sz="1292" dirty="0" err="1">
                <a:solidFill>
                  <a:srgbClr val="292929"/>
                </a:solidFill>
              </a:rPr>
              <a:t>value_size</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-&gt;</a:t>
            </a:r>
            <a:r>
              <a:rPr lang="en-US" altLang="zh-CN" sz="1292" dirty="0" err="1">
                <a:solidFill>
                  <a:srgbClr val="292929"/>
                </a:solidFill>
              </a:rPr>
              <a:t>max_entries</a:t>
            </a:r>
            <a:endParaRPr lang="en-US" altLang="zh-CN" sz="1292" dirty="0">
              <a:solidFill>
                <a:srgbClr val="292929"/>
              </a:solidFill>
            </a:endParaRPr>
          </a:p>
          <a:p>
            <a:pPr algn="l"/>
            <a:r>
              <a:rPr lang="en-US" altLang="zh-CN" sz="1292" dirty="0">
                <a:solidFill>
                  <a:srgbClr val="292929"/>
                </a:solidFill>
              </a:rPr>
              <a:t>  returns process-local file descriptor or negative error</a:t>
            </a:r>
          </a:p>
          <a:p>
            <a:pPr algn="l"/>
            <a:endParaRPr lang="en-US" altLang="zh-CN" sz="1292" dirty="0">
              <a:solidFill>
                <a:srgbClr val="292929"/>
              </a:solidFill>
            </a:endParaRPr>
          </a:p>
          <a:p>
            <a:pPr algn="l"/>
            <a:r>
              <a:rPr lang="en-US" altLang="zh-CN" sz="1292" dirty="0">
                <a:solidFill>
                  <a:srgbClr val="292929"/>
                </a:solidFill>
              </a:rPr>
              <a:t>- lookup key in a given map</a:t>
            </a:r>
          </a:p>
          <a:p>
            <a:pPr algn="l"/>
            <a:r>
              <a:rPr lang="en-US" altLang="zh-CN" sz="1292" dirty="0">
                <a:solidFill>
                  <a:srgbClr val="292929"/>
                </a:solidFill>
              </a:rPr>
              <a:t>  err = </a:t>
            </a:r>
            <a:r>
              <a:rPr lang="en-US" altLang="zh-CN" sz="1292" dirty="0" err="1">
                <a:solidFill>
                  <a:srgbClr val="292929"/>
                </a:solidFill>
              </a:rPr>
              <a:t>bpf</a:t>
            </a:r>
            <a:r>
              <a:rPr lang="en-US" altLang="zh-CN" sz="1292" dirty="0">
                <a:solidFill>
                  <a:srgbClr val="292929"/>
                </a:solidFill>
              </a:rPr>
              <a:t>(BPF_MAP_LOOKUP_ELEM, union </a:t>
            </a:r>
            <a:r>
              <a:rPr lang="en-US" altLang="zh-CN" sz="1292" dirty="0" err="1">
                <a:solidFill>
                  <a:srgbClr val="292929"/>
                </a:solidFill>
              </a:rPr>
              <a:t>bpf_attr</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 u32 size)</a:t>
            </a:r>
          </a:p>
          <a:p>
            <a:pPr algn="l"/>
            <a:r>
              <a:rPr lang="en-US" altLang="zh-CN" sz="1292" dirty="0">
                <a:solidFill>
                  <a:srgbClr val="292929"/>
                </a:solidFill>
              </a:rPr>
              <a:t>  using </a:t>
            </a:r>
            <a:r>
              <a:rPr lang="en-US" altLang="zh-CN" sz="1292" dirty="0" err="1">
                <a:solidFill>
                  <a:srgbClr val="292929"/>
                </a:solidFill>
              </a:rPr>
              <a:t>attr</a:t>
            </a:r>
            <a:r>
              <a:rPr lang="en-US" altLang="zh-CN" sz="1292" dirty="0">
                <a:solidFill>
                  <a:srgbClr val="292929"/>
                </a:solidFill>
              </a:rPr>
              <a:t>-&gt;</a:t>
            </a:r>
            <a:r>
              <a:rPr lang="en-US" altLang="zh-CN" sz="1292" dirty="0" err="1">
                <a:solidFill>
                  <a:srgbClr val="292929"/>
                </a:solidFill>
              </a:rPr>
              <a:t>map_fd</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-&gt;key, </a:t>
            </a:r>
            <a:r>
              <a:rPr lang="en-US" altLang="zh-CN" sz="1292" dirty="0" err="1">
                <a:solidFill>
                  <a:srgbClr val="292929"/>
                </a:solidFill>
              </a:rPr>
              <a:t>attr</a:t>
            </a:r>
            <a:r>
              <a:rPr lang="en-US" altLang="zh-CN" sz="1292" dirty="0">
                <a:solidFill>
                  <a:srgbClr val="292929"/>
                </a:solidFill>
              </a:rPr>
              <a:t>-&gt;value</a:t>
            </a:r>
          </a:p>
          <a:p>
            <a:pPr algn="l"/>
            <a:r>
              <a:rPr lang="en-US" altLang="zh-CN" sz="1292" dirty="0">
                <a:solidFill>
                  <a:srgbClr val="292929"/>
                </a:solidFill>
              </a:rPr>
              <a:t>  returns zero and stores found </a:t>
            </a:r>
            <a:r>
              <a:rPr lang="en-US" altLang="zh-CN" sz="1292" dirty="0" err="1">
                <a:solidFill>
                  <a:srgbClr val="292929"/>
                </a:solidFill>
              </a:rPr>
              <a:t>elem</a:t>
            </a:r>
            <a:r>
              <a:rPr lang="en-US" altLang="zh-CN" sz="1292" dirty="0">
                <a:solidFill>
                  <a:srgbClr val="292929"/>
                </a:solidFill>
              </a:rPr>
              <a:t> into value or negative error</a:t>
            </a:r>
          </a:p>
          <a:p>
            <a:pPr algn="l"/>
            <a:endParaRPr lang="en-US" altLang="zh-CN" sz="1292" dirty="0">
              <a:solidFill>
                <a:srgbClr val="292929"/>
              </a:solidFill>
            </a:endParaRPr>
          </a:p>
          <a:p>
            <a:pPr algn="l"/>
            <a:r>
              <a:rPr lang="en-US" altLang="zh-CN" sz="1292" dirty="0">
                <a:solidFill>
                  <a:srgbClr val="292929"/>
                </a:solidFill>
              </a:rPr>
              <a:t>- create or update key/value pair in a given map</a:t>
            </a:r>
          </a:p>
          <a:p>
            <a:pPr algn="l"/>
            <a:r>
              <a:rPr lang="en-US" altLang="zh-CN" sz="1292" dirty="0">
                <a:solidFill>
                  <a:srgbClr val="292929"/>
                </a:solidFill>
              </a:rPr>
              <a:t>  err = </a:t>
            </a:r>
            <a:r>
              <a:rPr lang="en-US" altLang="zh-CN" sz="1292" dirty="0" err="1">
                <a:solidFill>
                  <a:srgbClr val="292929"/>
                </a:solidFill>
              </a:rPr>
              <a:t>bpf</a:t>
            </a:r>
            <a:r>
              <a:rPr lang="en-US" altLang="zh-CN" sz="1292" dirty="0">
                <a:solidFill>
                  <a:srgbClr val="292929"/>
                </a:solidFill>
              </a:rPr>
              <a:t>(BPF_MAP_UPDATE_ELEM, union </a:t>
            </a:r>
            <a:r>
              <a:rPr lang="en-US" altLang="zh-CN" sz="1292" dirty="0" err="1">
                <a:solidFill>
                  <a:srgbClr val="292929"/>
                </a:solidFill>
              </a:rPr>
              <a:t>bpf_attr</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 u32 size)</a:t>
            </a:r>
          </a:p>
          <a:p>
            <a:pPr algn="l"/>
            <a:r>
              <a:rPr lang="en-US" altLang="zh-CN" sz="1292" dirty="0">
                <a:solidFill>
                  <a:srgbClr val="292929"/>
                </a:solidFill>
              </a:rPr>
              <a:t>  using </a:t>
            </a:r>
            <a:r>
              <a:rPr lang="en-US" altLang="zh-CN" sz="1292" dirty="0" err="1">
                <a:solidFill>
                  <a:srgbClr val="292929"/>
                </a:solidFill>
              </a:rPr>
              <a:t>attr</a:t>
            </a:r>
            <a:r>
              <a:rPr lang="en-US" altLang="zh-CN" sz="1292" dirty="0">
                <a:solidFill>
                  <a:srgbClr val="292929"/>
                </a:solidFill>
              </a:rPr>
              <a:t>-&gt;</a:t>
            </a:r>
            <a:r>
              <a:rPr lang="en-US" altLang="zh-CN" sz="1292" dirty="0" err="1">
                <a:solidFill>
                  <a:srgbClr val="292929"/>
                </a:solidFill>
              </a:rPr>
              <a:t>map_fd</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-&gt;key, </a:t>
            </a:r>
            <a:r>
              <a:rPr lang="en-US" altLang="zh-CN" sz="1292" dirty="0" err="1">
                <a:solidFill>
                  <a:srgbClr val="292929"/>
                </a:solidFill>
              </a:rPr>
              <a:t>attr</a:t>
            </a:r>
            <a:r>
              <a:rPr lang="en-US" altLang="zh-CN" sz="1292" dirty="0">
                <a:solidFill>
                  <a:srgbClr val="292929"/>
                </a:solidFill>
              </a:rPr>
              <a:t>-&gt;value</a:t>
            </a:r>
          </a:p>
          <a:p>
            <a:pPr algn="l"/>
            <a:r>
              <a:rPr lang="en-US" altLang="zh-CN" sz="1292" dirty="0">
                <a:solidFill>
                  <a:srgbClr val="292929"/>
                </a:solidFill>
              </a:rPr>
              <a:t>  returns zero or negative error</a:t>
            </a:r>
          </a:p>
          <a:p>
            <a:pPr algn="l"/>
            <a:endParaRPr lang="en-US" altLang="zh-CN" sz="1292" dirty="0">
              <a:solidFill>
                <a:srgbClr val="292929"/>
              </a:solidFill>
            </a:endParaRPr>
          </a:p>
          <a:p>
            <a:pPr algn="l"/>
            <a:r>
              <a:rPr lang="en-US" altLang="zh-CN" sz="1292" dirty="0">
                <a:solidFill>
                  <a:srgbClr val="292929"/>
                </a:solidFill>
              </a:rPr>
              <a:t>- find and delete element by key in a given map</a:t>
            </a:r>
          </a:p>
          <a:p>
            <a:pPr algn="l"/>
            <a:r>
              <a:rPr lang="en-US" altLang="zh-CN" sz="1292" dirty="0">
                <a:solidFill>
                  <a:srgbClr val="292929"/>
                </a:solidFill>
              </a:rPr>
              <a:t>  err = </a:t>
            </a:r>
            <a:r>
              <a:rPr lang="en-US" altLang="zh-CN" sz="1292" dirty="0" err="1">
                <a:solidFill>
                  <a:srgbClr val="292929"/>
                </a:solidFill>
              </a:rPr>
              <a:t>bpf</a:t>
            </a:r>
            <a:r>
              <a:rPr lang="en-US" altLang="zh-CN" sz="1292" dirty="0">
                <a:solidFill>
                  <a:srgbClr val="292929"/>
                </a:solidFill>
              </a:rPr>
              <a:t>(BPF_MAP_DELETE_ELEM, union </a:t>
            </a:r>
            <a:r>
              <a:rPr lang="en-US" altLang="zh-CN" sz="1292" dirty="0" err="1">
                <a:solidFill>
                  <a:srgbClr val="292929"/>
                </a:solidFill>
              </a:rPr>
              <a:t>bpf_attr</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 u32 size)</a:t>
            </a:r>
          </a:p>
          <a:p>
            <a:pPr algn="l"/>
            <a:r>
              <a:rPr lang="en-US" altLang="zh-CN" sz="1292" dirty="0">
                <a:solidFill>
                  <a:srgbClr val="292929"/>
                </a:solidFill>
              </a:rPr>
              <a:t>  using </a:t>
            </a:r>
            <a:r>
              <a:rPr lang="en-US" altLang="zh-CN" sz="1292" dirty="0" err="1">
                <a:solidFill>
                  <a:srgbClr val="292929"/>
                </a:solidFill>
              </a:rPr>
              <a:t>attr</a:t>
            </a:r>
            <a:r>
              <a:rPr lang="en-US" altLang="zh-CN" sz="1292" dirty="0">
                <a:solidFill>
                  <a:srgbClr val="292929"/>
                </a:solidFill>
              </a:rPr>
              <a:t>-&gt;</a:t>
            </a:r>
            <a:r>
              <a:rPr lang="en-US" altLang="zh-CN" sz="1292" dirty="0" err="1">
                <a:solidFill>
                  <a:srgbClr val="292929"/>
                </a:solidFill>
              </a:rPr>
              <a:t>map_fd</a:t>
            </a:r>
            <a:r>
              <a:rPr lang="en-US" altLang="zh-CN" sz="1292" dirty="0">
                <a:solidFill>
                  <a:srgbClr val="292929"/>
                </a:solidFill>
              </a:rPr>
              <a:t>, </a:t>
            </a:r>
            <a:r>
              <a:rPr lang="en-US" altLang="zh-CN" sz="1292" dirty="0" err="1">
                <a:solidFill>
                  <a:srgbClr val="292929"/>
                </a:solidFill>
              </a:rPr>
              <a:t>attr</a:t>
            </a:r>
            <a:r>
              <a:rPr lang="en-US" altLang="zh-CN" sz="1292" dirty="0">
                <a:solidFill>
                  <a:srgbClr val="292929"/>
                </a:solidFill>
              </a:rPr>
              <a:t>-&gt;key</a:t>
            </a:r>
          </a:p>
          <a:p>
            <a:pPr algn="l"/>
            <a:endParaRPr lang="en-US" altLang="zh-CN" sz="1292" dirty="0">
              <a:solidFill>
                <a:srgbClr val="292929"/>
              </a:solidFill>
            </a:endParaRPr>
          </a:p>
          <a:p>
            <a:pPr algn="l"/>
            <a:r>
              <a:rPr lang="en-US" altLang="zh-CN" sz="1292" dirty="0">
                <a:solidFill>
                  <a:srgbClr val="292929"/>
                </a:solidFill>
              </a:rPr>
              <a:t>- to delete map: close(</a:t>
            </a:r>
            <a:r>
              <a:rPr lang="en-US" altLang="zh-CN" sz="1292" dirty="0" err="1">
                <a:solidFill>
                  <a:srgbClr val="292929"/>
                </a:solidFill>
              </a:rPr>
              <a:t>fd</a:t>
            </a:r>
            <a:r>
              <a:rPr lang="en-US" altLang="zh-CN" sz="1292" dirty="0">
                <a:solidFill>
                  <a:srgbClr val="292929"/>
                </a:solidFill>
              </a:rPr>
              <a:t>)</a:t>
            </a:r>
          </a:p>
          <a:p>
            <a:pPr algn="l"/>
            <a:r>
              <a:rPr lang="en-US" altLang="zh-CN" sz="1292" dirty="0">
                <a:solidFill>
                  <a:srgbClr val="292929"/>
                </a:solidFill>
              </a:rPr>
              <a:t>  Exiting process will delete maps automatically</a:t>
            </a:r>
            <a:endParaRPr lang="zh-CN" altLang="en-US" sz="1292" dirty="0">
              <a:solidFill>
                <a:srgbClr val="292929"/>
              </a:solidFill>
            </a:endParaRPr>
          </a:p>
        </p:txBody>
      </p:sp>
    </p:spTree>
    <p:extLst>
      <p:ext uri="{BB962C8B-B14F-4D97-AF65-F5344CB8AC3E}">
        <p14:creationId xmlns:p14="http://schemas.microsoft.com/office/powerpoint/2010/main" val="115115831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BPF</a:t>
            </a:r>
            <a:r>
              <a:rPr lang="zh-CN" altLang="en-US" dirty="0"/>
              <a:t>程序的类别及</a:t>
            </a:r>
            <a:r>
              <a:rPr lang="en-US" altLang="zh-CN" dirty="0"/>
              <a:t>map</a:t>
            </a:r>
            <a:r>
              <a:rPr lang="zh-CN" altLang="en-US" dirty="0"/>
              <a:t>机制</a:t>
            </a:r>
            <a:endParaRPr kumimoji="1" lang="en-US" altLang="zh-CN" dirty="0"/>
          </a:p>
          <a:p>
            <a:pPr lvl="1"/>
            <a:r>
              <a:rPr lang="en-US" altLang="zh-CN" dirty="0"/>
              <a:t>map</a:t>
            </a:r>
            <a:r>
              <a:rPr lang="zh-CN" altLang="en-US" dirty="0"/>
              <a:t>机制</a:t>
            </a:r>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graphicFrame>
        <p:nvGraphicFramePr>
          <p:cNvPr id="4" name="表格 4">
            <a:extLst>
              <a:ext uri="{FF2B5EF4-FFF2-40B4-BE49-F238E27FC236}">
                <a16:creationId xmlns:a16="http://schemas.microsoft.com/office/drawing/2014/main" id="{EB46457F-6D94-4501-A75A-E5699690C983}"/>
              </a:ext>
            </a:extLst>
          </p:cNvPr>
          <p:cNvGraphicFramePr>
            <a:graphicFrameLocks noGrp="1"/>
          </p:cNvGraphicFramePr>
          <p:nvPr/>
        </p:nvGraphicFramePr>
        <p:xfrm>
          <a:off x="650334" y="2305685"/>
          <a:ext cx="7980056" cy="4208006"/>
        </p:xfrm>
        <a:graphic>
          <a:graphicData uri="http://schemas.openxmlformats.org/drawingml/2006/table">
            <a:tbl>
              <a:tblPr firstRow="1" bandRow="1">
                <a:tableStyleId>{5C22544A-7EE6-4342-B048-85BDC9FD1C3A}</a:tableStyleId>
              </a:tblPr>
              <a:tblGrid>
                <a:gridCol w="1200637">
                  <a:extLst>
                    <a:ext uri="{9D8B030D-6E8A-4147-A177-3AD203B41FA5}">
                      <a16:colId xmlns:a16="http://schemas.microsoft.com/office/drawing/2014/main" val="2131015213"/>
                    </a:ext>
                  </a:extLst>
                </a:gridCol>
                <a:gridCol w="997034">
                  <a:extLst>
                    <a:ext uri="{9D8B030D-6E8A-4147-A177-3AD203B41FA5}">
                      <a16:colId xmlns:a16="http://schemas.microsoft.com/office/drawing/2014/main" val="1435574732"/>
                    </a:ext>
                  </a:extLst>
                </a:gridCol>
                <a:gridCol w="2924633">
                  <a:extLst>
                    <a:ext uri="{9D8B030D-6E8A-4147-A177-3AD203B41FA5}">
                      <a16:colId xmlns:a16="http://schemas.microsoft.com/office/drawing/2014/main" val="2610037467"/>
                    </a:ext>
                  </a:extLst>
                </a:gridCol>
                <a:gridCol w="2857752">
                  <a:extLst>
                    <a:ext uri="{9D8B030D-6E8A-4147-A177-3AD203B41FA5}">
                      <a16:colId xmlns:a16="http://schemas.microsoft.com/office/drawing/2014/main" val="1091867587"/>
                    </a:ext>
                  </a:extLst>
                </a:gridCol>
              </a:tblGrid>
              <a:tr h="448110">
                <a:tc>
                  <a:txBody>
                    <a:bodyPr/>
                    <a:lstStyle/>
                    <a:p>
                      <a:pPr algn="ctr"/>
                      <a:r>
                        <a:rPr lang="en-US" altLang="zh-CN" sz="1100" dirty="0"/>
                        <a:t>Category</a:t>
                      </a:r>
                      <a:endParaRPr lang="zh-CN" altLang="en-US" sz="1100" dirty="0"/>
                    </a:p>
                  </a:txBody>
                  <a:tcPr marL="110493" marR="110493" marT="55246" marB="55246"/>
                </a:tc>
                <a:tc>
                  <a:txBody>
                    <a:bodyPr/>
                    <a:lstStyle/>
                    <a:p>
                      <a:pPr algn="ctr"/>
                      <a:r>
                        <a:rPr lang="en-US" altLang="zh-CN" sz="1100" dirty="0"/>
                        <a:t>Source</a:t>
                      </a:r>
                      <a:endParaRPr lang="zh-CN" altLang="en-US" sz="1100" dirty="0"/>
                    </a:p>
                  </a:txBody>
                  <a:tcPr marL="110493" marR="110493" marT="55246" marB="55246"/>
                </a:tc>
                <a:tc>
                  <a:txBody>
                    <a:bodyPr/>
                    <a:lstStyle/>
                    <a:p>
                      <a:pPr algn="ctr"/>
                      <a:r>
                        <a:rPr lang="en-US" altLang="zh-CN" sz="1100" dirty="0" err="1"/>
                        <a:t>Bpf_map_type</a:t>
                      </a:r>
                      <a:endParaRPr lang="zh-CN" altLang="en-US" sz="1100" dirty="0"/>
                    </a:p>
                  </a:txBody>
                  <a:tcPr marL="110493" marR="110493" marT="55246" marB="55246"/>
                </a:tc>
                <a:tc>
                  <a:txBody>
                    <a:bodyPr/>
                    <a:lstStyle/>
                    <a:p>
                      <a:pPr algn="ctr"/>
                      <a:r>
                        <a:rPr lang="zh-CN" altLang="en-US" sz="1100" dirty="0"/>
                        <a:t>用途</a:t>
                      </a:r>
                    </a:p>
                  </a:txBody>
                  <a:tcPr marL="110493" marR="110493" marT="55246" marB="55246"/>
                </a:tc>
                <a:extLst>
                  <a:ext uri="{0D108BD9-81ED-4DB2-BD59-A6C34878D82A}">
                    <a16:rowId xmlns:a16="http://schemas.microsoft.com/office/drawing/2014/main" val="336305675"/>
                  </a:ext>
                </a:extLst>
              </a:tr>
              <a:tr h="954554">
                <a:tc>
                  <a:txBody>
                    <a:bodyPr/>
                    <a:lstStyle/>
                    <a:p>
                      <a:pPr algn="ctr"/>
                      <a:r>
                        <a:rPr lang="en-US" altLang="zh-CN" sz="1100" dirty="0"/>
                        <a:t>Array</a:t>
                      </a:r>
                      <a:endParaRPr lang="zh-CN" altLang="en-US" sz="1100" dirty="0"/>
                    </a:p>
                  </a:txBody>
                  <a:tcPr marL="110493" marR="110493" marT="55246" marB="55246"/>
                </a:tc>
                <a:tc>
                  <a:txBody>
                    <a:bodyPr/>
                    <a:lstStyle/>
                    <a:p>
                      <a:pPr algn="ctr"/>
                      <a:r>
                        <a:rPr lang="en-US" altLang="zh-CN" sz="1100" dirty="0" err="1"/>
                        <a:t>Arraymap.c</a:t>
                      </a:r>
                      <a:endParaRPr lang="zh-CN" altLang="en-US" sz="1100" dirty="0"/>
                    </a:p>
                  </a:txBody>
                  <a:tcPr marL="110493" marR="110493" marT="55246" marB="55246"/>
                </a:tc>
                <a:tc>
                  <a:txBody>
                    <a:bodyPr/>
                    <a:lstStyle/>
                    <a:p>
                      <a:pPr algn="l"/>
                      <a:r>
                        <a:rPr lang="en-US" altLang="zh-CN" sz="1100" dirty="0"/>
                        <a:t>BPF_MAP_TYPE_ARRAY BPF_MAP_TYPE_CGROUP_ARRAY BPF_MAP_TYPE_PERF_EVENT_ARRAY BPF_MAP_TYPE_PERCPU_ARRAY BPF_MAP_TYPE_ARRAY_OF_MAPS</a:t>
                      </a:r>
                      <a:endParaRPr lang="zh-CN" altLang="en-US" sz="1100" dirty="0"/>
                    </a:p>
                  </a:txBody>
                  <a:tcPr marL="110493" marR="110493" marT="55246" marB="55246"/>
                </a:tc>
                <a:tc>
                  <a:txBody>
                    <a:bodyPr/>
                    <a:lstStyle/>
                    <a:p>
                      <a:pPr algn="ctr"/>
                      <a:r>
                        <a:rPr lang="zh-CN" altLang="en-US" sz="1100" dirty="0"/>
                        <a:t>实际就是数组，所以所有的 </a:t>
                      </a:r>
                      <a:r>
                        <a:rPr lang="en-US" altLang="zh-CN" sz="1100" dirty="0"/>
                        <a:t>key </a:t>
                      </a:r>
                      <a:r>
                        <a:rPr lang="zh-CN" altLang="en-US" sz="1100" dirty="0"/>
                        <a:t>必须是整数。</a:t>
                      </a:r>
                    </a:p>
                  </a:txBody>
                  <a:tcPr marL="110493" marR="110493" marT="55246" marB="55246"/>
                </a:tc>
                <a:extLst>
                  <a:ext uri="{0D108BD9-81ED-4DB2-BD59-A6C34878D82A}">
                    <a16:rowId xmlns:a16="http://schemas.microsoft.com/office/drawing/2014/main" val="1653353827"/>
                  </a:ext>
                </a:extLst>
              </a:tr>
              <a:tr h="448117">
                <a:tc>
                  <a:txBody>
                    <a:bodyPr/>
                    <a:lstStyle/>
                    <a:p>
                      <a:pPr algn="ctr"/>
                      <a:endParaRPr lang="zh-CN" altLang="en-US" sz="1100"/>
                    </a:p>
                  </a:txBody>
                  <a:tcPr marL="110493" marR="110493" marT="55246" marB="55246"/>
                </a:tc>
                <a:tc>
                  <a:txBody>
                    <a:bodyPr/>
                    <a:lstStyle/>
                    <a:p>
                      <a:pPr algn="ctr"/>
                      <a:endParaRPr lang="zh-CN" altLang="en-US" sz="1100"/>
                    </a:p>
                  </a:txBody>
                  <a:tcPr marL="110493" marR="110493" marT="55246" marB="55246"/>
                </a:tc>
                <a:tc>
                  <a:txBody>
                    <a:bodyPr/>
                    <a:lstStyle/>
                    <a:p>
                      <a:pPr algn="l"/>
                      <a:r>
                        <a:rPr lang="en-US" altLang="zh-CN" sz="1100" dirty="0"/>
                        <a:t>BPF_MAP_TYPE_PROG_ARRAY</a:t>
                      </a:r>
                      <a:endParaRPr lang="zh-CN" altLang="en-US" sz="1100" dirty="0"/>
                    </a:p>
                  </a:txBody>
                  <a:tcPr marL="110493" marR="110493" marT="55246" marB="55246"/>
                </a:tc>
                <a:tc>
                  <a:txBody>
                    <a:bodyPr/>
                    <a:lstStyle/>
                    <a:p>
                      <a:pPr algn="ctr"/>
                      <a:r>
                        <a:rPr lang="zh-CN" altLang="en-US" sz="1100" dirty="0"/>
                        <a:t>该类型是一个特例，主要用于自定义函数，利用 </a:t>
                      </a:r>
                      <a:r>
                        <a:rPr lang="en-US" altLang="zh-CN" sz="1100" dirty="0"/>
                        <a:t>JUMP_TAIL_CALL</a:t>
                      </a:r>
                      <a:r>
                        <a:rPr lang="zh-CN" altLang="en-US" sz="1100" dirty="0"/>
                        <a:t>令跳转</a:t>
                      </a:r>
                    </a:p>
                  </a:txBody>
                  <a:tcPr marL="110493" marR="110493" marT="55246" marB="55246"/>
                </a:tc>
                <a:extLst>
                  <a:ext uri="{0D108BD9-81ED-4DB2-BD59-A6C34878D82A}">
                    <a16:rowId xmlns:a16="http://schemas.microsoft.com/office/drawing/2014/main" val="2722459433"/>
                  </a:ext>
                </a:extLst>
              </a:tr>
              <a:tr h="954554">
                <a:tc>
                  <a:txBody>
                    <a:bodyPr/>
                    <a:lstStyle/>
                    <a:p>
                      <a:pPr algn="ctr"/>
                      <a:r>
                        <a:rPr lang="en-US" altLang="zh-CN" sz="1100" dirty="0"/>
                        <a:t>Hash</a:t>
                      </a:r>
                      <a:endParaRPr lang="zh-CN" altLang="en-US" sz="1100" dirty="0"/>
                    </a:p>
                  </a:txBody>
                  <a:tcPr marL="110493" marR="110493" marT="55246" marB="55246"/>
                </a:tc>
                <a:tc>
                  <a:txBody>
                    <a:bodyPr/>
                    <a:lstStyle/>
                    <a:p>
                      <a:pPr algn="ctr"/>
                      <a:r>
                        <a:rPr lang="en-US" altLang="zh-CN" sz="1100" dirty="0" err="1"/>
                        <a:t>Hashmap.c</a:t>
                      </a:r>
                      <a:r>
                        <a:rPr lang="en-US" altLang="zh-CN" sz="1100" dirty="0"/>
                        <a:t>	</a:t>
                      </a:r>
                      <a:endParaRPr lang="zh-CN" altLang="en-US" sz="1100" dirty="0"/>
                    </a:p>
                  </a:txBody>
                  <a:tcPr marL="110493" marR="110493" marT="55246" marB="55246"/>
                </a:tc>
                <a:tc>
                  <a:txBody>
                    <a:bodyPr/>
                    <a:lstStyle/>
                    <a:p>
                      <a:pPr algn="l"/>
                      <a:r>
                        <a:rPr lang="en-US" altLang="zh-CN" sz="1100" dirty="0"/>
                        <a:t>BPF_MAP_TYPE_HASH BPF_MAP_TYPE_PERCPU_HASH BPF_MAP_TYPE_LRU_HASH BPF_MAP_TYPE_LRU_PERCPU_HASH BPF_MAP_TYPE_HASH_OF_MAPS</a:t>
                      </a:r>
                      <a:endParaRPr lang="zh-CN" altLang="en-US" sz="1100" dirty="0"/>
                    </a:p>
                  </a:txBody>
                  <a:tcPr marL="110493" marR="110493" marT="55246" marB="55246"/>
                </a:tc>
                <a:tc>
                  <a:txBody>
                    <a:bodyPr/>
                    <a:lstStyle/>
                    <a:p>
                      <a:pPr algn="ctr"/>
                      <a:r>
                        <a:rPr lang="zh-CN" altLang="en-US" sz="1100" dirty="0"/>
                        <a:t>真正意义上的 </a:t>
                      </a:r>
                      <a:r>
                        <a:rPr lang="en-US" altLang="zh-CN" sz="1100" dirty="0"/>
                        <a:t>map </a:t>
                      </a:r>
                      <a:r>
                        <a:rPr lang="zh-CN" altLang="en-US" sz="1100" dirty="0"/>
                        <a:t>数据类型，如果 </a:t>
                      </a:r>
                      <a:r>
                        <a:rPr lang="en-US" altLang="zh-CN" sz="1100" dirty="0"/>
                        <a:t>key </a:t>
                      </a:r>
                      <a:r>
                        <a:rPr lang="zh-CN" altLang="en-US" sz="1100" dirty="0"/>
                        <a:t>值为整数以外的类型必须使用</a:t>
                      </a:r>
                    </a:p>
                  </a:txBody>
                  <a:tcPr marL="110493" marR="110493" marT="55246" marB="55246"/>
                </a:tc>
                <a:extLst>
                  <a:ext uri="{0D108BD9-81ED-4DB2-BD59-A6C34878D82A}">
                    <a16:rowId xmlns:a16="http://schemas.microsoft.com/office/drawing/2014/main" val="671947097"/>
                  </a:ext>
                </a:extLst>
              </a:tr>
              <a:tr h="954554">
                <a:tc>
                  <a:txBody>
                    <a:bodyPr/>
                    <a:lstStyle/>
                    <a:p>
                      <a:pPr algn="ctr"/>
                      <a:r>
                        <a:rPr lang="en-US" altLang="zh-CN" sz="1100" dirty="0"/>
                        <a:t>Stack Trace</a:t>
                      </a:r>
                      <a:endParaRPr lang="zh-CN" altLang="en-US" sz="1100" dirty="0"/>
                    </a:p>
                  </a:txBody>
                  <a:tcPr marL="110493" marR="110493" marT="55246" marB="55246"/>
                </a:tc>
                <a:tc>
                  <a:txBody>
                    <a:bodyPr/>
                    <a:lstStyle/>
                    <a:p>
                      <a:pPr algn="ctr"/>
                      <a:r>
                        <a:rPr lang="en-US" altLang="zh-CN" sz="1100" dirty="0" err="1"/>
                        <a:t>Stackmap.c</a:t>
                      </a:r>
                      <a:r>
                        <a:rPr lang="en-US" altLang="zh-CN" sz="1100" dirty="0"/>
                        <a:t>	</a:t>
                      </a:r>
                      <a:endParaRPr lang="zh-CN" altLang="en-US" sz="1100" dirty="0"/>
                    </a:p>
                  </a:txBody>
                  <a:tcPr marL="110493" marR="110493" marT="55246" marB="55246"/>
                </a:tc>
                <a:tc>
                  <a:txBody>
                    <a:bodyPr/>
                    <a:lstStyle/>
                    <a:p>
                      <a:pPr algn="l"/>
                      <a:r>
                        <a:rPr lang="en-US" altLang="zh-CN" sz="1100" dirty="0"/>
                        <a:t>BPF_MAP_TYPE_STACK_TRACE</a:t>
                      </a:r>
                      <a:endParaRPr lang="zh-CN" altLang="en-US" sz="1100" dirty="0"/>
                    </a:p>
                  </a:txBody>
                  <a:tcPr marL="110493" marR="110493" marT="55246" marB="55246"/>
                </a:tc>
                <a:tc>
                  <a:txBody>
                    <a:bodyPr/>
                    <a:lstStyle/>
                    <a:p>
                      <a:pPr algn="ctr"/>
                      <a:r>
                        <a:rPr lang="zh-CN" altLang="en-US" sz="1100" dirty="0"/>
                        <a:t>真正意义上的 </a:t>
                      </a:r>
                      <a:r>
                        <a:rPr lang="en-US" altLang="zh-CN" sz="1100" dirty="0"/>
                        <a:t>map </a:t>
                      </a:r>
                      <a:r>
                        <a:rPr lang="zh-CN" altLang="en-US" sz="1100" dirty="0"/>
                        <a:t>数据类型，如果 </a:t>
                      </a:r>
                      <a:r>
                        <a:rPr lang="en-US" altLang="zh-CN" sz="1100" dirty="0"/>
                        <a:t>key </a:t>
                      </a:r>
                      <a:r>
                        <a:rPr lang="zh-CN" altLang="en-US" sz="1100" dirty="0"/>
                        <a:t>值为整数以外的类型必须使用存储特定应用在某一特定时间点的栈状态</a:t>
                      </a:r>
                      <a:r>
                        <a:rPr lang="en-US" altLang="zh-CN" sz="1100" dirty="0"/>
                        <a:t>(</a:t>
                      </a:r>
                      <a:r>
                        <a:rPr lang="zh-CN" altLang="en-US" sz="1100" dirty="0"/>
                        <a:t>包括内核态和用户态</a:t>
                      </a:r>
                      <a:r>
                        <a:rPr lang="en-US" altLang="zh-CN" sz="1100" dirty="0"/>
                        <a:t>)</a:t>
                      </a:r>
                      <a:r>
                        <a:rPr lang="zh-CN" altLang="en-US" sz="1100" dirty="0"/>
                        <a:t>，</a:t>
                      </a:r>
                      <a:r>
                        <a:rPr lang="en-US" altLang="zh-CN" sz="1100" dirty="0"/>
                        <a:t>key </a:t>
                      </a:r>
                      <a:r>
                        <a:rPr lang="zh-CN" altLang="en-US" sz="1100" dirty="0"/>
                        <a:t>只有两个：分别为内核栈 </a:t>
                      </a:r>
                      <a:r>
                        <a:rPr lang="en-US" altLang="zh-CN" sz="1100" dirty="0"/>
                        <a:t>id </a:t>
                      </a:r>
                      <a:r>
                        <a:rPr lang="zh-CN" altLang="en-US" sz="1100" dirty="0"/>
                        <a:t>和用户栈 </a:t>
                      </a:r>
                      <a:r>
                        <a:rPr lang="en-US" altLang="zh-CN" sz="1100" dirty="0"/>
                        <a:t>id</a:t>
                      </a:r>
                      <a:r>
                        <a:rPr lang="zh-CN" altLang="en-US" sz="1100" dirty="0"/>
                        <a:t>，利用 </a:t>
                      </a:r>
                      <a:r>
                        <a:rPr lang="en-US" altLang="zh-CN" sz="1100" dirty="0" err="1"/>
                        <a:t>bpf_get_stackid</a:t>
                      </a:r>
                      <a:r>
                        <a:rPr lang="en-US" altLang="zh-CN" sz="1100" dirty="0"/>
                        <a:t>()</a:t>
                      </a:r>
                      <a:r>
                        <a:rPr lang="zh-CN" altLang="en-US" sz="1100" dirty="0"/>
                        <a:t>获取</a:t>
                      </a:r>
                      <a:r>
                        <a:rPr lang="en-US" altLang="zh-CN" sz="1100" dirty="0"/>
                        <a:t>;</a:t>
                      </a:r>
                      <a:endParaRPr lang="zh-CN" altLang="en-US" sz="1100" dirty="0"/>
                    </a:p>
                  </a:txBody>
                  <a:tcPr marL="110493" marR="110493" marT="55246" marB="55246"/>
                </a:tc>
                <a:extLst>
                  <a:ext uri="{0D108BD9-81ED-4DB2-BD59-A6C34878D82A}">
                    <a16:rowId xmlns:a16="http://schemas.microsoft.com/office/drawing/2014/main" val="3511080801"/>
                  </a:ext>
                </a:extLst>
              </a:tr>
              <a:tr h="448117">
                <a:tc>
                  <a:txBody>
                    <a:bodyPr/>
                    <a:lstStyle/>
                    <a:p>
                      <a:pPr algn="ctr"/>
                      <a:r>
                        <a:rPr lang="en-US" altLang="zh-CN" sz="1100" dirty="0"/>
                        <a:t>Longest Prefix Match </a:t>
                      </a:r>
                      <a:r>
                        <a:rPr lang="en-US" altLang="zh-CN" sz="1100" dirty="0" err="1"/>
                        <a:t>Trie</a:t>
                      </a:r>
                      <a:endParaRPr lang="zh-CN" altLang="en-US" sz="1100" dirty="0"/>
                    </a:p>
                  </a:txBody>
                  <a:tcPr marL="110493" marR="110493" marT="55246" marB="55246"/>
                </a:tc>
                <a:tc>
                  <a:txBody>
                    <a:bodyPr/>
                    <a:lstStyle/>
                    <a:p>
                      <a:pPr algn="ctr"/>
                      <a:r>
                        <a:rPr lang="en-US" altLang="zh-CN" sz="1100" dirty="0" err="1"/>
                        <a:t>Lpm_trie.c</a:t>
                      </a:r>
                      <a:r>
                        <a:rPr lang="en-US" altLang="zh-CN" sz="1100" dirty="0"/>
                        <a:t>	</a:t>
                      </a:r>
                      <a:endParaRPr lang="zh-CN" altLang="en-US" sz="1100" dirty="0"/>
                    </a:p>
                  </a:txBody>
                  <a:tcPr marL="110493" marR="110493" marT="55246" marB="55246"/>
                </a:tc>
                <a:tc>
                  <a:txBody>
                    <a:bodyPr/>
                    <a:lstStyle/>
                    <a:p>
                      <a:pPr algn="l"/>
                      <a:r>
                        <a:rPr lang="nb-NO" altLang="zh-CN" sz="1100" dirty="0"/>
                        <a:t>BPF_MAP_TYPE_LPM_TRIE</a:t>
                      </a:r>
                      <a:endParaRPr lang="zh-CN" altLang="en-US" sz="1100" dirty="0"/>
                    </a:p>
                  </a:txBody>
                  <a:tcPr marL="110493" marR="110493" marT="55246" marB="55246"/>
                </a:tc>
                <a:tc>
                  <a:txBody>
                    <a:bodyPr/>
                    <a:lstStyle/>
                    <a:p>
                      <a:pPr algn="ctr"/>
                      <a:r>
                        <a:rPr lang="zh-CN" altLang="en-US" sz="1100" dirty="0"/>
                        <a:t>基于 </a:t>
                      </a:r>
                      <a:r>
                        <a:rPr lang="en-US" altLang="zh-CN" sz="1100" dirty="0"/>
                        <a:t>Longest Prefix Match </a:t>
                      </a:r>
                      <a:r>
                        <a:rPr lang="zh-CN" altLang="en-US" sz="1100" dirty="0"/>
                        <a:t>前缀树实现，适宜处理以 </a:t>
                      </a:r>
                      <a:r>
                        <a:rPr lang="en-US" altLang="zh-CN" sz="1100" dirty="0"/>
                        <a:t>CIBR </a:t>
                      </a:r>
                      <a:r>
                        <a:rPr lang="zh-CN" altLang="en-US" sz="1100" dirty="0"/>
                        <a:t>为键值时的情况</a:t>
                      </a:r>
                    </a:p>
                  </a:txBody>
                  <a:tcPr marL="110493" marR="110493" marT="55246" marB="55246"/>
                </a:tc>
                <a:extLst>
                  <a:ext uri="{0D108BD9-81ED-4DB2-BD59-A6C34878D82A}">
                    <a16:rowId xmlns:a16="http://schemas.microsoft.com/office/drawing/2014/main" val="148121284"/>
                  </a:ext>
                </a:extLst>
              </a:tr>
            </a:tbl>
          </a:graphicData>
        </a:graphic>
      </p:graphicFrame>
    </p:spTree>
    <p:extLst>
      <p:ext uri="{BB962C8B-B14F-4D97-AF65-F5344CB8AC3E}">
        <p14:creationId xmlns:p14="http://schemas.microsoft.com/office/powerpoint/2010/main" val="378252514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eBPF </a:t>
            </a:r>
            <a:r>
              <a:rPr lang="zh-CN" altLang="en-US" dirty="0"/>
              <a:t>的架构总结</a:t>
            </a:r>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的引入</a:t>
            </a:r>
            <a:endParaRPr kumimoji="1" lang="zh-CN" altLang="en-US" dirty="0"/>
          </a:p>
        </p:txBody>
      </p:sp>
      <p:pic>
        <p:nvPicPr>
          <p:cNvPr id="6" name="图片 5">
            <a:extLst>
              <a:ext uri="{FF2B5EF4-FFF2-40B4-BE49-F238E27FC236}">
                <a16:creationId xmlns:a16="http://schemas.microsoft.com/office/drawing/2014/main" id="{8B02C611-113D-4538-8189-2C631E0F7709}"/>
              </a:ext>
            </a:extLst>
          </p:cNvPr>
          <p:cNvPicPr>
            <a:picLocks noChangeAspect="1"/>
          </p:cNvPicPr>
          <p:nvPr/>
        </p:nvPicPr>
        <p:blipFill>
          <a:blip r:embed="rId3"/>
          <a:stretch>
            <a:fillRect/>
          </a:stretch>
        </p:blipFill>
        <p:spPr>
          <a:xfrm>
            <a:off x="1190361" y="2166091"/>
            <a:ext cx="6763278" cy="4187542"/>
          </a:xfrm>
          <a:prstGeom prst="rect">
            <a:avLst/>
          </a:prstGeom>
        </p:spPr>
      </p:pic>
    </p:spTree>
    <p:extLst>
      <p:ext uri="{BB962C8B-B14F-4D97-AF65-F5344CB8AC3E}">
        <p14:creationId xmlns:p14="http://schemas.microsoft.com/office/powerpoint/2010/main" val="218179456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1.	Linux </a:t>
            </a:r>
            <a:r>
              <a:rPr kumimoji="1" lang="zh-CN" altLang="en-US"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防火墙</a:t>
            </a:r>
            <a:endPar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endParaRP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2.	Netfilter</a:t>
            </a:r>
            <a:r>
              <a:rPr kumimoji="1" lang="zh-CN" altLang="en-US"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简介</a:t>
            </a:r>
            <a:endPar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endParaRP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3.	Hook</a:t>
            </a: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0033CC"/>
                </a:solidFill>
                <a:effectLst/>
                <a:uLnTx/>
                <a:uFillTx/>
                <a:latin typeface="Times New Roman" pitchFamily="18" charset="0"/>
                <a:ea typeface="宋体"/>
                <a:cs typeface="Times New Roman" pitchFamily="18" charset="0"/>
              </a:rPr>
              <a:t>4.	Iptables</a:t>
            </a: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lang="en-US" altLang="zh-CN" dirty="0">
                <a:solidFill>
                  <a:srgbClr val="0033CC"/>
                </a:solidFill>
                <a:ea typeface="宋体"/>
              </a:rPr>
              <a:t>5.	</a:t>
            </a:r>
            <a:r>
              <a:rPr lang="en-US" altLang="zh-CN" dirty="0" err="1">
                <a:solidFill>
                  <a:srgbClr val="0033CC"/>
                </a:solidFill>
                <a:ea typeface="宋体"/>
              </a:rPr>
              <a:t>Nftables</a:t>
            </a:r>
            <a:endParaRPr lang="en-US" altLang="zh-CN" dirty="0">
              <a:solidFill>
                <a:srgbClr val="0033CC"/>
              </a:solidFill>
              <a:ea typeface="宋体"/>
            </a:endParaRP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lang="en-US" altLang="zh-CN" dirty="0">
                <a:solidFill>
                  <a:srgbClr val="0033CC"/>
                </a:solidFill>
                <a:ea typeface="宋体"/>
              </a:rPr>
              <a:t>6.	BPF</a:t>
            </a:r>
            <a:r>
              <a:rPr lang="zh-CN" altLang="en-US" dirty="0">
                <a:solidFill>
                  <a:srgbClr val="0033CC"/>
                </a:solidFill>
                <a:ea typeface="宋体"/>
              </a:rPr>
              <a:t>的引入</a:t>
            </a:r>
          </a:p>
          <a:p>
            <a:pPr marL="316531" marR="0" lvl="0" indent="-316531" algn="l" defTabSz="914400" rtl="0" eaLnBrk="0" fontAlgn="base" latinLnBrk="0" hangingPunct="0">
              <a:lnSpc>
                <a:spcPct val="150000"/>
              </a:lnSpc>
              <a:spcBef>
                <a:spcPct val="20000"/>
              </a:spcBef>
              <a:spcAft>
                <a:spcPct val="0"/>
              </a:spcAft>
              <a:buClr>
                <a:srgbClr val="FF5050"/>
              </a:buClr>
              <a:buSzPct val="120000"/>
              <a:buFont typeface="Wingdings" pitchFamily="2" charset="2"/>
              <a:buChar char="§"/>
              <a:tabLst/>
              <a:defRPr/>
            </a:pPr>
            <a:r>
              <a:rPr kumimoji="1" lang="en-US" altLang="zh-CN" sz="2585" b="1" i="0" u="none" strike="noStrike" kern="0" cap="none" spc="0" normalizeH="0" baseline="0" noProof="0" dirty="0">
                <a:ln>
                  <a:noFill/>
                </a:ln>
                <a:solidFill>
                  <a:srgbClr val="C00000"/>
                </a:solidFill>
                <a:effectLst/>
                <a:uLnTx/>
                <a:uFillTx/>
                <a:latin typeface="Times New Roman" pitchFamily="18" charset="0"/>
                <a:ea typeface="宋体"/>
                <a:cs typeface="Times New Roman" pitchFamily="18" charset="0"/>
              </a:rPr>
              <a:t>7.	BPF</a:t>
            </a:r>
            <a:r>
              <a:rPr kumimoji="1" lang="zh-CN" altLang="en-US" sz="2585" b="1" i="0" u="none" strike="noStrike" kern="0" cap="none" spc="0" normalizeH="0" baseline="0" noProof="0" dirty="0">
                <a:ln>
                  <a:noFill/>
                </a:ln>
                <a:solidFill>
                  <a:srgbClr val="C00000"/>
                </a:solidFill>
                <a:effectLst/>
                <a:uLnTx/>
                <a:uFillTx/>
                <a:latin typeface="Times New Roman" pitchFamily="18" charset="0"/>
                <a:ea typeface="宋体"/>
                <a:cs typeface="Times New Roman" pitchFamily="18" charset="0"/>
              </a:rPr>
              <a:t>源码分析</a:t>
            </a:r>
          </a:p>
        </p:txBody>
      </p:sp>
    </p:spTree>
    <p:extLst>
      <p:ext uri="{BB962C8B-B14F-4D97-AF65-F5344CB8AC3E}">
        <p14:creationId xmlns:p14="http://schemas.microsoft.com/office/powerpoint/2010/main" val="133369287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BPF</a:t>
            </a:r>
            <a:r>
              <a:rPr lang="zh-CN" altLang="en-US" dirty="0"/>
              <a:t>加载</a:t>
            </a:r>
            <a:endParaRPr lang="en-US" altLang="zh-CN" dirty="0"/>
          </a:p>
          <a:p>
            <a:pPr lvl="1"/>
            <a:r>
              <a:rPr lang="zh-CN" altLang="en-US" dirty="0"/>
              <a:t>函数入口 </a:t>
            </a:r>
            <a:r>
              <a:rPr lang="en-US" altLang="zh-CN" dirty="0"/>
              <a:t>kernel/</a:t>
            </a:r>
            <a:r>
              <a:rPr lang="en-US" altLang="zh-CN" dirty="0" err="1"/>
              <a:t>bpf</a:t>
            </a:r>
            <a:r>
              <a:rPr lang="en-US" altLang="zh-CN" dirty="0"/>
              <a:t>/</a:t>
            </a:r>
            <a:r>
              <a:rPr lang="en-US" altLang="zh-CN" dirty="0" err="1"/>
              <a:t>syscall.c</a:t>
            </a:r>
            <a:endParaRPr lang="en-US" altLang="zh-CN" dirty="0"/>
          </a:p>
          <a:p>
            <a:pPr lvl="2"/>
            <a:r>
              <a:rPr lang="zh-CN" altLang="en-US" dirty="0"/>
              <a:t>拷贝程序到内核</a:t>
            </a:r>
          </a:p>
          <a:p>
            <a:pPr lvl="2"/>
            <a:r>
              <a:rPr lang="zh-CN" altLang="en-US" dirty="0"/>
              <a:t>校验它的安全性</a:t>
            </a:r>
          </a:p>
          <a:p>
            <a:pPr lvl="2"/>
            <a:r>
              <a:rPr lang="zh-CN" altLang="en-US" dirty="0"/>
              <a:t>如果可能对它进行</a:t>
            </a:r>
            <a:r>
              <a:rPr lang="en-US" altLang="zh-CN" dirty="0"/>
              <a:t>JIT</a:t>
            </a:r>
            <a:r>
              <a:rPr lang="zh-CN" altLang="en-US" dirty="0"/>
              <a:t>编译</a:t>
            </a:r>
          </a:p>
          <a:p>
            <a:pPr lvl="2"/>
            <a:r>
              <a:rPr lang="zh-CN" altLang="en-US" dirty="0"/>
              <a:t>然后分配一个文件句柄</a:t>
            </a:r>
            <a:r>
              <a:rPr lang="en-US" altLang="zh-CN" dirty="0" err="1"/>
              <a:t>fd</a:t>
            </a:r>
            <a:r>
              <a:rPr lang="zh-CN" altLang="en-US" dirty="0"/>
              <a:t>给它</a:t>
            </a:r>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11" name="图片 10">
            <a:extLst>
              <a:ext uri="{FF2B5EF4-FFF2-40B4-BE49-F238E27FC236}">
                <a16:creationId xmlns:a16="http://schemas.microsoft.com/office/drawing/2014/main" id="{8ABF21CA-5B35-40D0-90C8-101845D4D3E3}"/>
              </a:ext>
            </a:extLst>
          </p:cNvPr>
          <p:cNvPicPr>
            <a:picLocks noChangeAspect="1"/>
          </p:cNvPicPr>
          <p:nvPr/>
        </p:nvPicPr>
        <p:blipFill>
          <a:blip r:embed="rId3"/>
          <a:stretch>
            <a:fillRect/>
          </a:stretch>
        </p:blipFill>
        <p:spPr>
          <a:xfrm>
            <a:off x="5057016" y="1284593"/>
            <a:ext cx="3635646" cy="5323782"/>
          </a:xfrm>
          <a:prstGeom prst="rect">
            <a:avLst/>
          </a:prstGeom>
        </p:spPr>
      </p:pic>
      <p:sp>
        <p:nvSpPr>
          <p:cNvPr id="13" name="矩形 12">
            <a:extLst>
              <a:ext uri="{FF2B5EF4-FFF2-40B4-BE49-F238E27FC236}">
                <a16:creationId xmlns:a16="http://schemas.microsoft.com/office/drawing/2014/main" id="{E3283DDE-D1E0-4084-BFDF-CFC0117319B1}"/>
              </a:ext>
            </a:extLst>
          </p:cNvPr>
          <p:cNvSpPr/>
          <p:nvPr/>
        </p:nvSpPr>
        <p:spPr bwMode="auto">
          <a:xfrm>
            <a:off x="5236689" y="3627886"/>
            <a:ext cx="2658757"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spTree>
    <p:extLst>
      <p:ext uri="{BB962C8B-B14F-4D97-AF65-F5344CB8AC3E}">
        <p14:creationId xmlns:p14="http://schemas.microsoft.com/office/powerpoint/2010/main" val="272637742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BPF</a:t>
            </a:r>
            <a:r>
              <a:rPr lang="zh-CN" altLang="en-US" dirty="0"/>
              <a:t>内存空间分配</a:t>
            </a:r>
            <a:endParaRPr lang="en-US" altLang="zh-CN" dirty="0"/>
          </a:p>
          <a:p>
            <a:pPr lvl="1"/>
            <a:r>
              <a:rPr lang="en-US" altLang="zh-CN" dirty="0" err="1"/>
              <a:t>bpf_prog_load</a:t>
            </a:r>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D14B7C69-40EB-469D-87C6-2CE3CAC8DCCA}"/>
              </a:ext>
            </a:extLst>
          </p:cNvPr>
          <p:cNvPicPr>
            <a:picLocks noChangeAspect="1"/>
          </p:cNvPicPr>
          <p:nvPr/>
        </p:nvPicPr>
        <p:blipFill>
          <a:blip r:embed="rId3"/>
          <a:stretch>
            <a:fillRect/>
          </a:stretch>
        </p:blipFill>
        <p:spPr>
          <a:xfrm>
            <a:off x="251520" y="2431966"/>
            <a:ext cx="4814933" cy="3788729"/>
          </a:xfrm>
          <a:prstGeom prst="rect">
            <a:avLst/>
          </a:prstGeom>
        </p:spPr>
      </p:pic>
      <p:pic>
        <p:nvPicPr>
          <p:cNvPr id="7" name="图片 6">
            <a:extLst>
              <a:ext uri="{FF2B5EF4-FFF2-40B4-BE49-F238E27FC236}">
                <a16:creationId xmlns:a16="http://schemas.microsoft.com/office/drawing/2014/main" id="{CB1F0BB7-9DAA-4992-A299-724387B24FF7}"/>
              </a:ext>
            </a:extLst>
          </p:cNvPr>
          <p:cNvPicPr>
            <a:picLocks noChangeAspect="1"/>
          </p:cNvPicPr>
          <p:nvPr/>
        </p:nvPicPr>
        <p:blipFill>
          <a:blip r:embed="rId4"/>
          <a:stretch>
            <a:fillRect/>
          </a:stretch>
        </p:blipFill>
        <p:spPr>
          <a:xfrm>
            <a:off x="4306125" y="770243"/>
            <a:ext cx="3921666" cy="3827032"/>
          </a:xfrm>
          <a:prstGeom prst="rect">
            <a:avLst/>
          </a:prstGeom>
        </p:spPr>
      </p:pic>
      <p:pic>
        <p:nvPicPr>
          <p:cNvPr id="9" name="图片 8">
            <a:extLst>
              <a:ext uri="{FF2B5EF4-FFF2-40B4-BE49-F238E27FC236}">
                <a16:creationId xmlns:a16="http://schemas.microsoft.com/office/drawing/2014/main" id="{1C50E9BB-9EE2-4B4D-900B-6DCC0ABE621B}"/>
              </a:ext>
            </a:extLst>
          </p:cNvPr>
          <p:cNvPicPr>
            <a:picLocks noChangeAspect="1"/>
          </p:cNvPicPr>
          <p:nvPr/>
        </p:nvPicPr>
        <p:blipFill>
          <a:blip r:embed="rId5"/>
          <a:stretch>
            <a:fillRect/>
          </a:stretch>
        </p:blipFill>
        <p:spPr>
          <a:xfrm>
            <a:off x="4996355" y="4528596"/>
            <a:ext cx="2925213" cy="1090626"/>
          </a:xfrm>
          <a:prstGeom prst="rect">
            <a:avLst/>
          </a:prstGeom>
        </p:spPr>
      </p:pic>
      <p:pic>
        <p:nvPicPr>
          <p:cNvPr id="11" name="图片 10">
            <a:extLst>
              <a:ext uri="{FF2B5EF4-FFF2-40B4-BE49-F238E27FC236}">
                <a16:creationId xmlns:a16="http://schemas.microsoft.com/office/drawing/2014/main" id="{4D87F803-DE94-4EE5-8FED-6C535F21D99A}"/>
              </a:ext>
            </a:extLst>
          </p:cNvPr>
          <p:cNvPicPr>
            <a:picLocks noChangeAspect="1"/>
          </p:cNvPicPr>
          <p:nvPr/>
        </p:nvPicPr>
        <p:blipFill>
          <a:blip r:embed="rId6"/>
          <a:stretch>
            <a:fillRect/>
          </a:stretch>
        </p:blipFill>
        <p:spPr>
          <a:xfrm>
            <a:off x="4996355" y="5619222"/>
            <a:ext cx="2655296" cy="677012"/>
          </a:xfrm>
          <a:prstGeom prst="rect">
            <a:avLst/>
          </a:prstGeom>
        </p:spPr>
      </p:pic>
    </p:spTree>
    <p:extLst>
      <p:ext uri="{BB962C8B-B14F-4D97-AF65-F5344CB8AC3E}">
        <p14:creationId xmlns:p14="http://schemas.microsoft.com/office/powerpoint/2010/main" val="1280009886"/>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4519475" cy="4985169"/>
          </a:xfrm>
        </p:spPr>
        <p:txBody>
          <a:bodyPr/>
          <a:lstStyle/>
          <a:p>
            <a:r>
              <a:rPr lang="en-US" altLang="zh-CN" dirty="0" err="1"/>
              <a:t>bpf_progs</a:t>
            </a:r>
            <a:r>
              <a:rPr lang="zh-CN" altLang="en-US" dirty="0"/>
              <a:t>数据结构</a:t>
            </a:r>
            <a:endParaRPr lang="en-US" altLang="zh-CN" dirty="0"/>
          </a:p>
          <a:p>
            <a:pPr lvl="1"/>
            <a:r>
              <a:rPr kumimoji="1" lang="en-US" altLang="zh-CN" dirty="0" err="1"/>
              <a:t>len</a:t>
            </a:r>
            <a:endParaRPr lang="en-US" altLang="zh-CN" dirty="0"/>
          </a:p>
          <a:p>
            <a:pPr lvl="2"/>
            <a:r>
              <a:rPr lang="zh-CN" altLang="en-US" sz="1477" dirty="0"/>
              <a:t>程序包含</a:t>
            </a:r>
            <a:r>
              <a:rPr lang="en-US" altLang="zh-CN" sz="1477" dirty="0"/>
              <a:t>BPF</a:t>
            </a:r>
            <a:r>
              <a:rPr lang="zh-CN" altLang="en-US" sz="1477" dirty="0"/>
              <a:t>指令的数目</a:t>
            </a:r>
            <a:endParaRPr lang="en-US" altLang="zh-CN" sz="1477" dirty="0"/>
          </a:p>
          <a:p>
            <a:pPr lvl="1"/>
            <a:r>
              <a:rPr lang="en-US" altLang="zh-CN" dirty="0"/>
              <a:t>type</a:t>
            </a:r>
          </a:p>
          <a:p>
            <a:pPr lvl="2"/>
            <a:r>
              <a:rPr lang="zh-CN" altLang="en-US" sz="1477" dirty="0"/>
              <a:t>当前</a:t>
            </a:r>
            <a:r>
              <a:rPr lang="en-US" altLang="zh-CN" sz="1477" dirty="0"/>
              <a:t>BPF</a:t>
            </a:r>
            <a:r>
              <a:rPr lang="zh-CN" altLang="en-US" sz="1477" dirty="0"/>
              <a:t>程序的类型</a:t>
            </a:r>
            <a:endParaRPr lang="en-US" altLang="zh-CN" sz="1477" dirty="0"/>
          </a:p>
          <a:p>
            <a:pPr lvl="1"/>
            <a:r>
              <a:rPr kumimoji="1" lang="en-US" altLang="zh-CN" dirty="0"/>
              <a:t>aux</a:t>
            </a:r>
          </a:p>
          <a:p>
            <a:pPr lvl="2"/>
            <a:r>
              <a:rPr lang="zh-CN" altLang="en-US" sz="1477" dirty="0"/>
              <a:t>主要用来辅助</a:t>
            </a:r>
            <a:r>
              <a:rPr lang="en-US" altLang="zh-CN" sz="1477" dirty="0"/>
              <a:t>verifier</a:t>
            </a:r>
            <a:r>
              <a:rPr lang="zh-CN" altLang="en-US" sz="1477" dirty="0"/>
              <a:t>校验和转换的数据</a:t>
            </a:r>
            <a:endParaRPr lang="en-US" altLang="zh-CN" sz="1477" dirty="0"/>
          </a:p>
          <a:p>
            <a:pPr lvl="1"/>
            <a:r>
              <a:rPr lang="en-US" altLang="zh-CN" dirty="0" err="1"/>
              <a:t>bpf_func</a:t>
            </a:r>
            <a:endParaRPr lang="en-US" altLang="zh-CN" dirty="0"/>
          </a:p>
          <a:p>
            <a:pPr lvl="2"/>
            <a:r>
              <a:rPr lang="zh-CN" altLang="en-US" sz="1477" dirty="0"/>
              <a:t>运行时</a:t>
            </a:r>
            <a:r>
              <a:rPr lang="en-US" altLang="zh-CN" sz="1477" dirty="0"/>
              <a:t>BPF</a:t>
            </a:r>
            <a:r>
              <a:rPr lang="zh-CN" altLang="en-US" sz="1477" dirty="0"/>
              <a:t>程序的入口。如果</a:t>
            </a:r>
            <a:r>
              <a:rPr lang="en-US" altLang="zh-CN" sz="1477" dirty="0"/>
              <a:t>JIT</a:t>
            </a:r>
            <a:r>
              <a:rPr lang="zh-CN" altLang="en-US" sz="1477" dirty="0"/>
              <a:t>转换成功，这里指向的就是</a:t>
            </a:r>
            <a:r>
              <a:rPr lang="en-US" altLang="zh-CN" sz="1477" dirty="0"/>
              <a:t>BPF</a:t>
            </a:r>
            <a:r>
              <a:rPr lang="zh-CN" altLang="en-US" sz="1477" dirty="0"/>
              <a:t>程序</a:t>
            </a:r>
            <a:r>
              <a:rPr lang="en-US" altLang="zh-CN" sz="1477" dirty="0"/>
              <a:t>JIT</a:t>
            </a:r>
            <a:r>
              <a:rPr lang="zh-CN" altLang="en-US" sz="1477" dirty="0"/>
              <a:t>转换后的映像；否则这里指向内核解析器</a:t>
            </a:r>
            <a:r>
              <a:rPr lang="en-US" altLang="zh-CN" sz="1477" dirty="0"/>
              <a:t>(interpreter)</a:t>
            </a:r>
            <a:r>
              <a:rPr lang="zh-CN" altLang="en-US" sz="1477" dirty="0"/>
              <a:t>的通用入口</a:t>
            </a:r>
            <a:r>
              <a:rPr lang="en-US" altLang="zh-CN" sz="1477" dirty="0"/>
              <a:t>__</a:t>
            </a:r>
            <a:r>
              <a:rPr lang="en-US" altLang="zh-CN" sz="1477" dirty="0" err="1"/>
              <a:t>bpf_prog_run</a:t>
            </a:r>
            <a:r>
              <a:rPr lang="en-US" altLang="zh-CN" sz="1477" dirty="0"/>
              <a:t>()</a:t>
            </a:r>
          </a:p>
          <a:p>
            <a:pPr lvl="1"/>
            <a:r>
              <a:rPr lang="en-US" altLang="zh-CN" dirty="0" err="1"/>
              <a:t>insnsi</a:t>
            </a:r>
            <a:r>
              <a:rPr lang="en-US" altLang="zh-CN" dirty="0"/>
              <a:t>[]</a:t>
            </a:r>
          </a:p>
          <a:p>
            <a:pPr lvl="2"/>
            <a:r>
              <a:rPr lang="zh-CN" altLang="en-US" sz="1477" dirty="0"/>
              <a:t>从用户态拷贝过来的，</a:t>
            </a:r>
            <a:r>
              <a:rPr lang="en-US" altLang="zh-CN" sz="1477" dirty="0"/>
              <a:t>BPF</a:t>
            </a:r>
            <a:r>
              <a:rPr lang="zh-CN" altLang="en-US" sz="1477" dirty="0"/>
              <a:t>程序原始指令的存放空间</a:t>
            </a:r>
            <a:endParaRPr lang="en-US" altLang="zh-CN" sz="1477"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C1C1BF82-F5E3-4F73-9E0D-AE4498F0F84D}"/>
              </a:ext>
            </a:extLst>
          </p:cNvPr>
          <p:cNvPicPr>
            <a:picLocks noChangeAspect="1"/>
          </p:cNvPicPr>
          <p:nvPr/>
        </p:nvPicPr>
        <p:blipFill>
          <a:blip r:embed="rId3"/>
          <a:stretch>
            <a:fillRect/>
          </a:stretch>
        </p:blipFill>
        <p:spPr>
          <a:xfrm>
            <a:off x="4904345" y="2422349"/>
            <a:ext cx="4466525" cy="3143273"/>
          </a:xfrm>
          <a:prstGeom prst="rect">
            <a:avLst/>
          </a:prstGeom>
        </p:spPr>
      </p:pic>
    </p:spTree>
    <p:extLst>
      <p:ext uri="{BB962C8B-B14F-4D97-AF65-F5344CB8AC3E}">
        <p14:creationId xmlns:p14="http://schemas.microsoft.com/office/powerpoint/2010/main" val="354260038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zh-CN" altLang="en-US" dirty="0"/>
              <a:t>基于</a:t>
            </a:r>
            <a:r>
              <a:rPr lang="en-US" altLang="zh-CN" dirty="0"/>
              <a:t>Netfilter</a:t>
            </a:r>
            <a:r>
              <a:rPr lang="zh-CN" altLang="en-US" dirty="0"/>
              <a:t>的工具</a:t>
            </a:r>
            <a:endParaRPr lang="en-US" altLang="zh-CN" dirty="0"/>
          </a:p>
          <a:p>
            <a:pPr lvl="1"/>
            <a:r>
              <a:rPr lang="en-US" altLang="zh-CN" dirty="0"/>
              <a:t>IPVS</a:t>
            </a:r>
            <a:r>
              <a:rPr lang="zh-CN" altLang="en-US" dirty="0"/>
              <a:t>（</a:t>
            </a:r>
            <a:r>
              <a:rPr lang="en-US" altLang="zh-CN" dirty="0"/>
              <a:t>IP</a:t>
            </a:r>
            <a:r>
              <a:rPr lang="zh-CN" altLang="en-US" dirty="0"/>
              <a:t>虚拟服务器）</a:t>
            </a:r>
          </a:p>
          <a:p>
            <a:pPr lvl="2"/>
            <a:r>
              <a:rPr lang="zh-CN" altLang="en-US" sz="1662" dirty="0"/>
              <a:t>传输层负载均衡解决方案（</a:t>
            </a:r>
            <a:r>
              <a:rPr lang="en-US" altLang="zh-CN" sz="1662" dirty="0"/>
              <a:t>net/</a:t>
            </a:r>
            <a:r>
              <a:rPr lang="en-US" altLang="zh-CN" sz="1662" dirty="0" err="1"/>
              <a:t>netfilter</a:t>
            </a:r>
            <a:r>
              <a:rPr lang="en-US" altLang="zh-CN" sz="1662" dirty="0"/>
              <a:t>/</a:t>
            </a:r>
            <a:r>
              <a:rPr lang="en-US" altLang="zh-CN" sz="1662" dirty="0" err="1"/>
              <a:t>ipvs</a:t>
            </a:r>
            <a:r>
              <a:rPr lang="zh-CN" altLang="en-US" sz="1662" dirty="0"/>
              <a:t>）</a:t>
            </a:r>
          </a:p>
          <a:p>
            <a:pPr lvl="2"/>
            <a:r>
              <a:rPr lang="zh-CN" altLang="en-US" sz="1662" dirty="0"/>
              <a:t>官方网站：</a:t>
            </a:r>
            <a:r>
              <a:rPr lang="en-US" altLang="zh-CN" sz="1662" dirty="0">
                <a:hlinkClick r:id="rId3"/>
              </a:rPr>
              <a:t>www.linuxvirtualserver.org</a:t>
            </a:r>
            <a:endParaRPr lang="en-US" altLang="zh-CN" sz="1662" dirty="0"/>
          </a:p>
          <a:p>
            <a:pPr lvl="2"/>
            <a:endParaRPr lang="en-US" altLang="zh-CN" dirty="0"/>
          </a:p>
          <a:p>
            <a:pPr lvl="1"/>
            <a:r>
              <a:rPr lang="it-IT" altLang="zh-CN" dirty="0"/>
              <a:t>IP sets</a:t>
            </a:r>
            <a:r>
              <a:rPr lang="zh-CN" altLang="it-IT" dirty="0"/>
              <a:t>：</a:t>
            </a:r>
            <a:r>
              <a:rPr lang="it-IT" altLang="zh-CN" dirty="0"/>
              <a:t>http://ipset.netfilter.org</a:t>
            </a:r>
          </a:p>
          <a:p>
            <a:pPr lvl="2"/>
            <a:r>
              <a:rPr lang="zh-CN" altLang="en-US" sz="1662" dirty="0"/>
              <a:t>用户空间工具</a:t>
            </a:r>
            <a:r>
              <a:rPr lang="en-US" altLang="zh-CN" sz="1662" dirty="0" err="1"/>
              <a:t>ipset</a:t>
            </a:r>
            <a:r>
              <a:rPr lang="zh-CN" altLang="en-US" sz="1662" dirty="0"/>
              <a:t>；内核部分（</a:t>
            </a:r>
            <a:r>
              <a:rPr lang="en-US" altLang="zh-CN" sz="1662" dirty="0"/>
              <a:t>net/</a:t>
            </a:r>
            <a:r>
              <a:rPr lang="en-US" altLang="zh-CN" sz="1662" dirty="0" err="1"/>
              <a:t>netfilter</a:t>
            </a:r>
            <a:r>
              <a:rPr lang="en-US" altLang="zh-CN" sz="1662" dirty="0"/>
              <a:t>/</a:t>
            </a:r>
            <a:r>
              <a:rPr lang="en-US" altLang="zh-CN" sz="1662" dirty="0" err="1"/>
              <a:t>ipset</a:t>
            </a:r>
            <a:r>
              <a:rPr lang="zh-CN" altLang="en-US" sz="1662" dirty="0"/>
              <a:t>）</a:t>
            </a:r>
          </a:p>
          <a:p>
            <a:pPr lvl="2"/>
            <a:r>
              <a:rPr lang="zh-CN" altLang="en-US" sz="1662" dirty="0"/>
              <a:t>官方网站：</a:t>
            </a:r>
            <a:r>
              <a:rPr lang="en-US" altLang="zh-CN" sz="1662" dirty="0">
                <a:hlinkClick r:id="rId4"/>
              </a:rPr>
              <a:t>http://ipset.netfilter.org</a:t>
            </a:r>
            <a:endParaRPr lang="en-US" altLang="zh-CN" sz="1662" dirty="0"/>
          </a:p>
          <a:p>
            <a:pPr lvl="2"/>
            <a:endParaRPr lang="en-US" altLang="zh-CN" dirty="0"/>
          </a:p>
          <a:p>
            <a:pPr lvl="1"/>
            <a:r>
              <a:rPr lang="en-US" altLang="zh-CN" dirty="0"/>
              <a:t>iptables</a:t>
            </a:r>
            <a:r>
              <a:rPr lang="zh-CN" altLang="en-US" dirty="0"/>
              <a:t>：</a:t>
            </a:r>
          </a:p>
          <a:p>
            <a:pPr lvl="2"/>
            <a:r>
              <a:rPr lang="en-US" altLang="zh-CN" sz="1662" dirty="0"/>
              <a:t>Linux</a:t>
            </a:r>
            <a:r>
              <a:rPr lang="zh-CN" altLang="en-US" sz="1662" dirty="0"/>
              <a:t>防火墙，</a:t>
            </a:r>
            <a:r>
              <a:rPr lang="en-US" altLang="zh-CN" sz="1662" dirty="0" err="1"/>
              <a:t>netfilter</a:t>
            </a:r>
            <a:r>
              <a:rPr lang="zh-CN" altLang="en-US" sz="1662" dirty="0"/>
              <a:t>的前端</a:t>
            </a:r>
            <a:endParaRPr lang="en-US" altLang="zh-CN" sz="1662" dirty="0"/>
          </a:p>
          <a:p>
            <a:pPr lvl="2"/>
            <a:endParaRPr lang="en-US" altLang="zh-CN" dirty="0"/>
          </a:p>
          <a:p>
            <a:pPr lvl="1"/>
            <a:r>
              <a:rPr lang="en-US" altLang="zh-CN" dirty="0" err="1"/>
              <a:t>nftables</a:t>
            </a:r>
            <a:endParaRPr lang="en-US" altLang="zh-CN" dirty="0"/>
          </a:p>
          <a:p>
            <a:pPr lvl="2"/>
            <a:r>
              <a:rPr lang="en-US" altLang="zh-CN" sz="1662" dirty="0"/>
              <a:t>Linux 3.13</a:t>
            </a:r>
            <a:r>
              <a:rPr lang="zh-CN" altLang="en-US" sz="1662" dirty="0"/>
              <a:t>中首次引入</a:t>
            </a:r>
            <a:r>
              <a:rPr lang="en-US" altLang="zh-CN" sz="1662" dirty="0" err="1"/>
              <a:t>nftables</a:t>
            </a:r>
            <a:r>
              <a:rPr lang="zh-CN" altLang="en-US" sz="1662" dirty="0"/>
              <a:t>，致力于替换现有的</a:t>
            </a:r>
            <a:r>
              <a:rPr lang="en-US" altLang="zh-CN" sz="1662" dirty="0"/>
              <a:t>iptables</a:t>
            </a:r>
            <a:r>
              <a:rPr lang="zh-CN" altLang="en-US" sz="1662" dirty="0"/>
              <a:t>框架</a:t>
            </a:r>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Netfilter</a:t>
            </a:r>
            <a:r>
              <a:rPr lang="zh-CN" altLang="en-US" dirty="0"/>
              <a:t>简介</a:t>
            </a:r>
            <a:endParaRPr kumimoji="1" lang="zh-CN" altLang="en-US" dirty="0"/>
          </a:p>
        </p:txBody>
      </p:sp>
    </p:spTree>
    <p:extLst>
      <p:ext uri="{BB962C8B-B14F-4D97-AF65-F5344CB8AC3E}">
        <p14:creationId xmlns:p14="http://schemas.microsoft.com/office/powerpoint/2010/main" val="130314897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BPF verifier</a:t>
            </a:r>
          </a:p>
          <a:p>
            <a:pPr lvl="1"/>
            <a:r>
              <a:rPr lang="zh-CN" altLang="en-US" dirty="0"/>
              <a:t>第一步是深度优先搜索，检查程序是否为</a:t>
            </a:r>
            <a:r>
              <a:rPr lang="en-US" altLang="zh-CN" dirty="0"/>
              <a:t>DAG(Directed Acyclic Graph </a:t>
            </a:r>
            <a:r>
              <a:rPr lang="zh-CN" altLang="en-US" dirty="0"/>
              <a:t>有向无环图</a:t>
            </a:r>
            <a:r>
              <a:rPr lang="en-US" altLang="zh-CN" dirty="0"/>
              <a:t>)</a:t>
            </a:r>
            <a:r>
              <a:rPr lang="zh-CN" altLang="en-US" dirty="0"/>
              <a:t>。它将会拒绝以下程序：</a:t>
            </a:r>
            <a:endParaRPr lang="en-US" altLang="zh-CN" dirty="0"/>
          </a:p>
          <a:p>
            <a:pPr lvl="2"/>
            <a:r>
              <a:rPr lang="zh-CN" altLang="en-US" dirty="0"/>
              <a:t>大于</a:t>
            </a:r>
            <a:r>
              <a:rPr lang="en-US" altLang="zh-CN" dirty="0"/>
              <a:t>BPF_MAXINSNS</a:t>
            </a:r>
            <a:r>
              <a:rPr lang="zh-CN" altLang="en-US" dirty="0"/>
              <a:t>条指令</a:t>
            </a:r>
            <a:r>
              <a:rPr lang="en-US" altLang="zh-CN" dirty="0"/>
              <a:t>(BPF_MAXINSNS=4096)</a:t>
            </a:r>
          </a:p>
          <a:p>
            <a:pPr lvl="2"/>
            <a:r>
              <a:rPr lang="zh-CN" altLang="en-US" dirty="0"/>
              <a:t>如果出现循环</a:t>
            </a:r>
            <a:r>
              <a:rPr lang="en-US" altLang="zh-CN" dirty="0"/>
              <a:t>(</a:t>
            </a:r>
            <a:r>
              <a:rPr lang="zh-CN" altLang="en-US" dirty="0"/>
              <a:t>通过</a:t>
            </a:r>
            <a:r>
              <a:rPr lang="en-US" altLang="zh-CN" dirty="0"/>
              <a:t>back-edge</a:t>
            </a:r>
            <a:r>
              <a:rPr lang="zh-CN" altLang="en-US" dirty="0"/>
              <a:t>检测</a:t>
            </a:r>
            <a:r>
              <a:rPr lang="en-US" altLang="zh-CN" dirty="0"/>
              <a:t>)</a:t>
            </a:r>
          </a:p>
          <a:p>
            <a:pPr lvl="2"/>
            <a:r>
              <a:rPr lang="zh-CN" altLang="en-US" dirty="0"/>
              <a:t>不可达的指令存在</a:t>
            </a:r>
            <a:r>
              <a:rPr lang="en-US" altLang="zh-CN" dirty="0"/>
              <a:t>(</a:t>
            </a:r>
            <a:r>
              <a:rPr lang="zh-CN" altLang="en-US" dirty="0"/>
              <a:t>不应该是森林，程序等于一个函数</a:t>
            </a:r>
            <a:r>
              <a:rPr lang="en-US" altLang="zh-CN" dirty="0"/>
              <a:t>)</a:t>
            </a:r>
          </a:p>
          <a:p>
            <a:pPr lvl="2"/>
            <a:r>
              <a:rPr lang="zh-CN" altLang="en-US" dirty="0"/>
              <a:t>越界或畸形的跳跃</a:t>
            </a:r>
            <a:endParaRPr lang="en-US" altLang="zh-CN" dirty="0"/>
          </a:p>
          <a:p>
            <a:pPr lvl="1"/>
            <a:r>
              <a:rPr lang="zh-CN" altLang="en-US" dirty="0"/>
              <a:t>第二步是从第一步所有可能路径的展开</a:t>
            </a:r>
            <a:endParaRPr lang="en-US" altLang="zh-CN" dirty="0"/>
          </a:p>
          <a:p>
            <a:pPr lvl="2"/>
            <a:r>
              <a:rPr lang="zh-CN" altLang="en-US" dirty="0"/>
              <a:t>因为它分析了程序所有的路径，这个分析的最大长度限制为</a:t>
            </a:r>
            <a:r>
              <a:rPr lang="en-US" altLang="zh-CN" dirty="0"/>
              <a:t>32k</a:t>
            </a:r>
            <a:r>
              <a:rPr lang="zh-CN" altLang="en-US" dirty="0"/>
              <a:t>个指令，即使指令总数小于</a:t>
            </a:r>
            <a:r>
              <a:rPr lang="en-US" altLang="zh-CN" dirty="0"/>
              <a:t>4k</a:t>
            </a:r>
            <a:r>
              <a:rPr lang="zh-CN" altLang="en-US" dirty="0"/>
              <a:t>也会受到影响，因为有太多的分支改变了堆栈</a:t>
            </a:r>
            <a:r>
              <a:rPr lang="en-US" altLang="zh-CN" dirty="0"/>
              <a:t>/</a:t>
            </a:r>
            <a:r>
              <a:rPr lang="zh-CN" altLang="en-US" dirty="0"/>
              <a:t>寄存器。  </a:t>
            </a:r>
          </a:p>
          <a:p>
            <a:pPr lvl="2"/>
            <a:r>
              <a:rPr lang="zh-CN" altLang="en-US" dirty="0"/>
              <a:t>分支的分析数量被限制为</a:t>
            </a:r>
            <a:r>
              <a:rPr lang="en-US" altLang="zh-CN" dirty="0"/>
              <a:t>1k</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spTree>
    <p:extLst>
      <p:ext uri="{BB962C8B-B14F-4D97-AF65-F5344CB8AC3E}">
        <p14:creationId xmlns:p14="http://schemas.microsoft.com/office/powerpoint/2010/main" val="27073127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3" cy="4985169"/>
          </a:xfrm>
        </p:spPr>
        <p:txBody>
          <a:bodyPr/>
          <a:lstStyle/>
          <a:p>
            <a:r>
              <a:rPr lang="en-US" altLang="zh-CN" dirty="0"/>
              <a:t>BPF verifier</a:t>
            </a:r>
          </a:p>
          <a:p>
            <a:pPr lvl="1"/>
            <a:r>
              <a:rPr lang="en-US" altLang="zh-CN" dirty="0"/>
              <a:t>rule 1</a:t>
            </a:r>
            <a:r>
              <a:rPr lang="zh-CN" altLang="en-US" dirty="0"/>
              <a:t>：在程序的开始</a:t>
            </a:r>
            <a:r>
              <a:rPr lang="en-US" altLang="zh-CN" dirty="0"/>
              <a:t>R1</a:t>
            </a:r>
            <a:r>
              <a:rPr lang="zh-CN" altLang="en-US" dirty="0"/>
              <a:t>包含指向</a:t>
            </a:r>
            <a:r>
              <a:rPr lang="en-US" altLang="zh-CN" dirty="0"/>
              <a:t>context</a:t>
            </a:r>
            <a:r>
              <a:rPr lang="zh-CN" altLang="en-US" dirty="0"/>
              <a:t>的指针类型为</a:t>
            </a:r>
            <a:r>
              <a:rPr lang="en-US" altLang="zh-CN" dirty="0"/>
              <a:t>PTR_TO_CTX</a:t>
            </a:r>
          </a:p>
          <a:p>
            <a:endParaRPr lang="en-US" altLang="zh-CN" dirty="0"/>
          </a:p>
          <a:p>
            <a:pPr lvl="1"/>
            <a:r>
              <a:rPr lang="en-US" altLang="zh-CN" dirty="0"/>
              <a:t>rule 2</a:t>
            </a:r>
            <a:r>
              <a:rPr lang="zh-CN" altLang="en-US" dirty="0"/>
              <a:t>：如果寄存器从来没被写过，那它是不可读的</a:t>
            </a:r>
            <a:endParaRPr lang="en-US" altLang="zh-CN" dirty="0"/>
          </a:p>
          <a:p>
            <a:endParaRPr lang="en-US" altLang="zh-CN" dirty="0"/>
          </a:p>
          <a:p>
            <a:pPr lvl="1"/>
            <a:r>
              <a:rPr lang="en-US" altLang="zh-CN" dirty="0"/>
              <a:t>rule 3</a:t>
            </a:r>
            <a:r>
              <a:rPr lang="zh-CN" altLang="en-US" dirty="0"/>
              <a:t>：在内核函数调用以后，</a:t>
            </a:r>
            <a:r>
              <a:rPr lang="en-US" altLang="zh-CN" dirty="0"/>
              <a:t>R1-R5</a:t>
            </a:r>
            <a:r>
              <a:rPr lang="zh-CN" altLang="en-US" dirty="0"/>
              <a:t>重置成不可读状态，</a:t>
            </a:r>
            <a:r>
              <a:rPr lang="en-US" altLang="zh-CN" dirty="0"/>
              <a:t>R0</a:t>
            </a:r>
            <a:r>
              <a:rPr lang="zh-CN" altLang="en-US" dirty="0"/>
              <a:t>拥有一个函数的返回类型</a:t>
            </a:r>
            <a:endParaRPr lang="en-US" altLang="zh-CN" dirty="0"/>
          </a:p>
          <a:p>
            <a:endParaRPr lang="en-US" altLang="zh-CN" dirty="0"/>
          </a:p>
          <a:p>
            <a:endParaRPr lang="en-US" altLang="zh-CN" dirty="0"/>
          </a:p>
          <a:p>
            <a:pPr lvl="1"/>
            <a:r>
              <a:rPr lang="en-US" altLang="zh-CN" dirty="0"/>
              <a:t>rule 4</a:t>
            </a:r>
            <a:r>
              <a:rPr lang="zh-CN" altLang="en-US" dirty="0"/>
              <a:t>：</a:t>
            </a:r>
            <a:r>
              <a:rPr lang="en-US" altLang="zh-CN" dirty="0"/>
              <a:t>load/store</a:t>
            </a:r>
            <a:r>
              <a:rPr lang="zh-CN" altLang="en-US" dirty="0"/>
              <a:t>指令只有在寄存器类型有效时才被运行，包含</a:t>
            </a:r>
            <a:r>
              <a:rPr lang="en-US" altLang="zh-CN" dirty="0"/>
              <a:t>PTR_TO_CTX, PTR_TO_MAP, PTR_TO_STACK</a:t>
            </a:r>
            <a:r>
              <a:rPr lang="zh-CN" altLang="en-US" dirty="0"/>
              <a:t>类型。</a:t>
            </a:r>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sp>
        <p:nvSpPr>
          <p:cNvPr id="4" name="矩形 3">
            <a:extLst>
              <a:ext uri="{FF2B5EF4-FFF2-40B4-BE49-F238E27FC236}">
                <a16:creationId xmlns:a16="http://schemas.microsoft.com/office/drawing/2014/main" id="{BD9B9563-4C39-4B17-8985-04A461AC30B3}"/>
              </a:ext>
            </a:extLst>
          </p:cNvPr>
          <p:cNvSpPr/>
          <p:nvPr/>
        </p:nvSpPr>
        <p:spPr>
          <a:xfrm>
            <a:off x="1182085" y="2299028"/>
            <a:ext cx="5649858" cy="490006"/>
          </a:xfrm>
          <a:prstGeom prst="rect">
            <a:avLst/>
          </a:prstGeom>
        </p:spPr>
        <p:txBody>
          <a:bodyPr wrap="square">
            <a:spAutoFit/>
          </a:bodyPr>
          <a:lstStyle/>
          <a:p>
            <a:pPr algn="l"/>
            <a:r>
              <a:rPr lang="en-US" altLang="zh-CN" sz="1292" dirty="0">
                <a:solidFill>
                  <a:srgbClr val="292929"/>
                </a:solidFill>
              </a:rPr>
              <a:t>R2=R1</a:t>
            </a:r>
            <a:r>
              <a:rPr lang="zh-CN" altLang="en-US" sz="1292" dirty="0">
                <a:solidFill>
                  <a:srgbClr val="292929"/>
                </a:solidFill>
              </a:rPr>
              <a:t>，那么</a:t>
            </a:r>
            <a:r>
              <a:rPr lang="en-US" altLang="zh-CN" sz="1292" dirty="0">
                <a:solidFill>
                  <a:srgbClr val="292929"/>
                </a:solidFill>
              </a:rPr>
              <a:t>R2</a:t>
            </a:r>
            <a:r>
              <a:rPr lang="zh-CN" altLang="en-US" sz="1292" dirty="0">
                <a:solidFill>
                  <a:srgbClr val="292929"/>
                </a:solidFill>
              </a:rPr>
              <a:t>现有也有了类型</a:t>
            </a:r>
            <a:r>
              <a:rPr lang="en-US" altLang="zh-CN" sz="1292" dirty="0">
                <a:solidFill>
                  <a:srgbClr val="292929"/>
                </a:solidFill>
              </a:rPr>
              <a:t>PTR_TO_CTX	</a:t>
            </a:r>
            <a:r>
              <a:rPr lang="zh-CN" altLang="en-US" sz="1292" dirty="0">
                <a:solidFill>
                  <a:srgbClr val="FF0000"/>
                </a:solidFill>
              </a:rPr>
              <a:t>√</a:t>
            </a:r>
            <a:endParaRPr lang="en-US" altLang="zh-CN" sz="1292" dirty="0">
              <a:solidFill>
                <a:srgbClr val="FF0000"/>
              </a:solidFill>
            </a:endParaRPr>
          </a:p>
          <a:p>
            <a:pPr algn="l"/>
            <a:r>
              <a:rPr lang="pt-BR" altLang="zh-CN" sz="1292" dirty="0">
                <a:solidFill>
                  <a:srgbClr val="292929"/>
                </a:solidFill>
              </a:rPr>
              <a:t>R1=PTR_TO_CTX and R2=R1+R1, </a:t>
            </a:r>
            <a:r>
              <a:rPr lang="zh-CN" altLang="pt-BR" sz="1292" dirty="0">
                <a:solidFill>
                  <a:srgbClr val="292929"/>
                </a:solidFill>
              </a:rPr>
              <a:t>那么</a:t>
            </a:r>
            <a:r>
              <a:rPr lang="pt-BR" altLang="zh-CN" sz="1292" dirty="0">
                <a:solidFill>
                  <a:srgbClr val="292929"/>
                </a:solidFill>
              </a:rPr>
              <a:t>R2=SCALAR_VALUE	</a:t>
            </a:r>
            <a:r>
              <a:rPr lang="en-US" altLang="zh-CN" sz="1292" dirty="0">
                <a:solidFill>
                  <a:srgbClr val="FF0000"/>
                </a:solidFill>
              </a:rPr>
              <a:t>×</a:t>
            </a:r>
            <a:endParaRPr lang="zh-CN" altLang="en-US" sz="1292" dirty="0">
              <a:solidFill>
                <a:srgbClr val="FF0000"/>
              </a:solidFill>
            </a:endParaRPr>
          </a:p>
        </p:txBody>
      </p:sp>
      <p:sp>
        <p:nvSpPr>
          <p:cNvPr id="6" name="矩形 5">
            <a:extLst>
              <a:ext uri="{FF2B5EF4-FFF2-40B4-BE49-F238E27FC236}">
                <a16:creationId xmlns:a16="http://schemas.microsoft.com/office/drawing/2014/main" id="{B6C1E7ED-2236-4FA4-BC6F-37EC4B6190B0}"/>
              </a:ext>
            </a:extLst>
          </p:cNvPr>
          <p:cNvSpPr/>
          <p:nvPr/>
        </p:nvSpPr>
        <p:spPr>
          <a:xfrm>
            <a:off x="1182085" y="3096656"/>
            <a:ext cx="5649858" cy="490006"/>
          </a:xfrm>
          <a:prstGeom prst="rect">
            <a:avLst/>
          </a:prstGeom>
        </p:spPr>
        <p:txBody>
          <a:bodyPr wrap="square">
            <a:spAutoFit/>
          </a:bodyPr>
          <a:lstStyle/>
          <a:p>
            <a:pPr algn="l"/>
            <a:r>
              <a:rPr lang="pt-BR" altLang="zh-CN" sz="1292" dirty="0">
                <a:solidFill>
                  <a:srgbClr val="292929"/>
                </a:solidFill>
              </a:rPr>
              <a:t>bpf_mov R0 = R2</a:t>
            </a:r>
          </a:p>
          <a:p>
            <a:pPr algn="l"/>
            <a:r>
              <a:rPr lang="pt-BR" altLang="zh-CN" sz="1292" dirty="0">
                <a:solidFill>
                  <a:srgbClr val="292929"/>
                </a:solidFill>
              </a:rPr>
              <a:t>bpf_exit</a:t>
            </a:r>
            <a:endParaRPr lang="zh-CN" altLang="en-US" sz="1292" dirty="0">
              <a:solidFill>
                <a:srgbClr val="FF0000"/>
              </a:solidFill>
            </a:endParaRPr>
          </a:p>
        </p:txBody>
      </p:sp>
      <p:sp>
        <p:nvSpPr>
          <p:cNvPr id="8" name="矩形 7">
            <a:extLst>
              <a:ext uri="{FF2B5EF4-FFF2-40B4-BE49-F238E27FC236}">
                <a16:creationId xmlns:a16="http://schemas.microsoft.com/office/drawing/2014/main" id="{D4ABE8CF-57C6-495B-8AFA-36A9574EC932}"/>
              </a:ext>
            </a:extLst>
          </p:cNvPr>
          <p:cNvSpPr/>
          <p:nvPr/>
        </p:nvSpPr>
        <p:spPr>
          <a:xfrm>
            <a:off x="1182085" y="4210009"/>
            <a:ext cx="5649858" cy="887679"/>
          </a:xfrm>
          <a:prstGeom prst="rect">
            <a:avLst/>
          </a:prstGeom>
        </p:spPr>
        <p:txBody>
          <a:bodyPr wrap="square">
            <a:spAutoFit/>
          </a:bodyPr>
          <a:lstStyle/>
          <a:p>
            <a:pPr algn="l"/>
            <a:r>
              <a:rPr lang="pt-BR" altLang="zh-CN" sz="1292" dirty="0">
                <a:solidFill>
                  <a:srgbClr val="292929"/>
                </a:solidFill>
              </a:rPr>
              <a:t>bpf_mov R6 = 1</a:t>
            </a:r>
          </a:p>
          <a:p>
            <a:pPr algn="l"/>
            <a:r>
              <a:rPr lang="pt-BR" altLang="zh-CN" sz="1292" dirty="0">
                <a:solidFill>
                  <a:srgbClr val="292929"/>
                </a:solidFill>
              </a:rPr>
              <a:t>bpf_call foo</a:t>
            </a:r>
          </a:p>
          <a:p>
            <a:pPr algn="l"/>
            <a:r>
              <a:rPr lang="pt-BR" altLang="zh-CN" sz="1292" dirty="0">
                <a:solidFill>
                  <a:srgbClr val="292929"/>
                </a:solidFill>
              </a:rPr>
              <a:t>bpf_mov R0 = R</a:t>
            </a:r>
            <a:r>
              <a:rPr lang="en-US" altLang="zh-CN" sz="1292" dirty="0">
                <a:solidFill>
                  <a:srgbClr val="292929"/>
                </a:solidFill>
              </a:rPr>
              <a:t>1</a:t>
            </a:r>
            <a:endParaRPr lang="pt-BR" altLang="zh-CN" sz="1292" dirty="0">
              <a:solidFill>
                <a:srgbClr val="292929"/>
              </a:solidFill>
            </a:endParaRPr>
          </a:p>
          <a:p>
            <a:pPr algn="l"/>
            <a:r>
              <a:rPr lang="pt-BR" altLang="zh-CN" sz="1292" dirty="0">
                <a:solidFill>
                  <a:srgbClr val="292929"/>
                </a:solidFill>
              </a:rPr>
              <a:t>bpf_exit</a:t>
            </a:r>
            <a:endParaRPr lang="zh-CN" altLang="en-US" sz="1292" dirty="0">
              <a:solidFill>
                <a:srgbClr val="FF0000"/>
              </a:solidFill>
            </a:endParaRPr>
          </a:p>
        </p:txBody>
      </p:sp>
      <p:sp>
        <p:nvSpPr>
          <p:cNvPr id="10" name="矩形 9">
            <a:extLst>
              <a:ext uri="{FF2B5EF4-FFF2-40B4-BE49-F238E27FC236}">
                <a16:creationId xmlns:a16="http://schemas.microsoft.com/office/drawing/2014/main" id="{449F6ADB-882A-46AE-AA60-35D480F52AF1}"/>
              </a:ext>
            </a:extLst>
          </p:cNvPr>
          <p:cNvSpPr/>
          <p:nvPr/>
        </p:nvSpPr>
        <p:spPr>
          <a:xfrm>
            <a:off x="1182085" y="5672326"/>
            <a:ext cx="5649858" cy="887679"/>
          </a:xfrm>
          <a:prstGeom prst="rect">
            <a:avLst/>
          </a:prstGeom>
        </p:spPr>
        <p:txBody>
          <a:bodyPr wrap="square">
            <a:spAutoFit/>
          </a:bodyPr>
          <a:lstStyle/>
          <a:p>
            <a:pPr algn="l"/>
            <a:r>
              <a:rPr lang="pt-BR" altLang="zh-CN" sz="1292" dirty="0">
                <a:solidFill>
                  <a:srgbClr val="292929"/>
                </a:solidFill>
              </a:rPr>
              <a:t>bpf_mov R1 = 1</a:t>
            </a:r>
          </a:p>
          <a:p>
            <a:pPr algn="l"/>
            <a:r>
              <a:rPr lang="pt-BR" altLang="zh-CN" sz="1292" dirty="0">
                <a:solidFill>
                  <a:srgbClr val="292929"/>
                </a:solidFill>
              </a:rPr>
              <a:t>bpf_mov R2 = 2</a:t>
            </a:r>
          </a:p>
          <a:p>
            <a:pPr algn="l"/>
            <a:r>
              <a:rPr lang="pt-BR" altLang="zh-CN" sz="1292" dirty="0">
                <a:solidFill>
                  <a:srgbClr val="292929"/>
                </a:solidFill>
              </a:rPr>
              <a:t>bpf_xadd *(u32 *)(R1 + 3) += R2</a:t>
            </a:r>
          </a:p>
          <a:p>
            <a:pPr algn="l"/>
            <a:r>
              <a:rPr lang="pt-BR" altLang="zh-CN" sz="1292" dirty="0">
                <a:solidFill>
                  <a:srgbClr val="292929"/>
                </a:solidFill>
              </a:rPr>
              <a:t>bpf_exit</a:t>
            </a:r>
            <a:endParaRPr lang="zh-CN" altLang="en-US" sz="1292" dirty="0">
              <a:solidFill>
                <a:srgbClr val="FF0000"/>
              </a:solidFill>
            </a:endParaRPr>
          </a:p>
        </p:txBody>
      </p:sp>
    </p:spTree>
    <p:extLst>
      <p:ext uri="{BB962C8B-B14F-4D97-AF65-F5344CB8AC3E}">
        <p14:creationId xmlns:p14="http://schemas.microsoft.com/office/powerpoint/2010/main" val="101407652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BPF verifier</a:t>
            </a:r>
          </a:p>
          <a:p>
            <a:pPr lvl="1"/>
            <a:r>
              <a:rPr lang="en-US" altLang="zh-CN" sz="1662" dirty="0"/>
              <a:t>rule 5</a:t>
            </a:r>
            <a:r>
              <a:rPr lang="zh-CN" altLang="en-US" sz="1662" dirty="0"/>
              <a:t>：一个回调用于自定义验证程序，以限制</a:t>
            </a:r>
            <a:r>
              <a:rPr lang="en-US" altLang="zh-CN" sz="1662" dirty="0"/>
              <a:t>eBPF</a:t>
            </a:r>
            <a:r>
              <a:rPr lang="zh-CN" altLang="en-US" sz="1662" dirty="0"/>
              <a:t>程序仅对具有指定大小和对齐方式的</a:t>
            </a:r>
            <a:r>
              <a:rPr lang="en-US" altLang="zh-CN" sz="1662" dirty="0" err="1"/>
              <a:t>ctx</a:t>
            </a:r>
            <a:r>
              <a:rPr lang="zh-CN" altLang="en-US" sz="1662" dirty="0"/>
              <a:t>结构中的某些字段进行访问</a:t>
            </a:r>
            <a:endParaRPr lang="en-US" altLang="zh-CN" sz="1662" dirty="0"/>
          </a:p>
          <a:p>
            <a:pPr lvl="1"/>
            <a:endParaRPr lang="en-US" altLang="zh-CN" sz="1662" dirty="0"/>
          </a:p>
          <a:p>
            <a:pPr lvl="1"/>
            <a:r>
              <a:rPr lang="en-US" altLang="zh-CN" sz="1662" dirty="0"/>
              <a:t>rule 6</a:t>
            </a:r>
            <a:r>
              <a:rPr lang="zh-CN" altLang="en-US" sz="1662" dirty="0"/>
              <a:t>：只有在已经被写入的情况下</a:t>
            </a:r>
            <a:r>
              <a:rPr lang="en-US" altLang="zh-CN" sz="1662" dirty="0"/>
              <a:t>verifier</a:t>
            </a:r>
            <a:r>
              <a:rPr lang="zh-CN" altLang="en-US" sz="1662" dirty="0"/>
              <a:t>才允许</a:t>
            </a:r>
            <a:r>
              <a:rPr lang="en-US" altLang="zh-CN" sz="1662" dirty="0"/>
              <a:t>eBPF</a:t>
            </a:r>
            <a:r>
              <a:rPr lang="zh-CN" altLang="en-US" sz="1662" dirty="0"/>
              <a:t>程序从堆栈中读数据</a:t>
            </a:r>
            <a:endParaRPr lang="en-US" altLang="zh-CN" sz="1662" dirty="0"/>
          </a:p>
          <a:p>
            <a:pPr lvl="1"/>
            <a:endParaRPr lang="en-US" altLang="zh-CN" sz="1662" dirty="0"/>
          </a:p>
          <a:p>
            <a:pPr lvl="1"/>
            <a:r>
              <a:rPr lang="en-US" altLang="zh-CN" sz="1662" dirty="0"/>
              <a:t>rule 7</a:t>
            </a:r>
            <a:r>
              <a:rPr lang="zh-CN" altLang="en-US" sz="1662" dirty="0"/>
              <a:t>：指针寄存器</a:t>
            </a:r>
            <a:r>
              <a:rPr lang="en-US" altLang="zh-CN" sz="1662" dirty="0"/>
              <a:t>spill/fill</a:t>
            </a:r>
            <a:r>
              <a:rPr lang="zh-CN" altLang="en-US" sz="1662" dirty="0"/>
              <a:t>也被被追踪</a:t>
            </a:r>
            <a:r>
              <a:rPr lang="en-US" altLang="zh-CN" sz="1662" dirty="0"/>
              <a:t>(spill/fill</a:t>
            </a:r>
            <a:r>
              <a:rPr lang="zh-CN" altLang="en-US" sz="1662" dirty="0"/>
              <a:t>就是寄存器</a:t>
            </a:r>
            <a:r>
              <a:rPr lang="en-US" altLang="zh-CN" sz="1662" dirty="0"/>
              <a:t>push/pop</a:t>
            </a:r>
            <a:r>
              <a:rPr lang="zh-CN" altLang="en-US" sz="1662" dirty="0"/>
              <a:t>堆栈</a:t>
            </a:r>
            <a:r>
              <a:rPr lang="en-US" altLang="zh-CN" sz="1662" dirty="0"/>
              <a:t>)</a:t>
            </a:r>
            <a:r>
              <a:rPr lang="zh-CN" altLang="en-US" sz="1662" dirty="0"/>
              <a:t>，因为</a:t>
            </a:r>
            <a:r>
              <a:rPr lang="en-US" altLang="zh-CN" sz="1662" dirty="0"/>
              <a:t>4</a:t>
            </a:r>
            <a:r>
              <a:rPr lang="zh-CN" altLang="en-US" sz="1662" dirty="0"/>
              <a:t>个被调用者保护寄存器</a:t>
            </a:r>
            <a:r>
              <a:rPr lang="en-US" altLang="zh-CN" sz="1662" dirty="0"/>
              <a:t>(R6-R9)</a:t>
            </a:r>
            <a:r>
              <a:rPr lang="zh-CN" altLang="en-US" sz="1662" dirty="0"/>
              <a:t>对某些程序来说不够用</a:t>
            </a:r>
            <a:endParaRPr lang="en-US" altLang="zh-CN" sz="1662" dirty="0"/>
          </a:p>
          <a:p>
            <a:pPr lvl="1"/>
            <a:r>
              <a:rPr lang="en-US" altLang="zh-CN" sz="1662" dirty="0"/>
              <a:t>rule 8</a:t>
            </a:r>
            <a:r>
              <a:rPr lang="zh-CN" altLang="en-US" sz="1662" dirty="0"/>
              <a:t>：使用</a:t>
            </a:r>
            <a:r>
              <a:rPr lang="en-US" altLang="zh-CN" sz="1662" dirty="0" err="1"/>
              <a:t>pf_verifier_ops</a:t>
            </a:r>
            <a:r>
              <a:rPr lang="en-US" altLang="zh-CN" sz="1662" dirty="0"/>
              <a:t>-&gt;</a:t>
            </a:r>
            <a:r>
              <a:rPr lang="en-US" altLang="zh-CN" sz="1662" dirty="0" err="1"/>
              <a:t>get_func_proto</a:t>
            </a:r>
            <a:r>
              <a:rPr lang="en-US" altLang="zh-CN" sz="1662" dirty="0"/>
              <a:t>()</a:t>
            </a:r>
            <a:r>
              <a:rPr lang="zh-CN" altLang="en-US" sz="1662" dirty="0"/>
              <a:t>来决定是否允许函数调用，</a:t>
            </a:r>
            <a:r>
              <a:rPr lang="en-US" altLang="zh-CN" sz="1662" dirty="0"/>
              <a:t>eBPF verifier</a:t>
            </a:r>
            <a:r>
              <a:rPr lang="zh-CN" altLang="en-US" sz="1662" dirty="0"/>
              <a:t>将检查寄存器是否匹配参数约束。在函数调用以后寄存器</a:t>
            </a:r>
            <a:r>
              <a:rPr lang="en-US" altLang="zh-CN" sz="1662" dirty="0"/>
              <a:t>R0</a:t>
            </a:r>
            <a:r>
              <a:rPr lang="zh-CN" altLang="en-US" sz="1662" dirty="0"/>
              <a:t>将被设置为函数返回类型</a:t>
            </a:r>
            <a:endParaRPr lang="en-US" altLang="zh-CN" sz="1662" dirty="0"/>
          </a:p>
          <a:p>
            <a:pPr lvl="1"/>
            <a:r>
              <a:rPr lang="en-US" altLang="zh-CN" sz="1662" dirty="0"/>
              <a:t>rule 9</a:t>
            </a:r>
            <a:r>
              <a:rPr lang="zh-CN" altLang="en-US" sz="1662" dirty="0"/>
              <a:t>：函数调用是扩展</a:t>
            </a:r>
            <a:r>
              <a:rPr lang="en-US" altLang="zh-CN" sz="1662" dirty="0"/>
              <a:t>eBPF</a:t>
            </a:r>
            <a:r>
              <a:rPr lang="zh-CN" altLang="en-US" sz="1662" dirty="0"/>
              <a:t>程序功能的主要机制</a:t>
            </a:r>
            <a:endParaRPr lang="en-US" altLang="zh-CN" sz="1662" dirty="0"/>
          </a:p>
          <a:p>
            <a:pPr lvl="1"/>
            <a:r>
              <a:rPr lang="en-US" altLang="zh-CN" sz="1662" dirty="0"/>
              <a:t>rule 10</a:t>
            </a:r>
            <a:r>
              <a:rPr lang="zh-CN" altLang="en-US" sz="1662" dirty="0"/>
              <a:t>：如果一个函数可以被</a:t>
            </a:r>
            <a:r>
              <a:rPr lang="en-US" altLang="zh-CN" sz="1662" dirty="0"/>
              <a:t>eBPF</a:t>
            </a:r>
            <a:r>
              <a:rPr lang="zh-CN" altLang="en-US" sz="1662" dirty="0"/>
              <a:t>程序访问，它需要从安全的角度考虑。</a:t>
            </a:r>
            <a:r>
              <a:rPr lang="en-US" altLang="zh-CN" sz="1662" dirty="0"/>
              <a:t>verifier</a:t>
            </a:r>
            <a:r>
              <a:rPr lang="zh-CN" altLang="en-US" sz="1662" dirty="0"/>
              <a:t>将确保使用有效的参数调用函数</a:t>
            </a:r>
            <a:endParaRPr lang="en-US" altLang="zh-CN" sz="1662" dirty="0"/>
          </a:p>
          <a:p>
            <a:pPr lvl="1"/>
            <a:r>
              <a:rPr lang="en-US" altLang="zh-CN" sz="1662" dirty="0" err="1"/>
              <a:t>cBPF</a:t>
            </a:r>
            <a:r>
              <a:rPr lang="zh-CN" altLang="en-US" sz="1662" dirty="0"/>
              <a:t>中</a:t>
            </a:r>
            <a:r>
              <a:rPr lang="en-US" altLang="zh-CN" sz="1662" dirty="0" err="1"/>
              <a:t>seccomp</a:t>
            </a:r>
            <a:r>
              <a:rPr lang="zh-CN" altLang="en-US" sz="1662" dirty="0"/>
              <a:t>和</a:t>
            </a:r>
            <a:r>
              <a:rPr lang="en-US" altLang="zh-CN" sz="1662" dirty="0"/>
              <a:t>socket filters</a:t>
            </a:r>
            <a:r>
              <a:rPr lang="zh-CN" altLang="en-US" sz="1662" dirty="0"/>
              <a:t>拥有不同的安全限制，而对于</a:t>
            </a:r>
            <a:r>
              <a:rPr lang="en-US" altLang="zh-CN" sz="1662" dirty="0"/>
              <a:t>eBPF</a:t>
            </a:r>
            <a:r>
              <a:rPr lang="zh-CN" altLang="en-US" sz="1662" dirty="0"/>
              <a:t>，所有情况共享一个可配置的</a:t>
            </a:r>
            <a:r>
              <a:rPr lang="en-US" altLang="zh-CN" sz="1662" dirty="0"/>
              <a:t>verifier</a:t>
            </a:r>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sp>
        <p:nvSpPr>
          <p:cNvPr id="6" name="矩形 5">
            <a:extLst>
              <a:ext uri="{FF2B5EF4-FFF2-40B4-BE49-F238E27FC236}">
                <a16:creationId xmlns:a16="http://schemas.microsoft.com/office/drawing/2014/main" id="{14E99804-A795-4C24-A992-36D780AF7C0F}"/>
              </a:ext>
            </a:extLst>
          </p:cNvPr>
          <p:cNvSpPr/>
          <p:nvPr/>
        </p:nvSpPr>
        <p:spPr>
          <a:xfrm>
            <a:off x="1182085" y="2498435"/>
            <a:ext cx="5649858" cy="291170"/>
          </a:xfrm>
          <a:prstGeom prst="rect">
            <a:avLst/>
          </a:prstGeom>
        </p:spPr>
        <p:txBody>
          <a:bodyPr wrap="square">
            <a:spAutoFit/>
          </a:bodyPr>
          <a:lstStyle/>
          <a:p>
            <a:pPr algn="l"/>
            <a:r>
              <a:rPr lang="pt-BR" altLang="zh-CN" sz="1292" dirty="0">
                <a:solidFill>
                  <a:srgbClr val="292929"/>
                </a:solidFill>
              </a:rPr>
              <a:t>bpf_ld R0 = *(u32 *)(R6 + 8)</a:t>
            </a:r>
            <a:endParaRPr lang="zh-CN" altLang="en-US" sz="1292" dirty="0">
              <a:solidFill>
                <a:srgbClr val="FF0000"/>
              </a:solidFill>
            </a:endParaRPr>
          </a:p>
        </p:txBody>
      </p:sp>
      <p:sp>
        <p:nvSpPr>
          <p:cNvPr id="8" name="矩形 7">
            <a:extLst>
              <a:ext uri="{FF2B5EF4-FFF2-40B4-BE49-F238E27FC236}">
                <a16:creationId xmlns:a16="http://schemas.microsoft.com/office/drawing/2014/main" id="{35826BA9-4957-4735-A721-0F22BE3C60FB}"/>
              </a:ext>
            </a:extLst>
          </p:cNvPr>
          <p:cNvSpPr/>
          <p:nvPr/>
        </p:nvSpPr>
        <p:spPr>
          <a:xfrm>
            <a:off x="1182085" y="3096656"/>
            <a:ext cx="5649858" cy="490006"/>
          </a:xfrm>
          <a:prstGeom prst="rect">
            <a:avLst/>
          </a:prstGeom>
        </p:spPr>
        <p:txBody>
          <a:bodyPr wrap="square">
            <a:spAutoFit/>
          </a:bodyPr>
          <a:lstStyle/>
          <a:p>
            <a:pPr algn="l"/>
            <a:r>
              <a:rPr lang="pt-BR" altLang="zh-CN" sz="1292" dirty="0">
                <a:solidFill>
                  <a:srgbClr val="292929"/>
                </a:solidFill>
              </a:rPr>
              <a:t>bpf_ld R0 = *(u32 *)(R10 - 4)</a:t>
            </a:r>
          </a:p>
          <a:p>
            <a:pPr algn="l"/>
            <a:r>
              <a:rPr lang="pt-BR" altLang="zh-CN" sz="1292" dirty="0">
                <a:solidFill>
                  <a:srgbClr val="292929"/>
                </a:solidFill>
              </a:rPr>
              <a:t>bpf_exit</a:t>
            </a:r>
            <a:endParaRPr lang="zh-CN" altLang="en-US" sz="1292" dirty="0">
              <a:solidFill>
                <a:srgbClr val="FF0000"/>
              </a:solidFill>
            </a:endParaRPr>
          </a:p>
        </p:txBody>
      </p:sp>
    </p:spTree>
    <p:extLst>
      <p:ext uri="{BB962C8B-B14F-4D97-AF65-F5344CB8AC3E}">
        <p14:creationId xmlns:p14="http://schemas.microsoft.com/office/powerpoint/2010/main" val="77505891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BPF verifier</a:t>
            </a:r>
            <a:r>
              <a:rPr lang="zh-CN" altLang="en-US" dirty="0"/>
              <a:t>具体实现</a:t>
            </a:r>
            <a:endParaRPr lang="en-US" altLang="zh-CN" dirty="0"/>
          </a:p>
          <a:p>
            <a:pPr lvl="1"/>
            <a:r>
              <a:rPr lang="en-US" altLang="zh-CN" dirty="0" err="1"/>
              <a:t>replace_map_fd_with_map_ptr</a:t>
            </a:r>
            <a:r>
              <a:rPr lang="en-US" altLang="zh-CN" dirty="0"/>
              <a:t>()</a:t>
            </a:r>
          </a:p>
          <a:p>
            <a:pPr lvl="1"/>
            <a:r>
              <a:rPr lang="zh-CN" altLang="en-US" dirty="0"/>
              <a:t>把</a:t>
            </a:r>
            <a:r>
              <a:rPr lang="en-US" altLang="zh-CN" dirty="0"/>
              <a:t>BPF</a:t>
            </a:r>
            <a:r>
              <a:rPr lang="zh-CN" altLang="en-US" dirty="0"/>
              <a:t>程序中操作</a:t>
            </a:r>
            <a:r>
              <a:rPr lang="en-US" altLang="zh-CN" dirty="0"/>
              <a:t>map</a:t>
            </a:r>
            <a:r>
              <a:rPr lang="zh-CN" altLang="en-US" dirty="0"/>
              <a:t>的指令，从</a:t>
            </a:r>
            <a:r>
              <a:rPr lang="en-US" altLang="zh-CN" dirty="0" err="1"/>
              <a:t>map_fd</a:t>
            </a:r>
            <a:r>
              <a:rPr lang="zh-CN" altLang="en-US" dirty="0"/>
              <a:t>替换成实际的</a:t>
            </a:r>
            <a:r>
              <a:rPr lang="en-US" altLang="zh-CN" dirty="0"/>
              <a:t>map</a:t>
            </a:r>
            <a:r>
              <a:rPr lang="zh-CN" altLang="en-US" dirty="0"/>
              <a:t>指针</a:t>
            </a:r>
            <a:endParaRPr lang="en-US" altLang="zh-CN" dirty="0"/>
          </a:p>
          <a:p>
            <a:pPr lvl="2"/>
            <a:r>
              <a:rPr lang="zh-CN" altLang="en-US" sz="1477" dirty="0"/>
              <a:t>先根据</a:t>
            </a:r>
            <a:r>
              <a:rPr lang="en-US" altLang="zh-CN" sz="1477" dirty="0"/>
              <a:t>__section(“maps”)</a:t>
            </a:r>
            <a:r>
              <a:rPr lang="zh-CN" altLang="en-US" sz="1477" dirty="0"/>
              <a:t>中定义的</a:t>
            </a:r>
            <a:r>
              <a:rPr lang="en-US" altLang="zh-CN" sz="1477" dirty="0"/>
              <a:t>map</a:t>
            </a:r>
            <a:r>
              <a:rPr lang="zh-CN" altLang="en-US" sz="1477" dirty="0"/>
              <a:t>调用</a:t>
            </a:r>
            <a:r>
              <a:rPr lang="en-US" altLang="zh-CN" sz="1477" dirty="0" err="1"/>
              <a:t>bpf</a:t>
            </a:r>
            <a:r>
              <a:rPr lang="en-US" altLang="zh-CN" sz="1477" dirty="0"/>
              <a:t>()</a:t>
            </a:r>
            <a:r>
              <a:rPr lang="zh-CN" altLang="en-US" sz="1477" dirty="0"/>
              <a:t>创建</a:t>
            </a:r>
            <a:r>
              <a:rPr lang="en-US" altLang="zh-CN" sz="1477" dirty="0"/>
              <a:t>map</a:t>
            </a:r>
            <a:r>
              <a:rPr lang="zh-CN" altLang="en-US" sz="1477" dirty="0"/>
              <a:t>，再加载其他的程序</a:t>
            </a:r>
            <a:r>
              <a:rPr lang="en-US" altLang="zh-CN" sz="1477" dirty="0"/>
              <a:t>section</a:t>
            </a:r>
            <a:r>
              <a:rPr lang="zh-CN" altLang="en-US" sz="1477" dirty="0"/>
              <a:t>。</a:t>
            </a:r>
            <a:endParaRPr lang="en-US" altLang="zh-CN" sz="1477" dirty="0"/>
          </a:p>
          <a:p>
            <a:pPr lvl="2"/>
            <a:r>
              <a:rPr lang="zh-CN" altLang="en-US" sz="1477" dirty="0"/>
              <a:t>符合条件：</a:t>
            </a:r>
            <a:r>
              <a:rPr lang="en-US" altLang="zh-CN" sz="1477" dirty="0"/>
              <a:t>(</a:t>
            </a:r>
            <a:r>
              <a:rPr lang="en-US" altLang="zh-CN" sz="1477" dirty="0" err="1"/>
              <a:t>insn</a:t>
            </a:r>
            <a:r>
              <a:rPr lang="en-US" altLang="zh-CN" sz="1477" dirty="0"/>
              <a:t>[0].code == (BPF_LD | BPF_IMM | BPF_DW)) &amp;&amp; (</a:t>
            </a:r>
            <a:r>
              <a:rPr lang="en-US" altLang="zh-CN" sz="1477" dirty="0" err="1"/>
              <a:t>insn</a:t>
            </a:r>
            <a:r>
              <a:rPr lang="en-US" altLang="zh-CN" sz="1477" dirty="0"/>
              <a:t>[0]-&gt;</a:t>
            </a:r>
            <a:r>
              <a:rPr lang="en-US" altLang="zh-CN" sz="1477" dirty="0" err="1"/>
              <a:t>src_reg</a:t>
            </a:r>
            <a:r>
              <a:rPr lang="en-US" altLang="zh-CN" sz="1477" dirty="0"/>
              <a:t> == BPF_PSEUDO_MAP_FD) </a:t>
            </a:r>
            <a:r>
              <a:rPr lang="zh-CN" altLang="en-US" sz="1477" dirty="0"/>
              <a:t>的指令为</a:t>
            </a:r>
            <a:r>
              <a:rPr lang="en-US" altLang="zh-CN" sz="1477" dirty="0"/>
              <a:t>map</a:t>
            </a:r>
            <a:r>
              <a:rPr lang="zh-CN" altLang="en-US" sz="1477" dirty="0"/>
              <a:t>指针加载指针。</a:t>
            </a:r>
            <a:endParaRPr lang="en-US" altLang="zh-CN" sz="1477" dirty="0"/>
          </a:p>
          <a:p>
            <a:pPr lvl="2"/>
            <a:r>
              <a:rPr lang="zh-CN" altLang="en-US" sz="1477" dirty="0"/>
              <a:t>把原始的立即数作为</a:t>
            </a:r>
            <a:r>
              <a:rPr lang="en-US" altLang="zh-CN" sz="1477" dirty="0" err="1"/>
              <a:t>fd</a:t>
            </a:r>
            <a:r>
              <a:rPr lang="zh-CN" altLang="en-US" sz="1477" dirty="0"/>
              <a:t>找到对应的</a:t>
            </a:r>
            <a:r>
              <a:rPr lang="en-US" altLang="zh-CN" sz="1477" dirty="0"/>
              <a:t>map</a:t>
            </a:r>
            <a:r>
              <a:rPr lang="zh-CN" altLang="en-US" sz="1477" dirty="0"/>
              <a:t>指针。</a:t>
            </a:r>
            <a:endParaRPr lang="en-US" altLang="zh-CN" sz="1477" dirty="0"/>
          </a:p>
          <a:p>
            <a:pPr lvl="2"/>
            <a:r>
              <a:rPr lang="zh-CN" altLang="en-US" sz="1477" dirty="0"/>
              <a:t>把</a:t>
            </a:r>
            <a:r>
              <a:rPr lang="en-US" altLang="zh-CN" sz="1477" dirty="0"/>
              <a:t>64bit</a:t>
            </a:r>
            <a:r>
              <a:rPr lang="zh-CN" altLang="en-US" sz="1477" dirty="0"/>
              <a:t>的</a:t>
            </a:r>
            <a:r>
              <a:rPr lang="en-US" altLang="zh-CN" sz="1477" dirty="0"/>
              <a:t>map</a:t>
            </a:r>
            <a:r>
              <a:rPr lang="zh-CN" altLang="en-US" sz="1477" dirty="0"/>
              <a:t>指针拆分成两个</a:t>
            </a:r>
            <a:r>
              <a:rPr lang="en-US" altLang="zh-CN" sz="1477" dirty="0"/>
              <a:t>32bit</a:t>
            </a:r>
            <a:r>
              <a:rPr lang="zh-CN" altLang="en-US" sz="1477" dirty="0"/>
              <a:t>的立即数，存储到</a:t>
            </a:r>
            <a:r>
              <a:rPr lang="en-US" altLang="zh-CN" sz="1477" dirty="0" err="1"/>
              <a:t>insn</a:t>
            </a:r>
            <a:r>
              <a:rPr lang="en-US" altLang="zh-CN" sz="1477" dirty="0"/>
              <a:t>[0].</a:t>
            </a:r>
            <a:r>
              <a:rPr lang="en-US" altLang="zh-CN" sz="1477" dirty="0" err="1"/>
              <a:t>imm</a:t>
            </a:r>
            <a:r>
              <a:rPr lang="zh-CN" altLang="en-US" sz="1477" dirty="0"/>
              <a:t>、</a:t>
            </a:r>
            <a:r>
              <a:rPr lang="en-US" altLang="zh-CN" sz="1477" dirty="0" err="1"/>
              <a:t>insn</a:t>
            </a:r>
            <a:r>
              <a:rPr lang="en-US" altLang="zh-CN" sz="1477" dirty="0"/>
              <a:t>[1].</a:t>
            </a:r>
            <a:r>
              <a:rPr lang="en-US" altLang="zh-CN" sz="1477" dirty="0" err="1"/>
              <a:t>imm</a:t>
            </a:r>
            <a:r>
              <a:rPr lang="zh-CN" altLang="en-US" sz="1477" dirty="0"/>
              <a:t>中。</a:t>
            </a:r>
            <a:endParaRPr lang="en-US" altLang="zh-CN" sz="1477"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EDA7C1A7-F447-4592-B2BC-0D1A2307FE50}"/>
              </a:ext>
            </a:extLst>
          </p:cNvPr>
          <p:cNvPicPr>
            <a:picLocks noChangeAspect="1"/>
          </p:cNvPicPr>
          <p:nvPr/>
        </p:nvPicPr>
        <p:blipFill>
          <a:blip r:embed="rId3"/>
          <a:stretch>
            <a:fillRect/>
          </a:stretch>
        </p:blipFill>
        <p:spPr>
          <a:xfrm>
            <a:off x="384458" y="4053223"/>
            <a:ext cx="4458633" cy="1465852"/>
          </a:xfrm>
          <a:prstGeom prst="rect">
            <a:avLst/>
          </a:prstGeom>
        </p:spPr>
      </p:pic>
      <p:pic>
        <p:nvPicPr>
          <p:cNvPr id="9" name="图片 8">
            <a:extLst>
              <a:ext uri="{FF2B5EF4-FFF2-40B4-BE49-F238E27FC236}">
                <a16:creationId xmlns:a16="http://schemas.microsoft.com/office/drawing/2014/main" id="{5CEBD694-BC61-4FFC-BA96-99651247BC87}"/>
              </a:ext>
            </a:extLst>
          </p:cNvPr>
          <p:cNvPicPr>
            <a:picLocks noChangeAspect="1"/>
          </p:cNvPicPr>
          <p:nvPr/>
        </p:nvPicPr>
        <p:blipFill>
          <a:blip r:embed="rId4"/>
          <a:stretch>
            <a:fillRect/>
          </a:stretch>
        </p:blipFill>
        <p:spPr>
          <a:xfrm>
            <a:off x="360454" y="5582008"/>
            <a:ext cx="4211546" cy="1037500"/>
          </a:xfrm>
          <a:prstGeom prst="rect">
            <a:avLst/>
          </a:prstGeom>
        </p:spPr>
      </p:pic>
      <p:pic>
        <p:nvPicPr>
          <p:cNvPr id="11" name="图片 10">
            <a:extLst>
              <a:ext uri="{FF2B5EF4-FFF2-40B4-BE49-F238E27FC236}">
                <a16:creationId xmlns:a16="http://schemas.microsoft.com/office/drawing/2014/main" id="{EEA42B24-F610-4ADC-9248-CE5B92E6ED7F}"/>
              </a:ext>
            </a:extLst>
          </p:cNvPr>
          <p:cNvPicPr>
            <a:picLocks noChangeAspect="1"/>
          </p:cNvPicPr>
          <p:nvPr/>
        </p:nvPicPr>
        <p:blipFill>
          <a:blip r:embed="rId5"/>
          <a:stretch>
            <a:fillRect/>
          </a:stretch>
        </p:blipFill>
        <p:spPr>
          <a:xfrm>
            <a:off x="5065875" y="4057026"/>
            <a:ext cx="3736758" cy="940783"/>
          </a:xfrm>
          <a:prstGeom prst="rect">
            <a:avLst/>
          </a:prstGeom>
        </p:spPr>
      </p:pic>
    </p:spTree>
    <p:extLst>
      <p:ext uri="{BB962C8B-B14F-4D97-AF65-F5344CB8AC3E}">
        <p14:creationId xmlns:p14="http://schemas.microsoft.com/office/powerpoint/2010/main" val="241946043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BPF verifier</a:t>
            </a:r>
            <a:r>
              <a:rPr lang="zh-CN" altLang="en-US" dirty="0"/>
              <a:t>具体实现</a:t>
            </a:r>
            <a:endParaRPr lang="en-US" altLang="zh-CN" dirty="0"/>
          </a:p>
          <a:p>
            <a:pPr lvl="1"/>
            <a:r>
              <a:rPr lang="en-US" altLang="zh-CN" dirty="0" err="1"/>
              <a:t>check_cfg</a:t>
            </a:r>
            <a:r>
              <a:rPr lang="en-US" altLang="zh-CN" dirty="0"/>
              <a:t>()</a:t>
            </a:r>
          </a:p>
          <a:p>
            <a:pPr lvl="1"/>
            <a:r>
              <a:rPr lang="zh-CN" altLang="en-US" dirty="0"/>
              <a:t>通过</a:t>
            </a:r>
            <a:r>
              <a:rPr lang="en-US" altLang="zh-CN" dirty="0"/>
              <a:t>DAG(Directed Acyclic Graph </a:t>
            </a:r>
            <a:r>
              <a:rPr lang="zh-CN" altLang="en-US" dirty="0"/>
              <a:t>有向无环图</a:t>
            </a:r>
            <a:r>
              <a:rPr lang="en-US" altLang="zh-CN" dirty="0"/>
              <a:t>)</a:t>
            </a:r>
            <a:r>
              <a:rPr lang="zh-CN" altLang="en-US" dirty="0"/>
              <a:t>的</a:t>
            </a:r>
            <a:r>
              <a:rPr lang="en-US" altLang="zh-CN" dirty="0"/>
              <a:t>DFS(Depth-first Search)</a:t>
            </a:r>
            <a:r>
              <a:rPr lang="zh-CN" altLang="en-US" dirty="0"/>
              <a:t>深度优先算法来遍历</a:t>
            </a:r>
            <a:r>
              <a:rPr lang="en-US" altLang="zh-CN" dirty="0"/>
              <a:t>BPF</a:t>
            </a:r>
            <a:r>
              <a:rPr lang="zh-CN" altLang="en-US" dirty="0"/>
              <a:t>程序的代码路径，确保没有环路发生</a:t>
            </a:r>
            <a:endParaRPr lang="en-US" altLang="zh-CN" dirty="0"/>
          </a:p>
          <a:p>
            <a:pPr lvl="2"/>
            <a:r>
              <a:rPr lang="en-US" altLang="zh-CN" sz="1477" dirty="0">
                <a:solidFill>
                  <a:srgbClr val="FF0000"/>
                </a:solidFill>
              </a:rPr>
              <a:t>Tree Edges</a:t>
            </a:r>
            <a:r>
              <a:rPr lang="zh-CN" altLang="en-US" sz="1477" dirty="0">
                <a:solidFill>
                  <a:srgbClr val="FF0000"/>
                </a:solidFill>
              </a:rPr>
              <a:t>：在</a:t>
            </a:r>
            <a:r>
              <a:rPr lang="en-US" altLang="zh-CN" sz="1477" dirty="0">
                <a:solidFill>
                  <a:srgbClr val="FF0000"/>
                </a:solidFill>
              </a:rPr>
              <a:t>DFS</a:t>
            </a:r>
            <a:r>
              <a:rPr lang="zh-CN" altLang="en-US" sz="1477" dirty="0">
                <a:solidFill>
                  <a:srgbClr val="FF0000"/>
                </a:solidFill>
              </a:rPr>
              <a:t>树上的边；</a:t>
            </a:r>
          </a:p>
          <a:p>
            <a:pPr lvl="2"/>
            <a:r>
              <a:rPr lang="en-US" altLang="zh-CN" sz="1477" dirty="0">
                <a:solidFill>
                  <a:srgbClr val="C00000"/>
                </a:solidFill>
              </a:rPr>
              <a:t>Back Edges</a:t>
            </a:r>
            <a:r>
              <a:rPr lang="zh-CN" altLang="en-US" sz="1477" dirty="0">
                <a:solidFill>
                  <a:srgbClr val="C00000"/>
                </a:solidFill>
              </a:rPr>
              <a:t>：从子节点连向祖先节点的边</a:t>
            </a:r>
            <a:r>
              <a:rPr lang="en-US" altLang="zh-CN" sz="1477" dirty="0">
                <a:solidFill>
                  <a:srgbClr val="C00000"/>
                </a:solidFill>
              </a:rPr>
              <a:t>(</a:t>
            </a:r>
            <a:r>
              <a:rPr lang="zh-CN" altLang="en-US" sz="1477" dirty="0">
                <a:solidFill>
                  <a:srgbClr val="C00000"/>
                </a:solidFill>
              </a:rPr>
              <a:t>形成环</a:t>
            </a:r>
            <a:r>
              <a:rPr lang="en-US" altLang="zh-CN" sz="1477" dirty="0">
                <a:solidFill>
                  <a:srgbClr val="C00000"/>
                </a:solidFill>
              </a:rPr>
              <a:t>)</a:t>
            </a:r>
            <a:r>
              <a:rPr lang="zh-CN" altLang="en-US" sz="1477" dirty="0">
                <a:solidFill>
                  <a:srgbClr val="C00000"/>
                </a:solidFill>
              </a:rPr>
              <a:t>；</a:t>
            </a:r>
          </a:p>
          <a:p>
            <a:pPr lvl="2"/>
            <a:r>
              <a:rPr lang="en-US" altLang="zh-CN" sz="1477" dirty="0">
                <a:solidFill>
                  <a:srgbClr val="FF0000"/>
                </a:solidFill>
              </a:rPr>
              <a:t>Forward Edges</a:t>
            </a:r>
            <a:r>
              <a:rPr lang="zh-CN" altLang="en-US" sz="1477" dirty="0">
                <a:solidFill>
                  <a:srgbClr val="FF0000"/>
                </a:solidFill>
              </a:rPr>
              <a:t>：直接连向孙节点的边</a:t>
            </a:r>
            <a:r>
              <a:rPr lang="en-US" altLang="zh-CN" sz="1477" dirty="0">
                <a:solidFill>
                  <a:srgbClr val="FF0000"/>
                </a:solidFill>
              </a:rPr>
              <a:t>(</a:t>
            </a:r>
            <a:r>
              <a:rPr lang="zh-CN" altLang="en-US" sz="1477" dirty="0">
                <a:solidFill>
                  <a:srgbClr val="FF0000"/>
                </a:solidFill>
              </a:rPr>
              <a:t>跨子节点的连接</a:t>
            </a:r>
            <a:r>
              <a:rPr lang="en-US" altLang="zh-CN" sz="1477" dirty="0">
                <a:solidFill>
                  <a:srgbClr val="FF0000"/>
                </a:solidFill>
              </a:rPr>
              <a:t>)</a:t>
            </a:r>
            <a:r>
              <a:rPr lang="zh-CN" altLang="en-US" sz="1477" dirty="0">
                <a:solidFill>
                  <a:srgbClr val="FF0000"/>
                </a:solidFill>
              </a:rPr>
              <a:t>；</a:t>
            </a:r>
          </a:p>
          <a:p>
            <a:pPr lvl="2"/>
            <a:r>
              <a:rPr lang="en-US" altLang="zh-CN" sz="1477" dirty="0">
                <a:solidFill>
                  <a:srgbClr val="FF0000"/>
                </a:solidFill>
              </a:rPr>
              <a:t>Cross Edges</a:t>
            </a:r>
            <a:r>
              <a:rPr lang="zh-CN" altLang="en-US" sz="1477" dirty="0">
                <a:solidFill>
                  <a:srgbClr val="FF0000"/>
                </a:solidFill>
              </a:rPr>
              <a:t>：叶子之间的连接，或者树之间的连接；</a:t>
            </a:r>
            <a:endParaRPr lang="en-US" altLang="zh-CN" sz="1477" dirty="0">
              <a:solidFill>
                <a:srgbClr val="FF0000"/>
              </a:solidFill>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6" name="图片 5">
            <a:extLst>
              <a:ext uri="{FF2B5EF4-FFF2-40B4-BE49-F238E27FC236}">
                <a16:creationId xmlns:a16="http://schemas.microsoft.com/office/drawing/2014/main" id="{2AAC8998-5B0E-478C-A1EE-D3F780A26855}"/>
              </a:ext>
            </a:extLst>
          </p:cNvPr>
          <p:cNvPicPr>
            <a:picLocks noChangeAspect="1"/>
          </p:cNvPicPr>
          <p:nvPr/>
        </p:nvPicPr>
        <p:blipFill>
          <a:blip r:embed="rId3"/>
          <a:stretch>
            <a:fillRect/>
          </a:stretch>
        </p:blipFill>
        <p:spPr>
          <a:xfrm>
            <a:off x="6219367" y="3532903"/>
            <a:ext cx="2924633" cy="2953667"/>
          </a:xfrm>
          <a:prstGeom prst="rect">
            <a:avLst/>
          </a:prstGeom>
        </p:spPr>
      </p:pic>
    </p:spTree>
    <p:extLst>
      <p:ext uri="{BB962C8B-B14F-4D97-AF65-F5344CB8AC3E}">
        <p14:creationId xmlns:p14="http://schemas.microsoft.com/office/powerpoint/2010/main" val="385381427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A7F60BD-B806-477C-A884-932FBDA1BC07}"/>
              </a:ext>
            </a:extLst>
          </p:cNvPr>
          <p:cNvPicPr>
            <a:picLocks noChangeAspect="1"/>
          </p:cNvPicPr>
          <p:nvPr/>
        </p:nvPicPr>
        <p:blipFill>
          <a:blip r:embed="rId3"/>
          <a:stretch>
            <a:fillRect/>
          </a:stretch>
        </p:blipFill>
        <p:spPr>
          <a:xfrm>
            <a:off x="4738379" y="1828997"/>
            <a:ext cx="4448940" cy="4330243"/>
          </a:xfrm>
          <a:prstGeom prst="rect">
            <a:avLst/>
          </a:prstGeom>
        </p:spPr>
      </p:pic>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BPF verifier</a:t>
            </a:r>
            <a:r>
              <a:rPr lang="zh-CN" altLang="en-US" dirty="0"/>
              <a:t>具体实现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9" name="图片 8">
            <a:extLst>
              <a:ext uri="{FF2B5EF4-FFF2-40B4-BE49-F238E27FC236}">
                <a16:creationId xmlns:a16="http://schemas.microsoft.com/office/drawing/2014/main" id="{285A8A6F-7BEC-4F66-A81F-46D71EE90773}"/>
              </a:ext>
            </a:extLst>
          </p:cNvPr>
          <p:cNvPicPr>
            <a:picLocks noChangeAspect="1"/>
          </p:cNvPicPr>
          <p:nvPr/>
        </p:nvPicPr>
        <p:blipFill>
          <a:blip r:embed="rId4"/>
          <a:stretch>
            <a:fillRect/>
          </a:stretch>
        </p:blipFill>
        <p:spPr>
          <a:xfrm>
            <a:off x="-14355" y="1992663"/>
            <a:ext cx="4924197" cy="4330243"/>
          </a:xfrm>
          <a:prstGeom prst="rect">
            <a:avLst/>
          </a:prstGeom>
        </p:spPr>
      </p:pic>
      <p:sp>
        <p:nvSpPr>
          <p:cNvPr id="11" name="矩形 10">
            <a:extLst>
              <a:ext uri="{FF2B5EF4-FFF2-40B4-BE49-F238E27FC236}">
                <a16:creationId xmlns:a16="http://schemas.microsoft.com/office/drawing/2014/main" id="{CCBC9838-4CDB-481B-A6DA-87CACDC45B3C}"/>
              </a:ext>
            </a:extLst>
          </p:cNvPr>
          <p:cNvSpPr/>
          <p:nvPr/>
        </p:nvSpPr>
        <p:spPr bwMode="auto">
          <a:xfrm>
            <a:off x="4970813" y="3694354"/>
            <a:ext cx="2791695"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sp>
        <p:nvSpPr>
          <p:cNvPr id="13" name="矩形 12">
            <a:extLst>
              <a:ext uri="{FF2B5EF4-FFF2-40B4-BE49-F238E27FC236}">
                <a16:creationId xmlns:a16="http://schemas.microsoft.com/office/drawing/2014/main" id="{21A03FA3-05DF-4D5E-ADE3-190AE297C32A}"/>
              </a:ext>
            </a:extLst>
          </p:cNvPr>
          <p:cNvSpPr/>
          <p:nvPr/>
        </p:nvSpPr>
        <p:spPr bwMode="auto">
          <a:xfrm>
            <a:off x="5103751" y="4691909"/>
            <a:ext cx="2858164"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spTree>
    <p:extLst>
      <p:ext uri="{BB962C8B-B14F-4D97-AF65-F5344CB8AC3E}">
        <p14:creationId xmlns:p14="http://schemas.microsoft.com/office/powerpoint/2010/main" val="34393282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BPF verifier</a:t>
            </a:r>
            <a:r>
              <a:rPr lang="zh-CN" altLang="en-US" dirty="0"/>
              <a:t>具体实现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8" name="图片 7">
            <a:extLst>
              <a:ext uri="{FF2B5EF4-FFF2-40B4-BE49-F238E27FC236}">
                <a16:creationId xmlns:a16="http://schemas.microsoft.com/office/drawing/2014/main" id="{415CDFDA-B169-42C7-B5D7-0B203627FB3D}"/>
              </a:ext>
            </a:extLst>
          </p:cNvPr>
          <p:cNvPicPr>
            <a:picLocks noChangeAspect="1"/>
          </p:cNvPicPr>
          <p:nvPr/>
        </p:nvPicPr>
        <p:blipFill>
          <a:blip r:embed="rId3"/>
          <a:stretch>
            <a:fillRect/>
          </a:stretch>
        </p:blipFill>
        <p:spPr>
          <a:xfrm>
            <a:off x="4738378" y="2040236"/>
            <a:ext cx="4426960" cy="4528072"/>
          </a:xfrm>
          <a:prstGeom prst="rect">
            <a:avLst/>
          </a:prstGeom>
        </p:spPr>
      </p:pic>
      <p:pic>
        <p:nvPicPr>
          <p:cNvPr id="4" name="图片 3">
            <a:extLst>
              <a:ext uri="{FF2B5EF4-FFF2-40B4-BE49-F238E27FC236}">
                <a16:creationId xmlns:a16="http://schemas.microsoft.com/office/drawing/2014/main" id="{63E0F131-E3B0-4147-9DB7-62002E17E0C2}"/>
              </a:ext>
            </a:extLst>
          </p:cNvPr>
          <p:cNvPicPr>
            <a:picLocks noChangeAspect="1"/>
          </p:cNvPicPr>
          <p:nvPr/>
        </p:nvPicPr>
        <p:blipFill>
          <a:blip r:embed="rId4"/>
          <a:stretch>
            <a:fillRect/>
          </a:stretch>
        </p:blipFill>
        <p:spPr>
          <a:xfrm>
            <a:off x="0" y="1983495"/>
            <a:ext cx="4609798" cy="4543944"/>
          </a:xfrm>
          <a:prstGeom prst="rect">
            <a:avLst/>
          </a:prstGeom>
        </p:spPr>
      </p:pic>
    </p:spTree>
    <p:extLst>
      <p:ext uri="{BB962C8B-B14F-4D97-AF65-F5344CB8AC3E}">
        <p14:creationId xmlns:p14="http://schemas.microsoft.com/office/powerpoint/2010/main" val="303574454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BPF verifier</a:t>
            </a:r>
            <a:r>
              <a:rPr lang="zh-CN" altLang="en-US" dirty="0"/>
              <a:t>具体实现</a:t>
            </a:r>
            <a:endParaRPr lang="en-US" altLang="zh-CN" dirty="0"/>
          </a:p>
          <a:p>
            <a:pPr lvl="1"/>
            <a:r>
              <a:rPr lang="en-US" altLang="zh-CN" dirty="0" err="1"/>
              <a:t>do_check</a:t>
            </a:r>
            <a:endParaRPr lang="en-US" altLang="zh-CN" dirty="0"/>
          </a:p>
          <a:p>
            <a:pPr lvl="1"/>
            <a:r>
              <a:rPr lang="zh-CN" altLang="en-US" dirty="0"/>
              <a:t>详细扫描</a:t>
            </a:r>
            <a:r>
              <a:rPr lang="en-US" altLang="zh-CN" dirty="0"/>
              <a:t>BPF</a:t>
            </a:r>
            <a:r>
              <a:rPr lang="zh-CN" altLang="en-US" dirty="0"/>
              <a:t>代码的运行过程，跟踪分析寄存器和堆栈，检查是否有不符合规则的情况出现</a:t>
            </a:r>
            <a:endParaRPr lang="en-US" altLang="zh-CN" dirty="0"/>
          </a:p>
          <a:p>
            <a:pPr lvl="2"/>
            <a:r>
              <a:rPr lang="zh-CN" altLang="en-US" dirty="0"/>
              <a:t>在碰到指令对应</a:t>
            </a:r>
            <a:r>
              <a:rPr lang="en-US" altLang="zh-CN" dirty="0" err="1"/>
              <a:t>explored_states</a:t>
            </a:r>
            <a:r>
              <a:rPr lang="en-US" altLang="zh-CN" dirty="0"/>
              <a:t>[]</a:t>
            </a:r>
            <a:r>
              <a:rPr lang="zh-CN" altLang="en-US" dirty="0"/>
              <a:t>被设置成</a:t>
            </a:r>
            <a:r>
              <a:rPr lang="en-US" altLang="zh-CN" dirty="0"/>
              <a:t>STATE_LIST_MARK</a:t>
            </a:r>
            <a:r>
              <a:rPr lang="zh-CN" altLang="en-US" dirty="0"/>
              <a:t>，需要给当前指令独立分配一个</a:t>
            </a:r>
            <a:r>
              <a:rPr lang="en-US" altLang="zh-CN" dirty="0" err="1"/>
              <a:t>bpf_verifier_state_list</a:t>
            </a:r>
            <a:r>
              <a:rPr lang="zh-CN" altLang="en-US" dirty="0"/>
              <a:t>链表，来存储这个指令在多个分支上的不同状况</a:t>
            </a:r>
            <a:endParaRPr lang="en-US" altLang="zh-CN" dirty="0"/>
          </a:p>
          <a:p>
            <a:pPr lvl="2"/>
            <a:r>
              <a:rPr lang="zh-CN" altLang="en-US" dirty="0"/>
              <a:t>有一个快速分析的优化方法：修剪</a:t>
            </a:r>
            <a:r>
              <a:rPr lang="en-US" altLang="zh-CN" dirty="0"/>
              <a:t>(Pruning)</a:t>
            </a:r>
            <a:endParaRPr lang="en-US" altLang="zh-CN" sz="2585"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spTree>
    <p:extLst>
      <p:ext uri="{BB962C8B-B14F-4D97-AF65-F5344CB8AC3E}">
        <p14:creationId xmlns:p14="http://schemas.microsoft.com/office/powerpoint/2010/main" val="95856505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BPF verifier</a:t>
            </a:r>
            <a:r>
              <a:rPr lang="zh-CN" altLang="en-US" dirty="0"/>
              <a:t>具体实现</a:t>
            </a:r>
            <a:endParaRPr lang="en-US" altLang="zh-CN" dirty="0"/>
          </a:p>
          <a:p>
            <a:pPr lvl="1"/>
            <a:r>
              <a:rPr lang="en-US" altLang="zh-CN" dirty="0" err="1"/>
              <a:t>fixup_bpf_calls</a:t>
            </a:r>
            <a:endParaRPr lang="en-US" altLang="zh-CN" dirty="0"/>
          </a:p>
          <a:p>
            <a:pPr lvl="1"/>
            <a:r>
              <a:rPr lang="zh-CN" altLang="en-US" dirty="0"/>
              <a:t>修复</a:t>
            </a:r>
            <a:r>
              <a:rPr lang="en-US" altLang="zh-CN" dirty="0"/>
              <a:t>BPF</a:t>
            </a:r>
            <a:r>
              <a:rPr lang="zh-CN" altLang="en-US" dirty="0"/>
              <a:t>指令中对内核</a:t>
            </a:r>
            <a:r>
              <a:rPr lang="en-US" altLang="zh-CN" dirty="0"/>
              <a:t>helper function</a:t>
            </a:r>
            <a:r>
              <a:rPr lang="zh-CN" altLang="en-US" dirty="0"/>
              <a:t>函数的调用，把函数编号替换成实际的函数指针</a:t>
            </a:r>
            <a:endParaRPr lang="en-US" altLang="zh-CN" dirty="0"/>
          </a:p>
          <a:p>
            <a:pPr lvl="2"/>
            <a:r>
              <a:rPr lang="zh-CN" altLang="en-US" sz="1477" dirty="0"/>
              <a:t>符合条件：</a:t>
            </a:r>
            <a:r>
              <a:rPr lang="en-US" altLang="zh-CN" sz="1477" dirty="0"/>
              <a:t>(</a:t>
            </a:r>
            <a:r>
              <a:rPr lang="en-US" altLang="zh-CN" sz="1477" dirty="0" err="1"/>
              <a:t>insn</a:t>
            </a:r>
            <a:r>
              <a:rPr lang="en-US" altLang="zh-CN" sz="1477" dirty="0"/>
              <a:t>-&gt;code == (BPF_JMP | BPF_CALL)) </a:t>
            </a:r>
            <a:r>
              <a:rPr lang="zh-CN" altLang="en-US" sz="1477" dirty="0"/>
              <a:t>的指令，即是调用</a:t>
            </a:r>
            <a:r>
              <a:rPr lang="en-US" altLang="zh-CN" sz="1477" dirty="0"/>
              <a:t>helper function</a:t>
            </a:r>
            <a:r>
              <a:rPr lang="zh-CN" altLang="en-US" sz="1477" dirty="0"/>
              <a:t>的指令</a:t>
            </a:r>
            <a:endParaRPr lang="en-US" altLang="zh-CN" sz="1477" dirty="0"/>
          </a:p>
          <a:p>
            <a:pPr lvl="2"/>
            <a:r>
              <a:rPr lang="zh-CN" altLang="en-US" sz="1477" dirty="0"/>
              <a:t>处理过程：根据</a:t>
            </a:r>
            <a:r>
              <a:rPr lang="en-US" altLang="zh-CN" sz="1477" dirty="0" err="1"/>
              <a:t>insn</a:t>
            </a:r>
            <a:r>
              <a:rPr lang="en-US" altLang="zh-CN" sz="1477" dirty="0"/>
              <a:t>-&gt;</a:t>
            </a:r>
            <a:r>
              <a:rPr lang="en-US" altLang="zh-CN" sz="1477" dirty="0" err="1"/>
              <a:t>imm</a:t>
            </a:r>
            <a:r>
              <a:rPr lang="zh-CN" altLang="en-US" sz="1477" dirty="0"/>
              <a:t>指定的编号找打对应的函数指针，然后再把函数指针和</a:t>
            </a:r>
            <a:r>
              <a:rPr lang="en-US" altLang="zh-CN" sz="1477" dirty="0"/>
              <a:t>__</a:t>
            </a:r>
            <a:r>
              <a:rPr lang="en-US" altLang="zh-CN" sz="1477" dirty="0" err="1"/>
              <a:t>bpf_call_base</a:t>
            </a:r>
            <a:r>
              <a:rPr lang="zh-CN" altLang="en-US" sz="1477" dirty="0"/>
              <a:t>之间的</a:t>
            </a:r>
            <a:r>
              <a:rPr lang="en-US" altLang="zh-CN" sz="1477" dirty="0"/>
              <a:t>offset</a:t>
            </a:r>
            <a:r>
              <a:rPr lang="zh-CN" altLang="en-US" sz="1477" dirty="0"/>
              <a:t>，赋值到</a:t>
            </a:r>
            <a:r>
              <a:rPr lang="en-US" altLang="zh-CN" sz="1477" dirty="0" err="1"/>
              <a:t>insn</a:t>
            </a:r>
            <a:r>
              <a:rPr lang="en-US" altLang="zh-CN" sz="1477" dirty="0"/>
              <a:t>-&gt;</a:t>
            </a:r>
            <a:r>
              <a:rPr lang="en-US" altLang="zh-CN" sz="1477" dirty="0" err="1"/>
              <a:t>imm</a:t>
            </a:r>
            <a:r>
              <a:rPr lang="zh-CN" altLang="en-US" sz="1477" dirty="0"/>
              <a:t>中</a:t>
            </a:r>
            <a:endParaRPr lang="en-US" altLang="zh-CN" sz="1477"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spTree>
    <p:extLst>
      <p:ext uri="{BB962C8B-B14F-4D97-AF65-F5344CB8AC3E}">
        <p14:creationId xmlns:p14="http://schemas.microsoft.com/office/powerpoint/2010/main" val="10304992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BPF JIT/Kernel interpreter</a:t>
            </a:r>
          </a:p>
          <a:p>
            <a:pPr lvl="1"/>
            <a:r>
              <a:rPr lang="zh-CN" altLang="en-US" dirty="0"/>
              <a:t>当前架构不支持</a:t>
            </a:r>
            <a:r>
              <a:rPr lang="en-US" altLang="zh-CN" dirty="0"/>
              <a:t>JIT</a:t>
            </a:r>
            <a:r>
              <a:rPr lang="zh-CN" altLang="en-US" dirty="0"/>
              <a:t>转换内核则会使用一个解析器</a:t>
            </a:r>
            <a:r>
              <a:rPr lang="en-US" altLang="zh-CN" dirty="0"/>
              <a:t>(interpreter)</a:t>
            </a:r>
            <a:r>
              <a:rPr lang="zh-CN" altLang="en-US" dirty="0"/>
              <a:t>来模拟运行，这种运行效率较低</a:t>
            </a:r>
            <a:endParaRPr lang="en-US" altLang="zh-CN" dirty="0"/>
          </a:p>
          <a:p>
            <a:pPr lvl="1"/>
            <a:r>
              <a:rPr lang="en-US" altLang="zh-CN" dirty="0"/>
              <a:t>JIT</a:t>
            </a:r>
            <a:r>
              <a:rPr lang="zh-CN" altLang="en-US" dirty="0"/>
              <a:t>的核心转换分为</a:t>
            </a:r>
            <a:r>
              <a:rPr lang="en-US" altLang="zh-CN" dirty="0"/>
              <a:t>3</a:t>
            </a:r>
            <a:r>
              <a:rPr lang="zh-CN" altLang="en-US" dirty="0"/>
              <a:t>部分：</a:t>
            </a:r>
            <a:r>
              <a:rPr lang="en-US" altLang="zh-CN" dirty="0"/>
              <a:t>prologue + body + epilogue</a:t>
            </a:r>
          </a:p>
          <a:p>
            <a:pPr lvl="2"/>
            <a:r>
              <a:rPr lang="en-US" altLang="zh-CN" sz="1477" dirty="0"/>
              <a:t>prologue</a:t>
            </a:r>
            <a:r>
              <a:rPr lang="zh-CN" altLang="en-US" sz="1477" dirty="0"/>
              <a:t>：新增的指令，负责</a:t>
            </a:r>
            <a:r>
              <a:rPr lang="en-US" altLang="zh-CN" sz="1477" dirty="0"/>
              <a:t>BPF</a:t>
            </a:r>
            <a:r>
              <a:rPr lang="zh-CN" altLang="en-US" sz="1477" dirty="0"/>
              <a:t>运行堆栈的构建和运行现场的保护；</a:t>
            </a:r>
          </a:p>
          <a:p>
            <a:pPr lvl="2"/>
            <a:r>
              <a:rPr lang="en-US" altLang="zh-CN" sz="1477" dirty="0"/>
              <a:t>body</a:t>
            </a:r>
            <a:r>
              <a:rPr lang="zh-CN" altLang="en-US" sz="1477" dirty="0"/>
              <a:t>：</a:t>
            </a:r>
            <a:r>
              <a:rPr lang="en-US" altLang="zh-CN" sz="1477" dirty="0"/>
              <a:t>BPF</a:t>
            </a:r>
            <a:r>
              <a:rPr lang="zh-CN" altLang="en-US" sz="1477" dirty="0"/>
              <a:t>主体部分；</a:t>
            </a:r>
          </a:p>
          <a:p>
            <a:pPr lvl="2"/>
            <a:r>
              <a:rPr lang="en-US" altLang="zh-CN" sz="1477" dirty="0"/>
              <a:t>epilogue</a:t>
            </a:r>
            <a:r>
              <a:rPr lang="zh-CN" altLang="en-US" sz="1477" dirty="0"/>
              <a:t>：负责</a:t>
            </a:r>
            <a:r>
              <a:rPr lang="en-US" altLang="zh-CN" sz="1477" dirty="0"/>
              <a:t>BPF</a:t>
            </a:r>
            <a:r>
              <a:rPr lang="zh-CN" altLang="en-US" sz="1477" dirty="0"/>
              <a:t>运行完现场的恢复和清理；</a:t>
            </a:r>
            <a:endParaRPr lang="en-US" altLang="zh-CN" sz="1477"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A1A4D370-F937-4772-9842-669795BC1927}"/>
              </a:ext>
            </a:extLst>
          </p:cNvPr>
          <p:cNvPicPr>
            <a:picLocks noChangeAspect="1"/>
          </p:cNvPicPr>
          <p:nvPr/>
        </p:nvPicPr>
        <p:blipFill>
          <a:blip r:embed="rId3"/>
          <a:stretch>
            <a:fillRect/>
          </a:stretch>
        </p:blipFill>
        <p:spPr>
          <a:xfrm>
            <a:off x="5369627" y="3503767"/>
            <a:ext cx="3859913" cy="3057570"/>
          </a:xfrm>
          <a:prstGeom prst="rect">
            <a:avLst/>
          </a:prstGeom>
        </p:spPr>
      </p:pic>
    </p:spTree>
    <p:extLst>
      <p:ext uri="{BB962C8B-B14F-4D97-AF65-F5344CB8AC3E}">
        <p14:creationId xmlns:p14="http://schemas.microsoft.com/office/powerpoint/2010/main" val="201812271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74079" cy="4985169"/>
          </a:xfrm>
        </p:spPr>
        <p:txBody>
          <a:bodyPr/>
          <a:lstStyle/>
          <a:p>
            <a:r>
              <a:rPr lang="en-US" altLang="zh-CN" dirty="0"/>
              <a:t>Netfilter</a:t>
            </a:r>
            <a:r>
              <a:rPr lang="zh-CN" altLang="en-US" dirty="0"/>
              <a:t>体系结构</a:t>
            </a:r>
            <a:endParaRPr lang="en-US" altLang="zh-CN" dirty="0"/>
          </a:p>
          <a:p>
            <a:pPr lvl="1"/>
            <a:r>
              <a:rPr lang="en-US" altLang="zh-CN" dirty="0"/>
              <a:t>Netfilter</a:t>
            </a:r>
            <a:r>
              <a:rPr lang="zh-CN" altLang="en-US" dirty="0"/>
              <a:t>主要通过表、链实现规则。</a:t>
            </a:r>
            <a:r>
              <a:rPr lang="en-US" altLang="zh-CN" dirty="0"/>
              <a:t>Netfilter</a:t>
            </a:r>
            <a:r>
              <a:rPr lang="zh-CN" altLang="en-US" dirty="0"/>
              <a:t>是表的容器，表是链的容器，链是规则的容器，最终形成对数据报处理规则的实现。</a:t>
            </a:r>
            <a:endParaRPr lang="en-US" altLang="zh-CN" dirty="0"/>
          </a:p>
          <a:p>
            <a:pPr lvl="2"/>
            <a:r>
              <a:rPr lang="en-US" altLang="zh-CN" dirty="0"/>
              <a:t>Netfilter</a:t>
            </a:r>
            <a:r>
              <a:rPr lang="zh-CN" altLang="en-US" dirty="0"/>
              <a:t>的</a:t>
            </a:r>
            <a:r>
              <a:rPr lang="en-US" altLang="zh-CN" dirty="0"/>
              <a:t>HOOK</a:t>
            </a:r>
            <a:r>
              <a:rPr lang="zh-CN" altLang="en-US" dirty="0"/>
              <a:t>机制：</a:t>
            </a:r>
            <a:endParaRPr lang="en-US" altLang="zh-CN" dirty="0"/>
          </a:p>
          <a:p>
            <a:pPr lvl="3"/>
            <a:r>
              <a:rPr lang="en-US" altLang="zh-CN" dirty="0">
                <a:solidFill>
                  <a:srgbClr val="7030A0"/>
                </a:solidFill>
              </a:rPr>
              <a:t>HOOK</a:t>
            </a:r>
            <a:r>
              <a:rPr lang="zh-CN" altLang="en-US" dirty="0">
                <a:solidFill>
                  <a:srgbClr val="7030A0"/>
                </a:solidFill>
              </a:rPr>
              <a:t>提供了一种方便的机制：在数据报通过</a:t>
            </a:r>
            <a:r>
              <a:rPr lang="en-US" altLang="zh-CN" dirty="0" err="1">
                <a:solidFill>
                  <a:srgbClr val="7030A0"/>
                </a:solidFill>
              </a:rPr>
              <a:t>linux</a:t>
            </a:r>
            <a:r>
              <a:rPr lang="zh-CN" altLang="en-US" dirty="0">
                <a:solidFill>
                  <a:srgbClr val="7030A0"/>
                </a:solidFill>
              </a:rPr>
              <a:t>内核的不同位置上截获和操作处理数据报</a:t>
            </a:r>
            <a:endParaRPr lang="en-US" altLang="zh-CN" dirty="0">
              <a:solidFill>
                <a:srgbClr val="7030A0"/>
              </a:solidFill>
            </a:endParaRPr>
          </a:p>
          <a:p>
            <a:pPr lvl="2"/>
            <a:r>
              <a:rPr lang="en-US" altLang="zh-CN" dirty="0" err="1"/>
              <a:t>IPTables</a:t>
            </a:r>
            <a:r>
              <a:rPr lang="zh-CN" altLang="en-US" dirty="0"/>
              <a:t>基础模块：</a:t>
            </a:r>
            <a:endParaRPr lang="en-US" altLang="zh-CN" dirty="0"/>
          </a:p>
          <a:p>
            <a:pPr lvl="3"/>
            <a:r>
              <a:rPr lang="zh-CN" altLang="en-US" dirty="0">
                <a:solidFill>
                  <a:srgbClr val="7030A0"/>
                </a:solidFill>
              </a:rPr>
              <a:t>实现了三个表（</a:t>
            </a:r>
            <a:r>
              <a:rPr lang="en-US" altLang="zh-CN" dirty="0">
                <a:solidFill>
                  <a:srgbClr val="7030A0"/>
                </a:solidFill>
              </a:rPr>
              <a:t>filter</a:t>
            </a:r>
            <a:r>
              <a:rPr lang="zh-CN" altLang="en-US" dirty="0">
                <a:solidFill>
                  <a:srgbClr val="7030A0"/>
                </a:solidFill>
              </a:rPr>
              <a:t>表，</a:t>
            </a:r>
            <a:r>
              <a:rPr lang="en-US" altLang="zh-CN" dirty="0">
                <a:solidFill>
                  <a:srgbClr val="7030A0"/>
                </a:solidFill>
              </a:rPr>
              <a:t>nat</a:t>
            </a:r>
            <a:r>
              <a:rPr lang="zh-CN" altLang="en-US" dirty="0">
                <a:solidFill>
                  <a:srgbClr val="7030A0"/>
                </a:solidFill>
              </a:rPr>
              <a:t>表，</a:t>
            </a:r>
            <a:r>
              <a:rPr lang="en-US" altLang="zh-CN" dirty="0">
                <a:solidFill>
                  <a:srgbClr val="7030A0"/>
                </a:solidFill>
              </a:rPr>
              <a:t>mangle</a:t>
            </a:r>
            <a:r>
              <a:rPr lang="zh-CN" altLang="en-US" dirty="0">
                <a:solidFill>
                  <a:srgbClr val="7030A0"/>
                </a:solidFill>
              </a:rPr>
              <a:t>表）来筛选各种数据报。表是通过规则链实现的</a:t>
            </a:r>
            <a:endParaRPr lang="en-US" altLang="zh-CN" dirty="0">
              <a:solidFill>
                <a:srgbClr val="7030A0"/>
              </a:solidFill>
            </a:endParaRPr>
          </a:p>
          <a:p>
            <a:pPr lvl="2"/>
            <a:r>
              <a:rPr lang="zh-CN" altLang="en-US" dirty="0"/>
              <a:t>具体功能模块：</a:t>
            </a:r>
            <a:endParaRPr lang="en-US" altLang="zh-CN" dirty="0"/>
          </a:p>
          <a:p>
            <a:pPr lvl="3"/>
            <a:r>
              <a:rPr lang="zh-CN" altLang="en-US" dirty="0">
                <a:solidFill>
                  <a:srgbClr val="7030A0"/>
                </a:solidFill>
              </a:rPr>
              <a:t>数据报过滤模块、连接跟踪模块、网络地址转换模块、数据报修改模块 、其他高级功能模块</a:t>
            </a:r>
            <a:endParaRPr lang="en-US" altLang="zh-CN" dirty="0">
              <a:solidFill>
                <a:srgbClr val="7030A0"/>
              </a:solidFill>
            </a:endParaRPr>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Netfilter</a:t>
            </a:r>
            <a:r>
              <a:rPr lang="zh-CN" altLang="en-US" dirty="0"/>
              <a:t>简介</a:t>
            </a:r>
            <a:endParaRPr kumimoji="1" lang="zh-CN" altLang="en-US" dirty="0"/>
          </a:p>
        </p:txBody>
      </p:sp>
    </p:spTree>
    <p:extLst>
      <p:ext uri="{BB962C8B-B14F-4D97-AF65-F5344CB8AC3E}">
        <p14:creationId xmlns:p14="http://schemas.microsoft.com/office/powerpoint/2010/main" val="3202782682"/>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a:t>BPF map</a:t>
            </a:r>
            <a:r>
              <a:rPr lang="zh-CN" altLang="en-US" dirty="0"/>
              <a:t>操作</a:t>
            </a:r>
            <a:endParaRPr lang="en-US" altLang="zh-CN" dirty="0"/>
          </a:p>
          <a:p>
            <a:pPr lvl="1"/>
            <a:r>
              <a:rPr lang="en-US" altLang="zh-CN" dirty="0"/>
              <a:t>BPF map</a:t>
            </a:r>
            <a:r>
              <a:rPr lang="zh-CN" altLang="en-US" dirty="0"/>
              <a:t>的应用场景有几种：</a:t>
            </a:r>
            <a:endParaRPr lang="en-US" altLang="zh-CN" dirty="0"/>
          </a:p>
          <a:p>
            <a:pPr lvl="2"/>
            <a:r>
              <a:rPr lang="en-US" altLang="zh-CN" dirty="0"/>
              <a:t>BPF</a:t>
            </a:r>
            <a:r>
              <a:rPr lang="zh-CN" altLang="en-US" dirty="0"/>
              <a:t>程序和用户态态的交互：</a:t>
            </a:r>
            <a:r>
              <a:rPr lang="en-US" altLang="zh-CN" dirty="0"/>
              <a:t>BPF</a:t>
            </a:r>
            <a:r>
              <a:rPr lang="zh-CN" altLang="en-US" dirty="0"/>
              <a:t>程序运行完，得到的结果存储到</a:t>
            </a:r>
            <a:r>
              <a:rPr lang="en-US" altLang="zh-CN" dirty="0"/>
              <a:t>map</a:t>
            </a:r>
            <a:r>
              <a:rPr lang="zh-CN" altLang="en-US" dirty="0"/>
              <a:t>中，供用户态访问；</a:t>
            </a:r>
            <a:endParaRPr lang="en-US" altLang="zh-CN" dirty="0"/>
          </a:p>
          <a:p>
            <a:pPr lvl="2"/>
            <a:r>
              <a:rPr lang="en-US" altLang="zh-CN" dirty="0"/>
              <a:t>BPF</a:t>
            </a:r>
            <a:r>
              <a:rPr lang="zh-CN" altLang="en-US" dirty="0"/>
              <a:t>程序内部交互：如果</a:t>
            </a:r>
            <a:r>
              <a:rPr lang="en-US" altLang="zh-CN" dirty="0"/>
              <a:t>BPF</a:t>
            </a:r>
            <a:r>
              <a:rPr lang="zh-CN" altLang="en-US" dirty="0"/>
              <a:t>程序内部需要用全局变量来交互，但是由于安全原因</a:t>
            </a:r>
            <a:r>
              <a:rPr lang="en-US" altLang="zh-CN" dirty="0"/>
              <a:t>BPF</a:t>
            </a:r>
            <a:r>
              <a:rPr lang="zh-CN" altLang="en-US" dirty="0"/>
              <a:t>程序不允许访问全局变量，可以使用</a:t>
            </a:r>
            <a:r>
              <a:rPr lang="en-US" altLang="zh-CN" dirty="0"/>
              <a:t>map</a:t>
            </a:r>
            <a:r>
              <a:rPr lang="zh-CN" altLang="en-US" dirty="0"/>
              <a:t>来充当全局变量；</a:t>
            </a:r>
            <a:endParaRPr lang="en-US" altLang="zh-CN" dirty="0"/>
          </a:p>
          <a:p>
            <a:pPr lvl="2"/>
            <a:r>
              <a:rPr lang="en-US" altLang="zh-CN" dirty="0"/>
              <a:t>BPF Tail call</a:t>
            </a:r>
            <a:r>
              <a:rPr lang="zh-CN" altLang="en-US" dirty="0"/>
              <a:t>：</a:t>
            </a:r>
            <a:r>
              <a:rPr lang="en-US" altLang="zh-CN" dirty="0"/>
              <a:t>Tail call</a:t>
            </a:r>
            <a:r>
              <a:rPr lang="zh-CN" altLang="en-US" dirty="0"/>
              <a:t>是一个</a:t>
            </a:r>
            <a:r>
              <a:rPr lang="en-US" altLang="zh-CN" dirty="0"/>
              <a:t>BPF</a:t>
            </a:r>
            <a:r>
              <a:rPr lang="zh-CN" altLang="en-US" dirty="0"/>
              <a:t>程序跳转到另一</a:t>
            </a:r>
            <a:r>
              <a:rPr lang="en-US" altLang="zh-CN" dirty="0"/>
              <a:t>BPF</a:t>
            </a:r>
            <a:r>
              <a:rPr lang="zh-CN" altLang="en-US" dirty="0"/>
              <a:t>程序，</a:t>
            </a:r>
            <a:r>
              <a:rPr lang="en-US" altLang="zh-CN" dirty="0"/>
              <a:t>BPF</a:t>
            </a:r>
            <a:r>
              <a:rPr lang="zh-CN" altLang="en-US" dirty="0"/>
              <a:t>程序首先通过</a:t>
            </a:r>
            <a:r>
              <a:rPr lang="en-US" altLang="zh-CN" dirty="0"/>
              <a:t>BPF_MAP_TYPE_PROG_ARRAY</a:t>
            </a:r>
            <a:r>
              <a:rPr lang="zh-CN" altLang="en-US" dirty="0"/>
              <a:t>类型的</a:t>
            </a:r>
            <a:r>
              <a:rPr lang="en-US" altLang="zh-CN" dirty="0"/>
              <a:t>map</a:t>
            </a:r>
            <a:r>
              <a:rPr lang="zh-CN" altLang="en-US" dirty="0"/>
              <a:t>来知道另一个</a:t>
            </a:r>
            <a:r>
              <a:rPr lang="en-US" altLang="zh-CN" dirty="0"/>
              <a:t>BPF</a:t>
            </a:r>
            <a:r>
              <a:rPr lang="zh-CN" altLang="en-US" dirty="0"/>
              <a:t>程序的指针，然后调用</a:t>
            </a:r>
            <a:r>
              <a:rPr lang="en-US" altLang="zh-CN" dirty="0" err="1"/>
              <a:t>tail_call</a:t>
            </a:r>
            <a:r>
              <a:rPr lang="en-US" altLang="zh-CN" dirty="0"/>
              <a:t>()</a:t>
            </a:r>
            <a:r>
              <a:rPr lang="zh-CN" altLang="en-US" dirty="0"/>
              <a:t>的</a:t>
            </a:r>
            <a:r>
              <a:rPr lang="en-US" altLang="zh-CN" dirty="0"/>
              <a:t>helper function</a:t>
            </a:r>
            <a:r>
              <a:rPr lang="zh-CN" altLang="en-US" dirty="0"/>
              <a:t>来执行</a:t>
            </a:r>
            <a:r>
              <a:rPr lang="en-US" altLang="zh-CN" dirty="0"/>
              <a:t>Tail call</a:t>
            </a:r>
            <a:r>
              <a:rPr lang="zh-CN" altLang="en-US" dirty="0"/>
              <a:t>；</a:t>
            </a:r>
            <a:endParaRPr lang="en-US" altLang="zh-CN" dirty="0"/>
          </a:p>
          <a:p>
            <a:pPr lvl="2"/>
            <a:r>
              <a:rPr lang="en-US" altLang="zh-CN" dirty="0"/>
              <a:t>BPF</a:t>
            </a:r>
            <a:r>
              <a:rPr lang="zh-CN" altLang="en-US" dirty="0"/>
              <a:t>程序和内核态的交互：和</a:t>
            </a:r>
            <a:r>
              <a:rPr lang="en-US" altLang="zh-CN" dirty="0"/>
              <a:t>BPF</a:t>
            </a:r>
            <a:r>
              <a:rPr lang="zh-CN" altLang="en-US" dirty="0"/>
              <a:t>程序以外的内核程序交互，也可以使用</a:t>
            </a:r>
            <a:r>
              <a:rPr lang="en-US" altLang="zh-CN" dirty="0"/>
              <a:t>map</a:t>
            </a:r>
            <a:r>
              <a:rPr lang="zh-CN" altLang="en-US" dirty="0"/>
              <a:t>作为中介；</a:t>
            </a:r>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spTree>
    <p:extLst>
      <p:ext uri="{BB962C8B-B14F-4D97-AF65-F5344CB8AC3E}">
        <p14:creationId xmlns:p14="http://schemas.microsoft.com/office/powerpoint/2010/main" val="338554341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938434" cy="4985169"/>
          </a:xfrm>
        </p:spPr>
        <p:txBody>
          <a:bodyPr/>
          <a:lstStyle/>
          <a:p>
            <a:r>
              <a:rPr lang="en-US" altLang="zh-CN" dirty="0"/>
              <a:t>BPF map</a:t>
            </a:r>
            <a:r>
              <a:rPr lang="zh-CN" altLang="en-US" dirty="0"/>
              <a:t>操作</a:t>
            </a:r>
            <a:endParaRPr lang="en-US" altLang="zh-CN" dirty="0"/>
          </a:p>
          <a:p>
            <a:pPr lvl="1"/>
            <a:r>
              <a:rPr lang="en-US" altLang="zh-CN" dirty="0"/>
              <a:t>map</a:t>
            </a:r>
            <a:r>
              <a:rPr lang="zh-CN" altLang="en-US" dirty="0"/>
              <a:t>的创建</a:t>
            </a:r>
            <a:endParaRPr lang="en-US" altLang="zh-CN" dirty="0"/>
          </a:p>
          <a:p>
            <a:pPr lvl="2"/>
            <a:r>
              <a:rPr lang="zh-CN" altLang="en-US" sz="1477" dirty="0"/>
              <a:t>根据</a:t>
            </a:r>
            <a:r>
              <a:rPr lang="en-US" altLang="zh-CN" sz="1477" dirty="0"/>
              <a:t>__section(“maps”)</a:t>
            </a:r>
            <a:r>
              <a:rPr lang="zh-CN" altLang="en-US" sz="1477" dirty="0"/>
              <a:t>中的成员来调用</a:t>
            </a:r>
            <a:r>
              <a:rPr lang="en-US" altLang="zh-CN" sz="1477" dirty="0" err="1"/>
              <a:t>bpf</a:t>
            </a:r>
            <a:r>
              <a:rPr lang="en-US" altLang="zh-CN" sz="1477" dirty="0"/>
              <a:t>()</a:t>
            </a:r>
            <a:r>
              <a:rPr lang="zh-CN" altLang="en-US" sz="1477" dirty="0"/>
              <a:t>系统调用来创建</a:t>
            </a:r>
            <a:r>
              <a:rPr lang="en-US" altLang="zh-CN" sz="1477" dirty="0"/>
              <a:t>map</a:t>
            </a:r>
            <a:r>
              <a:rPr lang="zh-CN" altLang="en-US" sz="1477" dirty="0"/>
              <a:t>对象</a:t>
            </a:r>
            <a:endParaRPr lang="en-US" altLang="zh-CN" sz="1477"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D42B8637-1D28-4F65-92EF-69DE1EB7B702}"/>
              </a:ext>
            </a:extLst>
          </p:cNvPr>
          <p:cNvPicPr>
            <a:picLocks noChangeAspect="1"/>
          </p:cNvPicPr>
          <p:nvPr/>
        </p:nvPicPr>
        <p:blipFill>
          <a:blip r:embed="rId3"/>
          <a:stretch>
            <a:fillRect/>
          </a:stretch>
        </p:blipFill>
        <p:spPr>
          <a:xfrm>
            <a:off x="5389772" y="1284593"/>
            <a:ext cx="3635646" cy="5323782"/>
          </a:xfrm>
          <a:prstGeom prst="rect">
            <a:avLst/>
          </a:prstGeom>
        </p:spPr>
      </p:pic>
      <p:sp>
        <p:nvSpPr>
          <p:cNvPr id="7" name="矩形 6">
            <a:extLst>
              <a:ext uri="{FF2B5EF4-FFF2-40B4-BE49-F238E27FC236}">
                <a16:creationId xmlns:a16="http://schemas.microsoft.com/office/drawing/2014/main" id="{986F2609-49DD-4DE6-B8E8-971EC1DA990D}"/>
              </a:ext>
            </a:extLst>
          </p:cNvPr>
          <p:cNvSpPr/>
          <p:nvPr/>
        </p:nvSpPr>
        <p:spPr bwMode="auto">
          <a:xfrm>
            <a:off x="5569446" y="1899694"/>
            <a:ext cx="2658757"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pic>
        <p:nvPicPr>
          <p:cNvPr id="9" name="图片 8">
            <a:extLst>
              <a:ext uri="{FF2B5EF4-FFF2-40B4-BE49-F238E27FC236}">
                <a16:creationId xmlns:a16="http://schemas.microsoft.com/office/drawing/2014/main" id="{2568B84A-463A-4E86-AF65-C00798A766A7}"/>
              </a:ext>
            </a:extLst>
          </p:cNvPr>
          <p:cNvPicPr>
            <a:picLocks noChangeAspect="1"/>
          </p:cNvPicPr>
          <p:nvPr/>
        </p:nvPicPr>
        <p:blipFill>
          <a:blip r:embed="rId4"/>
          <a:stretch>
            <a:fillRect/>
          </a:stretch>
        </p:blipFill>
        <p:spPr>
          <a:xfrm>
            <a:off x="985302" y="3053593"/>
            <a:ext cx="4295074" cy="1965095"/>
          </a:xfrm>
          <a:prstGeom prst="rect">
            <a:avLst/>
          </a:prstGeom>
        </p:spPr>
      </p:pic>
      <p:cxnSp>
        <p:nvCxnSpPr>
          <p:cNvPr id="11" name="直接箭头连接符 10">
            <a:extLst>
              <a:ext uri="{FF2B5EF4-FFF2-40B4-BE49-F238E27FC236}">
                <a16:creationId xmlns:a16="http://schemas.microsoft.com/office/drawing/2014/main" id="{17BE54DF-2FF9-40F0-8607-35149488032C}"/>
              </a:ext>
            </a:extLst>
          </p:cNvPr>
          <p:cNvCxnSpPr>
            <a:cxnSpLocks/>
          </p:cNvCxnSpPr>
          <p:nvPr/>
        </p:nvCxnSpPr>
        <p:spPr bwMode="auto">
          <a:xfrm flipH="1">
            <a:off x="3907311" y="2299028"/>
            <a:ext cx="1662136" cy="1129972"/>
          </a:xfrm>
          <a:prstGeom prst="straightConnector1">
            <a:avLst/>
          </a:prstGeom>
          <a:solidFill>
            <a:srgbClr val="CCFF66"/>
          </a:solidFill>
          <a:ln w="28575" cap="flat" cmpd="sng" algn="ctr">
            <a:solidFill>
              <a:srgbClr val="0033CC"/>
            </a:solidFill>
            <a:prstDash val="solid"/>
            <a:round/>
            <a:headEnd type="none" w="med" len="med"/>
            <a:tailEnd type="arrow" w="med" len="med"/>
          </a:ln>
          <a:effectLst/>
        </p:spPr>
      </p:cxnSp>
      <p:pic>
        <p:nvPicPr>
          <p:cNvPr id="15" name="图片 14">
            <a:extLst>
              <a:ext uri="{FF2B5EF4-FFF2-40B4-BE49-F238E27FC236}">
                <a16:creationId xmlns:a16="http://schemas.microsoft.com/office/drawing/2014/main" id="{7557D10B-5EF9-4E0A-A841-AB6EB2595BE3}"/>
              </a:ext>
            </a:extLst>
          </p:cNvPr>
          <p:cNvPicPr>
            <a:picLocks noChangeAspect="1"/>
          </p:cNvPicPr>
          <p:nvPr/>
        </p:nvPicPr>
        <p:blipFill>
          <a:blip r:embed="rId5"/>
          <a:stretch>
            <a:fillRect/>
          </a:stretch>
        </p:blipFill>
        <p:spPr>
          <a:xfrm>
            <a:off x="983007" y="5123753"/>
            <a:ext cx="4264301" cy="1362818"/>
          </a:xfrm>
          <a:prstGeom prst="rect">
            <a:avLst/>
          </a:prstGeom>
        </p:spPr>
      </p:pic>
      <p:sp>
        <p:nvSpPr>
          <p:cNvPr id="19" name="矩形 18">
            <a:extLst>
              <a:ext uri="{FF2B5EF4-FFF2-40B4-BE49-F238E27FC236}">
                <a16:creationId xmlns:a16="http://schemas.microsoft.com/office/drawing/2014/main" id="{F99E64FE-C1B8-49F9-B597-18AFB7CB35A5}"/>
              </a:ext>
            </a:extLst>
          </p:cNvPr>
          <p:cNvSpPr/>
          <p:nvPr/>
        </p:nvSpPr>
        <p:spPr bwMode="auto">
          <a:xfrm>
            <a:off x="983007" y="4416347"/>
            <a:ext cx="2658757"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cxnSp>
        <p:nvCxnSpPr>
          <p:cNvPr id="21" name="连接符: 曲线 20">
            <a:extLst>
              <a:ext uri="{FF2B5EF4-FFF2-40B4-BE49-F238E27FC236}">
                <a16:creationId xmlns:a16="http://schemas.microsoft.com/office/drawing/2014/main" id="{C58DC48D-F5BB-465A-9D77-A877A035664B}"/>
              </a:ext>
            </a:extLst>
          </p:cNvPr>
          <p:cNvCxnSpPr>
            <a:cxnSpLocks/>
            <a:stCxn id="19" idx="1"/>
          </p:cNvCxnSpPr>
          <p:nvPr/>
        </p:nvCxnSpPr>
        <p:spPr bwMode="auto">
          <a:xfrm rot="10800000" flipH="1" flipV="1">
            <a:off x="983007" y="4629393"/>
            <a:ext cx="66140" cy="1059549"/>
          </a:xfrm>
          <a:prstGeom prst="curvedConnector4">
            <a:avLst>
              <a:gd name="adj1" fmla="val -345630"/>
              <a:gd name="adj2" fmla="val 60054"/>
            </a:avLst>
          </a:prstGeom>
          <a:solidFill>
            <a:srgbClr val="CCFF66"/>
          </a:solidFill>
          <a:ln w="28575" cap="flat" cmpd="sng" algn="ctr">
            <a:solidFill>
              <a:srgbClr val="0033CC"/>
            </a:solidFill>
            <a:prstDash val="solid"/>
            <a:round/>
            <a:headEnd type="none" w="med" len="med"/>
            <a:tailEnd type="arrow" w="med" len="med"/>
          </a:ln>
          <a:effectLst/>
        </p:spPr>
      </p:cxnSp>
    </p:spTree>
    <p:extLst>
      <p:ext uri="{BB962C8B-B14F-4D97-AF65-F5344CB8AC3E}">
        <p14:creationId xmlns:p14="http://schemas.microsoft.com/office/powerpoint/2010/main" val="205943093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08204" cy="4985169"/>
          </a:xfrm>
        </p:spPr>
        <p:txBody>
          <a:bodyPr/>
          <a:lstStyle/>
          <a:p>
            <a:r>
              <a:rPr lang="en-US" altLang="zh-CN" dirty="0"/>
              <a:t>BPF map</a:t>
            </a:r>
            <a:r>
              <a:rPr lang="zh-CN" altLang="en-US" dirty="0"/>
              <a:t>操作</a:t>
            </a:r>
            <a:endParaRPr lang="en-US" altLang="zh-CN" sz="1108" dirty="0"/>
          </a:p>
          <a:p>
            <a:pPr lvl="1"/>
            <a:r>
              <a:rPr lang="zh-CN" altLang="en-US" dirty="0"/>
              <a:t>传入参数</a:t>
            </a:r>
            <a:r>
              <a:rPr lang="en-US" altLang="zh-CN" dirty="0" err="1"/>
              <a:t>bpf_attr</a:t>
            </a:r>
            <a:endParaRPr lang="en-US" altLang="zh-CN" dirty="0"/>
          </a:p>
          <a:p>
            <a:pPr lvl="2"/>
            <a:r>
              <a:rPr lang="en-US" altLang="zh-CN" sz="1477" dirty="0" err="1"/>
              <a:t>attr</a:t>
            </a:r>
            <a:r>
              <a:rPr lang="en-US" altLang="zh-CN" sz="1477" dirty="0"/>
              <a:t>-&gt;</a:t>
            </a:r>
            <a:r>
              <a:rPr lang="en-US" altLang="zh-CN" sz="1477" dirty="0" err="1"/>
              <a:t>map_type</a:t>
            </a:r>
            <a:r>
              <a:rPr lang="zh-CN" altLang="en-US" sz="1477" dirty="0"/>
              <a:t>：</a:t>
            </a:r>
            <a:r>
              <a:rPr lang="en-US" altLang="zh-CN" sz="1477" dirty="0"/>
              <a:t>map</a:t>
            </a:r>
            <a:r>
              <a:rPr lang="zh-CN" altLang="en-US" sz="1477" dirty="0"/>
              <a:t>的类型；</a:t>
            </a:r>
          </a:p>
          <a:p>
            <a:pPr lvl="2"/>
            <a:r>
              <a:rPr lang="en-US" altLang="zh-CN" sz="1477" dirty="0" err="1"/>
              <a:t>attr</a:t>
            </a:r>
            <a:r>
              <a:rPr lang="en-US" altLang="zh-CN" sz="1477" dirty="0"/>
              <a:t>-&gt;</a:t>
            </a:r>
            <a:r>
              <a:rPr lang="en-US" altLang="zh-CN" sz="1477" dirty="0" err="1"/>
              <a:t>key_size</a:t>
            </a:r>
            <a:r>
              <a:rPr lang="zh-CN" altLang="en-US" sz="1477" dirty="0"/>
              <a:t>：键</a:t>
            </a:r>
            <a:r>
              <a:rPr lang="en-US" altLang="zh-CN" sz="1477" dirty="0"/>
              <a:t>key</a:t>
            </a:r>
            <a:r>
              <a:rPr lang="zh-CN" altLang="en-US" sz="1477" dirty="0"/>
              <a:t>成员的大小；</a:t>
            </a:r>
          </a:p>
          <a:p>
            <a:pPr lvl="2"/>
            <a:r>
              <a:rPr lang="en-US" altLang="zh-CN" sz="1477" dirty="0" err="1"/>
              <a:t>attr</a:t>
            </a:r>
            <a:r>
              <a:rPr lang="en-US" altLang="zh-CN" sz="1477" dirty="0"/>
              <a:t>-&gt;</a:t>
            </a:r>
            <a:r>
              <a:rPr lang="en-US" altLang="zh-CN" sz="1477" dirty="0" err="1"/>
              <a:t>value_size</a:t>
            </a:r>
            <a:r>
              <a:rPr lang="zh-CN" altLang="en-US" sz="1477" dirty="0"/>
              <a:t>：值</a:t>
            </a:r>
            <a:r>
              <a:rPr lang="en-US" altLang="zh-CN" sz="1477" dirty="0"/>
              <a:t>value</a:t>
            </a:r>
            <a:r>
              <a:rPr lang="zh-CN" altLang="en-US" sz="1477" dirty="0"/>
              <a:t>成员的大小；</a:t>
            </a:r>
          </a:p>
          <a:p>
            <a:pPr lvl="2"/>
            <a:r>
              <a:rPr lang="en-US" altLang="zh-CN" sz="1477" dirty="0" err="1"/>
              <a:t>attr</a:t>
            </a:r>
            <a:r>
              <a:rPr lang="en-US" altLang="zh-CN" sz="1477" dirty="0"/>
              <a:t>-&gt;</a:t>
            </a:r>
            <a:r>
              <a:rPr lang="en-US" altLang="zh-CN" sz="1477" dirty="0" err="1"/>
              <a:t>max_entries</a:t>
            </a:r>
            <a:r>
              <a:rPr lang="zh-CN" altLang="en-US" sz="1477" dirty="0"/>
              <a:t>：需要存储多少个条目</a:t>
            </a:r>
            <a:r>
              <a:rPr lang="en-US" altLang="zh-CN" sz="1477" dirty="0"/>
              <a:t>(“</a:t>
            </a:r>
            <a:r>
              <a:rPr lang="zh-CN" altLang="en-US" sz="1477" dirty="0"/>
              <a:t>键</a:t>
            </a:r>
            <a:r>
              <a:rPr lang="en-US" altLang="zh-CN" sz="1477" dirty="0"/>
              <a:t>-</a:t>
            </a:r>
            <a:r>
              <a:rPr lang="zh-CN" altLang="en-US" sz="1477" dirty="0"/>
              <a:t>值“对</a:t>
            </a:r>
            <a:r>
              <a:rPr lang="en-US" altLang="zh-CN" sz="1477" dirty="0"/>
              <a:t>)</a:t>
            </a:r>
            <a:r>
              <a:rPr lang="zh-CN" altLang="en-US" sz="1477" dirty="0"/>
              <a:t>；</a:t>
            </a:r>
          </a:p>
          <a:p>
            <a:pPr lvl="1"/>
            <a:r>
              <a:rPr lang="en-US" altLang="zh-CN" dirty="0" err="1"/>
              <a:t>map_alloc</a:t>
            </a:r>
            <a:r>
              <a:rPr lang="zh-CN" altLang="en-US" dirty="0"/>
              <a:t>将根据</a:t>
            </a:r>
            <a:r>
              <a:rPr lang="en-US" altLang="zh-CN" dirty="0"/>
              <a:t>map</a:t>
            </a:r>
            <a:r>
              <a:rPr lang="zh-CN" altLang="en-US" dirty="0"/>
              <a:t>类型调用相应的分配函数</a:t>
            </a:r>
          </a:p>
          <a:p>
            <a:pPr lvl="2"/>
            <a:r>
              <a:rPr lang="en-US" altLang="zh-CN" sz="1477" dirty="0"/>
              <a:t>BPF_MAP_TYPE_ARRAY</a:t>
            </a:r>
          </a:p>
          <a:p>
            <a:pPr lvl="2"/>
            <a:r>
              <a:rPr lang="en-US" altLang="zh-CN" sz="1477" dirty="0"/>
              <a:t>BPF_MAP_TYPE_HASH</a:t>
            </a:r>
          </a:p>
          <a:p>
            <a:pPr lvl="2"/>
            <a:r>
              <a:rPr lang="en-US" altLang="zh-CN" sz="1477" dirty="0" err="1"/>
              <a:t>BPF_FUNC_map_lookup_elem</a:t>
            </a:r>
            <a:endParaRPr lang="en-US" altLang="zh-CN" sz="1477"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6" name="图片 5">
            <a:extLst>
              <a:ext uri="{FF2B5EF4-FFF2-40B4-BE49-F238E27FC236}">
                <a16:creationId xmlns:a16="http://schemas.microsoft.com/office/drawing/2014/main" id="{F95AAA45-5ECB-4FCD-9D8A-291297F07DE6}"/>
              </a:ext>
            </a:extLst>
          </p:cNvPr>
          <p:cNvPicPr>
            <a:picLocks noChangeAspect="1"/>
          </p:cNvPicPr>
          <p:nvPr/>
        </p:nvPicPr>
        <p:blipFill>
          <a:blip r:embed="rId3"/>
          <a:stretch>
            <a:fillRect/>
          </a:stretch>
        </p:blipFill>
        <p:spPr>
          <a:xfrm>
            <a:off x="4970814" y="1284594"/>
            <a:ext cx="4106038" cy="1534269"/>
          </a:xfrm>
          <a:prstGeom prst="rect">
            <a:avLst/>
          </a:prstGeom>
        </p:spPr>
      </p:pic>
      <p:pic>
        <p:nvPicPr>
          <p:cNvPr id="5" name="图片 4">
            <a:extLst>
              <a:ext uri="{FF2B5EF4-FFF2-40B4-BE49-F238E27FC236}">
                <a16:creationId xmlns:a16="http://schemas.microsoft.com/office/drawing/2014/main" id="{DD8FB37C-FE76-403B-B413-537AD7BDCDFC}"/>
              </a:ext>
            </a:extLst>
          </p:cNvPr>
          <p:cNvPicPr>
            <a:picLocks noChangeAspect="1"/>
          </p:cNvPicPr>
          <p:nvPr/>
        </p:nvPicPr>
        <p:blipFill>
          <a:blip r:embed="rId4"/>
          <a:stretch>
            <a:fillRect/>
          </a:stretch>
        </p:blipFill>
        <p:spPr>
          <a:xfrm>
            <a:off x="4947725" y="3663437"/>
            <a:ext cx="4238976" cy="2930794"/>
          </a:xfrm>
          <a:prstGeom prst="rect">
            <a:avLst/>
          </a:prstGeom>
        </p:spPr>
      </p:pic>
    </p:spTree>
    <p:extLst>
      <p:ext uri="{BB962C8B-B14F-4D97-AF65-F5344CB8AC3E}">
        <p14:creationId xmlns:p14="http://schemas.microsoft.com/office/powerpoint/2010/main" val="371904969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08204" cy="4985169"/>
          </a:xfrm>
        </p:spPr>
        <p:txBody>
          <a:bodyPr/>
          <a:lstStyle/>
          <a:p>
            <a:r>
              <a:rPr lang="en-US" altLang="zh-CN" dirty="0"/>
              <a:t>BPF map</a:t>
            </a:r>
            <a:r>
              <a:rPr lang="zh-CN" altLang="en-US" dirty="0"/>
              <a:t>操作</a:t>
            </a:r>
            <a:endParaRPr lang="en-US" altLang="zh-CN" dirty="0"/>
          </a:p>
          <a:p>
            <a:pPr lvl="1"/>
            <a:r>
              <a:rPr lang="en-US" altLang="zh-CN" dirty="0"/>
              <a:t>BPF_MAP_TYPE_ARRAY</a:t>
            </a:r>
          </a:p>
          <a:p>
            <a:pPr lvl="1"/>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8" name="图片 7">
            <a:extLst>
              <a:ext uri="{FF2B5EF4-FFF2-40B4-BE49-F238E27FC236}">
                <a16:creationId xmlns:a16="http://schemas.microsoft.com/office/drawing/2014/main" id="{7BC8D27A-175A-4F50-864F-8A1DC09C254A}"/>
              </a:ext>
            </a:extLst>
          </p:cNvPr>
          <p:cNvPicPr>
            <a:picLocks noChangeAspect="1"/>
          </p:cNvPicPr>
          <p:nvPr/>
        </p:nvPicPr>
        <p:blipFill>
          <a:blip r:embed="rId3"/>
          <a:stretch>
            <a:fillRect/>
          </a:stretch>
        </p:blipFill>
        <p:spPr>
          <a:xfrm>
            <a:off x="783271" y="2343119"/>
            <a:ext cx="5460063" cy="4251112"/>
          </a:xfrm>
          <a:prstGeom prst="rect">
            <a:avLst/>
          </a:prstGeom>
        </p:spPr>
      </p:pic>
      <p:pic>
        <p:nvPicPr>
          <p:cNvPr id="12" name="图片 11">
            <a:extLst>
              <a:ext uri="{FF2B5EF4-FFF2-40B4-BE49-F238E27FC236}">
                <a16:creationId xmlns:a16="http://schemas.microsoft.com/office/drawing/2014/main" id="{4B62C42E-270A-4135-AD5B-0952F32FB755}"/>
              </a:ext>
            </a:extLst>
          </p:cNvPr>
          <p:cNvPicPr>
            <a:picLocks noChangeAspect="1"/>
          </p:cNvPicPr>
          <p:nvPr/>
        </p:nvPicPr>
        <p:blipFill>
          <a:blip r:embed="rId4"/>
          <a:stretch>
            <a:fillRect/>
          </a:stretch>
        </p:blipFill>
        <p:spPr>
          <a:xfrm>
            <a:off x="5080564" y="1501401"/>
            <a:ext cx="2989407" cy="1433156"/>
          </a:xfrm>
          <a:prstGeom prst="rect">
            <a:avLst/>
          </a:prstGeom>
        </p:spPr>
      </p:pic>
    </p:spTree>
    <p:extLst>
      <p:ext uri="{BB962C8B-B14F-4D97-AF65-F5344CB8AC3E}">
        <p14:creationId xmlns:p14="http://schemas.microsoft.com/office/powerpoint/2010/main" val="189491957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08204" cy="4985169"/>
          </a:xfrm>
        </p:spPr>
        <p:txBody>
          <a:bodyPr/>
          <a:lstStyle/>
          <a:p>
            <a:r>
              <a:rPr lang="en-US" altLang="zh-CN" dirty="0"/>
              <a:t>BPF map</a:t>
            </a:r>
            <a:r>
              <a:rPr lang="zh-CN" altLang="en-US" dirty="0"/>
              <a:t>操作</a:t>
            </a:r>
            <a:endParaRPr lang="en-US" altLang="zh-CN" dirty="0"/>
          </a:p>
          <a:p>
            <a:pPr lvl="1"/>
            <a:r>
              <a:rPr lang="en-US" altLang="zh-CN" dirty="0"/>
              <a:t>BPF_MAP_TYPE_HASH</a:t>
            </a:r>
          </a:p>
          <a:p>
            <a:pPr lvl="1"/>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7" name="图片 6">
            <a:extLst>
              <a:ext uri="{FF2B5EF4-FFF2-40B4-BE49-F238E27FC236}">
                <a16:creationId xmlns:a16="http://schemas.microsoft.com/office/drawing/2014/main" id="{03EDBFBA-AE27-454B-9D70-7A9BD9AC96F5}"/>
              </a:ext>
            </a:extLst>
          </p:cNvPr>
          <p:cNvPicPr>
            <a:picLocks noChangeAspect="1"/>
          </p:cNvPicPr>
          <p:nvPr/>
        </p:nvPicPr>
        <p:blipFill>
          <a:blip r:embed="rId3"/>
          <a:stretch>
            <a:fillRect/>
          </a:stretch>
        </p:blipFill>
        <p:spPr>
          <a:xfrm>
            <a:off x="4872876" y="1303451"/>
            <a:ext cx="3682009" cy="2042842"/>
          </a:xfrm>
          <a:prstGeom prst="rect">
            <a:avLst/>
          </a:prstGeom>
        </p:spPr>
      </p:pic>
      <p:pic>
        <p:nvPicPr>
          <p:cNvPr id="9" name="图片 8">
            <a:extLst>
              <a:ext uri="{FF2B5EF4-FFF2-40B4-BE49-F238E27FC236}">
                <a16:creationId xmlns:a16="http://schemas.microsoft.com/office/drawing/2014/main" id="{8B08F118-27E8-430F-ABDF-43EDAD937EFA}"/>
              </a:ext>
            </a:extLst>
          </p:cNvPr>
          <p:cNvPicPr>
            <a:picLocks noChangeAspect="1"/>
          </p:cNvPicPr>
          <p:nvPr/>
        </p:nvPicPr>
        <p:blipFill>
          <a:blip r:embed="rId4"/>
          <a:stretch>
            <a:fillRect/>
          </a:stretch>
        </p:blipFill>
        <p:spPr>
          <a:xfrm>
            <a:off x="161512" y="2289860"/>
            <a:ext cx="4715321" cy="4304371"/>
          </a:xfrm>
          <a:prstGeom prst="rect">
            <a:avLst/>
          </a:prstGeom>
        </p:spPr>
      </p:pic>
      <p:pic>
        <p:nvPicPr>
          <p:cNvPr id="11" name="图片 10">
            <a:extLst>
              <a:ext uri="{FF2B5EF4-FFF2-40B4-BE49-F238E27FC236}">
                <a16:creationId xmlns:a16="http://schemas.microsoft.com/office/drawing/2014/main" id="{2F6467FA-DB14-413E-8077-7E130E87DDC9}"/>
              </a:ext>
            </a:extLst>
          </p:cNvPr>
          <p:cNvPicPr>
            <a:picLocks noChangeAspect="1"/>
          </p:cNvPicPr>
          <p:nvPr/>
        </p:nvPicPr>
        <p:blipFill>
          <a:blip r:embed="rId5"/>
          <a:stretch>
            <a:fillRect/>
          </a:stretch>
        </p:blipFill>
        <p:spPr>
          <a:xfrm>
            <a:off x="4872877" y="4281803"/>
            <a:ext cx="3890624" cy="2307998"/>
          </a:xfrm>
          <a:prstGeom prst="rect">
            <a:avLst/>
          </a:prstGeom>
        </p:spPr>
      </p:pic>
      <p:sp>
        <p:nvSpPr>
          <p:cNvPr id="13" name="矩形 12">
            <a:extLst>
              <a:ext uri="{FF2B5EF4-FFF2-40B4-BE49-F238E27FC236}">
                <a16:creationId xmlns:a16="http://schemas.microsoft.com/office/drawing/2014/main" id="{5565A183-1690-4803-A08E-0B3E3411C878}"/>
              </a:ext>
            </a:extLst>
          </p:cNvPr>
          <p:cNvSpPr/>
          <p:nvPr/>
        </p:nvSpPr>
        <p:spPr bwMode="auto">
          <a:xfrm>
            <a:off x="251520" y="2697843"/>
            <a:ext cx="4519887"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cxnSp>
        <p:nvCxnSpPr>
          <p:cNvPr id="14" name="直接箭头连接符 13">
            <a:extLst>
              <a:ext uri="{FF2B5EF4-FFF2-40B4-BE49-F238E27FC236}">
                <a16:creationId xmlns:a16="http://schemas.microsoft.com/office/drawing/2014/main" id="{5A7E0374-949A-4DE6-B0BF-6F6117031D3A}"/>
              </a:ext>
            </a:extLst>
          </p:cNvPr>
          <p:cNvCxnSpPr>
            <a:cxnSpLocks/>
          </p:cNvCxnSpPr>
          <p:nvPr/>
        </p:nvCxnSpPr>
        <p:spPr bwMode="auto">
          <a:xfrm flipV="1">
            <a:off x="4771407" y="1501403"/>
            <a:ext cx="199407" cy="1196440"/>
          </a:xfrm>
          <a:prstGeom prst="straightConnector1">
            <a:avLst/>
          </a:prstGeom>
          <a:solidFill>
            <a:srgbClr val="CCFF66"/>
          </a:solidFill>
          <a:ln w="28575" cap="flat" cmpd="sng" algn="ctr">
            <a:solidFill>
              <a:srgbClr val="0033CC"/>
            </a:solidFill>
            <a:prstDash val="solid"/>
            <a:round/>
            <a:headEnd type="none" w="med" len="med"/>
            <a:tailEnd type="arrow" w="med" len="med"/>
          </a:ln>
          <a:effectLst/>
        </p:spPr>
      </p:cxnSp>
    </p:spTree>
    <p:extLst>
      <p:ext uri="{BB962C8B-B14F-4D97-AF65-F5344CB8AC3E}">
        <p14:creationId xmlns:p14="http://schemas.microsoft.com/office/powerpoint/2010/main" val="135814581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BPF map</a:t>
            </a:r>
            <a:r>
              <a:rPr lang="zh-CN" altLang="en-US" dirty="0"/>
              <a:t>操作</a:t>
            </a:r>
            <a:endParaRPr lang="en-US" altLang="zh-CN" dirty="0"/>
          </a:p>
          <a:p>
            <a:pPr lvl="1"/>
            <a:r>
              <a:rPr lang="en-US" altLang="zh-CN" dirty="0"/>
              <a:t>map</a:t>
            </a:r>
            <a:r>
              <a:rPr lang="zh-CN" altLang="en-US" dirty="0"/>
              <a:t>的查找</a:t>
            </a:r>
            <a:endParaRPr lang="en-US" altLang="zh-CN" dirty="0"/>
          </a:p>
          <a:p>
            <a:pPr lvl="2"/>
            <a:r>
              <a:rPr lang="en-US" altLang="zh-CN" sz="1477" dirty="0" err="1"/>
              <a:t>map_lookup_elem</a:t>
            </a:r>
            <a:endParaRPr lang="en-US" altLang="zh-CN" sz="1477" dirty="0"/>
          </a:p>
          <a:p>
            <a:pPr lvl="2"/>
            <a:r>
              <a:rPr lang="zh-CN" altLang="en-US" sz="1477" dirty="0"/>
              <a:t>查找就是通过</a:t>
            </a:r>
            <a:r>
              <a:rPr lang="en-US" altLang="zh-CN" sz="1477" dirty="0"/>
              <a:t>key</a:t>
            </a:r>
            <a:r>
              <a:rPr lang="zh-CN" altLang="en-US" sz="1477" dirty="0"/>
              <a:t>来找到对应的</a:t>
            </a:r>
            <a:r>
              <a:rPr lang="en-US" altLang="zh-CN" sz="1477" dirty="0"/>
              <a:t>value</a:t>
            </a:r>
          </a:p>
          <a:p>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5EDABE9E-DFA4-4C01-936D-D0ADAE3CF8D3}"/>
              </a:ext>
            </a:extLst>
          </p:cNvPr>
          <p:cNvPicPr>
            <a:picLocks noChangeAspect="1"/>
          </p:cNvPicPr>
          <p:nvPr/>
        </p:nvPicPr>
        <p:blipFill>
          <a:blip r:embed="rId3"/>
          <a:stretch>
            <a:fillRect/>
          </a:stretch>
        </p:blipFill>
        <p:spPr>
          <a:xfrm>
            <a:off x="4904345" y="1369410"/>
            <a:ext cx="3723570" cy="5117161"/>
          </a:xfrm>
          <a:prstGeom prst="rect">
            <a:avLst/>
          </a:prstGeom>
        </p:spPr>
      </p:pic>
    </p:spTree>
    <p:extLst>
      <p:ext uri="{BB962C8B-B14F-4D97-AF65-F5344CB8AC3E}">
        <p14:creationId xmlns:p14="http://schemas.microsoft.com/office/powerpoint/2010/main" val="125267107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BPF map</a:t>
            </a:r>
            <a:r>
              <a:rPr lang="zh-CN" altLang="en-US" dirty="0"/>
              <a:t>操作</a:t>
            </a:r>
            <a:endParaRPr lang="en-US" altLang="zh-CN" dirty="0"/>
          </a:p>
          <a:p>
            <a:pPr lvl="1"/>
            <a:r>
              <a:rPr lang="en-US" altLang="zh-CN" dirty="0"/>
              <a:t>BPF_MAP_TYPE_ARRAY</a:t>
            </a:r>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6" name="图片 5">
            <a:extLst>
              <a:ext uri="{FF2B5EF4-FFF2-40B4-BE49-F238E27FC236}">
                <a16:creationId xmlns:a16="http://schemas.microsoft.com/office/drawing/2014/main" id="{D7D206F6-9D26-4230-A193-D57DC90911D8}"/>
              </a:ext>
            </a:extLst>
          </p:cNvPr>
          <p:cNvPicPr>
            <a:picLocks noChangeAspect="1"/>
          </p:cNvPicPr>
          <p:nvPr/>
        </p:nvPicPr>
        <p:blipFill>
          <a:blip r:embed="rId3"/>
          <a:stretch>
            <a:fillRect/>
          </a:stretch>
        </p:blipFill>
        <p:spPr>
          <a:xfrm>
            <a:off x="783272" y="2459294"/>
            <a:ext cx="5628634" cy="1939413"/>
          </a:xfrm>
          <a:prstGeom prst="rect">
            <a:avLst/>
          </a:prstGeom>
        </p:spPr>
      </p:pic>
    </p:spTree>
    <p:extLst>
      <p:ext uri="{BB962C8B-B14F-4D97-AF65-F5344CB8AC3E}">
        <p14:creationId xmlns:p14="http://schemas.microsoft.com/office/powerpoint/2010/main" val="3890681004"/>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BPF map</a:t>
            </a:r>
            <a:r>
              <a:rPr lang="zh-CN" altLang="en-US" dirty="0"/>
              <a:t>操作</a:t>
            </a:r>
            <a:endParaRPr lang="en-US" altLang="zh-CN" dirty="0"/>
          </a:p>
          <a:p>
            <a:pPr lvl="1"/>
            <a:r>
              <a:rPr lang="en-US" altLang="zh-CN" dirty="0"/>
              <a:t>BPF_MAP_TYPE_HASH</a:t>
            </a:r>
          </a:p>
          <a:p>
            <a:pPr lvl="2"/>
            <a:r>
              <a:rPr lang="en-US" altLang="zh-CN" sz="1477" dirty="0" err="1"/>
              <a:t>htab_map_lookup_elem</a:t>
            </a:r>
            <a:r>
              <a:rPr lang="en-US" altLang="zh-CN" sz="1477" dirty="0"/>
              <a:t>()-&gt;__</a:t>
            </a:r>
            <a:r>
              <a:rPr lang="en-US" altLang="zh-CN" sz="1477" dirty="0" err="1"/>
              <a:t>htab_map_lookup_elem</a:t>
            </a:r>
            <a:r>
              <a:rPr lang="en-US" altLang="zh-CN" sz="1477" dirty="0"/>
              <a:t>()</a:t>
            </a:r>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0AB0EB4E-5AF2-4C58-A943-31D28355E4B6}"/>
              </a:ext>
            </a:extLst>
          </p:cNvPr>
          <p:cNvPicPr>
            <a:picLocks noChangeAspect="1"/>
          </p:cNvPicPr>
          <p:nvPr/>
        </p:nvPicPr>
        <p:blipFill>
          <a:blip r:embed="rId3"/>
          <a:stretch>
            <a:fillRect/>
          </a:stretch>
        </p:blipFill>
        <p:spPr>
          <a:xfrm>
            <a:off x="916209" y="2697842"/>
            <a:ext cx="5079353" cy="3057570"/>
          </a:xfrm>
          <a:prstGeom prst="rect">
            <a:avLst/>
          </a:prstGeom>
        </p:spPr>
      </p:pic>
    </p:spTree>
    <p:extLst>
      <p:ext uri="{BB962C8B-B14F-4D97-AF65-F5344CB8AC3E}">
        <p14:creationId xmlns:p14="http://schemas.microsoft.com/office/powerpoint/2010/main" val="93536000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819852" cy="4985169"/>
          </a:xfrm>
        </p:spPr>
        <p:txBody>
          <a:bodyPr/>
          <a:lstStyle/>
          <a:p>
            <a:r>
              <a:rPr lang="en-US" altLang="zh-CN" dirty="0"/>
              <a:t>BPF</a:t>
            </a:r>
            <a:r>
              <a:rPr lang="zh-CN" altLang="en-US" dirty="0"/>
              <a:t>全局化声明后的基本操作</a:t>
            </a:r>
            <a:endParaRPr lang="en-US" altLang="zh-CN" dirty="0"/>
          </a:p>
          <a:p>
            <a:pPr lvl="1"/>
            <a:r>
              <a:rPr lang="en-US" altLang="zh-CN" dirty="0"/>
              <a:t>BPF map </a:t>
            </a:r>
            <a:r>
              <a:rPr lang="zh-CN" altLang="en-US" dirty="0"/>
              <a:t>和程序作为内核资源只能通过文件描述符访问，其背后是内核中的匿名 </a:t>
            </a:r>
            <a:r>
              <a:rPr lang="en-US" altLang="zh-CN" dirty="0" err="1"/>
              <a:t>inode</a:t>
            </a:r>
            <a:endParaRPr lang="en-US" altLang="zh-CN" dirty="0"/>
          </a:p>
          <a:p>
            <a:pPr lvl="1"/>
            <a:r>
              <a:rPr lang="zh-CN" altLang="en-US" dirty="0"/>
              <a:t>文件描述符受限于进程的生命周期，使得 </a:t>
            </a:r>
            <a:r>
              <a:rPr lang="en-US" altLang="zh-CN" dirty="0"/>
              <a:t>map </a:t>
            </a:r>
            <a:r>
              <a:rPr lang="zh-CN" altLang="en-US" dirty="0"/>
              <a:t>共享之类的操作非常笨重</a:t>
            </a:r>
            <a:endParaRPr lang="en-US" altLang="zh-CN" dirty="0"/>
          </a:p>
          <a:p>
            <a:pPr lvl="2"/>
            <a:r>
              <a:rPr lang="en-US" altLang="zh-CN" sz="1477" dirty="0" err="1"/>
              <a:t>bpf_obj_pin</a:t>
            </a:r>
            <a:endParaRPr lang="en-US" altLang="zh-CN" sz="1477" dirty="0"/>
          </a:p>
          <a:p>
            <a:pPr lvl="2"/>
            <a:r>
              <a:rPr lang="en-US" altLang="zh-CN" sz="1477" dirty="0" err="1"/>
              <a:t>bpf_obj_get</a:t>
            </a:r>
            <a:endParaRPr lang="en-US" altLang="zh-CN" sz="1477"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894B6E4E-9D64-46EA-8887-7FA26743B7EF}"/>
              </a:ext>
            </a:extLst>
          </p:cNvPr>
          <p:cNvPicPr>
            <a:picLocks noChangeAspect="1"/>
          </p:cNvPicPr>
          <p:nvPr/>
        </p:nvPicPr>
        <p:blipFill>
          <a:blip r:embed="rId3"/>
          <a:stretch>
            <a:fillRect/>
          </a:stretch>
        </p:blipFill>
        <p:spPr>
          <a:xfrm>
            <a:off x="5389772" y="1284593"/>
            <a:ext cx="3635646" cy="5323782"/>
          </a:xfrm>
          <a:prstGeom prst="rect">
            <a:avLst/>
          </a:prstGeom>
        </p:spPr>
      </p:pic>
      <p:sp>
        <p:nvSpPr>
          <p:cNvPr id="7" name="矩形 6">
            <a:extLst>
              <a:ext uri="{FF2B5EF4-FFF2-40B4-BE49-F238E27FC236}">
                <a16:creationId xmlns:a16="http://schemas.microsoft.com/office/drawing/2014/main" id="{6A514681-2C01-45F2-814F-D077B1C29F17}"/>
              </a:ext>
            </a:extLst>
          </p:cNvPr>
          <p:cNvSpPr/>
          <p:nvPr/>
        </p:nvSpPr>
        <p:spPr bwMode="auto">
          <a:xfrm>
            <a:off x="5569446" y="3960230"/>
            <a:ext cx="2724814"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dirty="0"/>
          </a:p>
        </p:txBody>
      </p:sp>
      <p:pic>
        <p:nvPicPr>
          <p:cNvPr id="9" name="图片 8">
            <a:extLst>
              <a:ext uri="{FF2B5EF4-FFF2-40B4-BE49-F238E27FC236}">
                <a16:creationId xmlns:a16="http://schemas.microsoft.com/office/drawing/2014/main" id="{E2576950-A8D1-4BB5-8A6E-2EBC30660BAA}"/>
              </a:ext>
            </a:extLst>
          </p:cNvPr>
          <p:cNvPicPr>
            <a:picLocks noChangeAspect="1"/>
          </p:cNvPicPr>
          <p:nvPr/>
        </p:nvPicPr>
        <p:blipFill>
          <a:blip r:embed="rId4"/>
          <a:stretch>
            <a:fillRect/>
          </a:stretch>
        </p:blipFill>
        <p:spPr>
          <a:xfrm>
            <a:off x="81204" y="4047935"/>
            <a:ext cx="3598937" cy="2546296"/>
          </a:xfrm>
          <a:prstGeom prst="rect">
            <a:avLst/>
          </a:prstGeom>
        </p:spPr>
      </p:pic>
    </p:spTree>
    <p:extLst>
      <p:ext uri="{BB962C8B-B14F-4D97-AF65-F5344CB8AC3E}">
        <p14:creationId xmlns:p14="http://schemas.microsoft.com/office/powerpoint/2010/main" val="352189510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BPF</a:t>
            </a:r>
            <a:r>
              <a:rPr lang="zh-CN" altLang="en-US" dirty="0"/>
              <a:t>全局化声明后的基本操作</a:t>
            </a:r>
            <a:endParaRPr lang="en-US" altLang="zh-CN" dirty="0"/>
          </a:p>
          <a:p>
            <a:pPr lvl="1"/>
            <a:r>
              <a:rPr lang="en-US" altLang="zh-CN" dirty="0"/>
              <a:t>bpf_obj_pin</a:t>
            </a:r>
          </a:p>
          <a:p>
            <a:pPr lvl="2"/>
            <a:r>
              <a:rPr lang="en-US" altLang="zh-CN" sz="1477" dirty="0"/>
              <a:t>bpf_obj_pin-&gt;</a:t>
            </a:r>
            <a:r>
              <a:rPr lang="en-US" altLang="zh-CN" sz="1477" dirty="0" err="1"/>
              <a:t>bpf_obj_pin_user</a:t>
            </a:r>
            <a:endParaRPr lang="en-US" altLang="zh-CN" sz="1477" dirty="0"/>
          </a:p>
          <a:p>
            <a:pPr lvl="2"/>
            <a:endParaRPr lang="en-US" altLang="zh-CN" dirty="0"/>
          </a:p>
          <a:p>
            <a:pPr lvl="1"/>
            <a:endParaRPr lang="en-US" altLang="zh-CN" dirty="0"/>
          </a:p>
          <a:p>
            <a:endParaRPr lang="en-US" altLang="zh-CN" dirty="0"/>
          </a:p>
          <a:p>
            <a:endParaRPr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a:xfrm>
            <a:off x="0" y="770244"/>
            <a:ext cx="9144000" cy="514350"/>
          </a:xfrm>
        </p:spPr>
        <p:txBody>
          <a:bodyPr/>
          <a:lstStyle/>
          <a:p>
            <a:r>
              <a:rPr lang="en-US" altLang="zh-CN" dirty="0"/>
              <a:t>BPF</a:t>
            </a:r>
            <a:r>
              <a:rPr lang="zh-CN" altLang="en-US" dirty="0"/>
              <a:t>源码分析</a:t>
            </a:r>
            <a:endParaRPr kumimoji="1" lang="zh-CN" altLang="en-US" dirty="0"/>
          </a:p>
        </p:txBody>
      </p:sp>
      <p:pic>
        <p:nvPicPr>
          <p:cNvPr id="5" name="图片 4">
            <a:extLst>
              <a:ext uri="{FF2B5EF4-FFF2-40B4-BE49-F238E27FC236}">
                <a16:creationId xmlns:a16="http://schemas.microsoft.com/office/drawing/2014/main" id="{C0A95072-7C1F-4719-AE95-EEA65A64B828}"/>
              </a:ext>
            </a:extLst>
          </p:cNvPr>
          <p:cNvPicPr>
            <a:picLocks noChangeAspect="1"/>
          </p:cNvPicPr>
          <p:nvPr/>
        </p:nvPicPr>
        <p:blipFill>
          <a:blip r:embed="rId3"/>
          <a:stretch>
            <a:fillRect/>
          </a:stretch>
        </p:blipFill>
        <p:spPr>
          <a:xfrm>
            <a:off x="317989" y="2657498"/>
            <a:ext cx="4017637" cy="3456384"/>
          </a:xfrm>
          <a:prstGeom prst="rect">
            <a:avLst/>
          </a:prstGeom>
        </p:spPr>
      </p:pic>
      <p:pic>
        <p:nvPicPr>
          <p:cNvPr id="7" name="图片 6">
            <a:extLst>
              <a:ext uri="{FF2B5EF4-FFF2-40B4-BE49-F238E27FC236}">
                <a16:creationId xmlns:a16="http://schemas.microsoft.com/office/drawing/2014/main" id="{24215081-8D72-4E9C-B308-C52B80FD439D}"/>
              </a:ext>
            </a:extLst>
          </p:cNvPr>
          <p:cNvPicPr>
            <a:picLocks noChangeAspect="1"/>
          </p:cNvPicPr>
          <p:nvPr/>
        </p:nvPicPr>
        <p:blipFill>
          <a:blip r:embed="rId4"/>
          <a:stretch>
            <a:fillRect/>
          </a:stretch>
        </p:blipFill>
        <p:spPr>
          <a:xfrm>
            <a:off x="5151670" y="1364759"/>
            <a:ext cx="3674342" cy="1812062"/>
          </a:xfrm>
          <a:prstGeom prst="rect">
            <a:avLst/>
          </a:prstGeom>
        </p:spPr>
      </p:pic>
      <p:pic>
        <p:nvPicPr>
          <p:cNvPr id="9" name="图片 8">
            <a:extLst>
              <a:ext uri="{FF2B5EF4-FFF2-40B4-BE49-F238E27FC236}">
                <a16:creationId xmlns:a16="http://schemas.microsoft.com/office/drawing/2014/main" id="{A0F7DF7C-CF9D-4E61-9B14-BFB9BA4E48DA}"/>
              </a:ext>
            </a:extLst>
          </p:cNvPr>
          <p:cNvPicPr>
            <a:picLocks noChangeAspect="1"/>
          </p:cNvPicPr>
          <p:nvPr/>
        </p:nvPicPr>
        <p:blipFill>
          <a:blip r:embed="rId5"/>
          <a:stretch>
            <a:fillRect/>
          </a:stretch>
        </p:blipFill>
        <p:spPr>
          <a:xfrm>
            <a:off x="5151670" y="3313463"/>
            <a:ext cx="3198270" cy="3211419"/>
          </a:xfrm>
          <a:prstGeom prst="rect">
            <a:avLst/>
          </a:prstGeom>
        </p:spPr>
      </p:pic>
    </p:spTree>
    <p:extLst>
      <p:ext uri="{BB962C8B-B14F-4D97-AF65-F5344CB8AC3E}">
        <p14:creationId xmlns:p14="http://schemas.microsoft.com/office/powerpoint/2010/main" val="139224737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通用信息 (标准)">
  <a:themeElements>
    <a:clrScheme name="">
      <a:dk1>
        <a:srgbClr val="0033CC"/>
      </a:dk1>
      <a:lt1>
        <a:srgbClr val="FFFFFF"/>
      </a:lt1>
      <a:dk2>
        <a:srgbClr val="336699"/>
      </a:dk2>
      <a:lt2>
        <a:srgbClr val="008000"/>
      </a:lt2>
      <a:accent1>
        <a:srgbClr val="3366FF"/>
      </a:accent1>
      <a:accent2>
        <a:srgbClr val="FFFF66"/>
      </a:accent2>
      <a:accent3>
        <a:srgbClr val="FFFFFF"/>
      </a:accent3>
      <a:accent4>
        <a:srgbClr val="002AAE"/>
      </a:accent4>
      <a:accent5>
        <a:srgbClr val="ADB8FF"/>
      </a:accent5>
      <a:accent6>
        <a:srgbClr val="E7E75C"/>
      </a:accent6>
      <a:hlink>
        <a:srgbClr val="FF6600"/>
      </a:hlink>
      <a:folHlink>
        <a:srgbClr val="FFCC66"/>
      </a:folHlink>
    </a:clrScheme>
    <a:fontScheme name="通用信息 (标准)">
      <a:majorFont>
        <a:latin typeface="Arial Narrow"/>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lnDef>
  </a:objectDefaults>
  <a:extraClrSchemeLst>
    <a:extraClrScheme>
      <a:clrScheme name="通用信息 (标准)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通用信息 (标准)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通用信息 (标准)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19909</TotalTime>
  <Words>15204</Words>
  <Application>Microsoft Macintosh PowerPoint</Application>
  <PresentationFormat>全屏显示(4:3)</PresentationFormat>
  <Paragraphs>2204</Paragraphs>
  <Slides>104</Slides>
  <Notes>103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104</vt:i4>
      </vt:variant>
    </vt:vector>
  </HeadingPairs>
  <TitlesOfParts>
    <vt:vector size="117" baseType="lpstr">
      <vt:lpstr>等线</vt:lpstr>
      <vt:lpstr>黑体</vt:lpstr>
      <vt:lpstr>宋体</vt:lpstr>
      <vt:lpstr>微软雅黑</vt:lpstr>
      <vt:lpstr>Source Code Pro</vt:lpstr>
      <vt:lpstr>Arial</vt:lpstr>
      <vt:lpstr>Arial Narrow</vt:lpstr>
      <vt:lpstr>Calibri</vt:lpstr>
      <vt:lpstr>Monotype Sorts</vt:lpstr>
      <vt:lpstr>Times New Roman</vt:lpstr>
      <vt:lpstr>Wingdings</vt:lpstr>
      <vt:lpstr>通用信息 (标准)</vt:lpstr>
      <vt:lpstr>Microsoft Office Visio 绘图</vt:lpstr>
      <vt:lpstr>PowerPoint 演示文稿</vt:lpstr>
      <vt:lpstr>第七章 结构</vt:lpstr>
      <vt:lpstr>本节主要内容</vt:lpstr>
      <vt:lpstr>Linux 防火墙</vt:lpstr>
      <vt:lpstr>Linux 防火墙</vt:lpstr>
      <vt:lpstr>本节主要内容</vt:lpstr>
      <vt:lpstr>Netfilter简介</vt:lpstr>
      <vt:lpstr>Netfilter简介</vt:lpstr>
      <vt:lpstr>Netfilter简介</vt:lpstr>
      <vt:lpstr>Netfilter简介</vt:lpstr>
      <vt:lpstr>Netfilter简介</vt:lpstr>
      <vt:lpstr>本节主要内容</vt:lpstr>
      <vt:lpstr>Hook</vt:lpstr>
      <vt:lpstr>Hook</vt:lpstr>
      <vt:lpstr>Hook</vt:lpstr>
      <vt:lpstr>Hook</vt:lpstr>
      <vt:lpstr>Hook</vt:lpstr>
      <vt:lpstr>Hook</vt:lpstr>
      <vt:lpstr>Hook</vt:lpstr>
      <vt:lpstr>Hook</vt:lpstr>
      <vt:lpstr>Hook</vt:lpstr>
      <vt:lpstr>Hook</vt:lpstr>
      <vt:lpstr>Hook</vt:lpstr>
      <vt:lpstr>Hook</vt:lpstr>
      <vt:lpstr>本节主要内容</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Iptables</vt:lpstr>
      <vt:lpstr>本节主要内容</vt:lpstr>
      <vt:lpstr>Nftables</vt:lpstr>
      <vt:lpstr>Nftables</vt:lpstr>
      <vt:lpstr>Nftables</vt:lpstr>
      <vt:lpstr>Nftables</vt:lpstr>
      <vt:lpstr>本节主要内容</vt:lpstr>
      <vt:lpstr>BPF的引入</vt:lpstr>
      <vt:lpstr>BPF的引入</vt:lpstr>
      <vt:lpstr>BPF的引入</vt:lpstr>
      <vt:lpstr>BPF的引入</vt:lpstr>
      <vt:lpstr>BPF的引入</vt:lpstr>
      <vt:lpstr>BPF的引入</vt:lpstr>
      <vt:lpstr>BPF的引入</vt:lpstr>
      <vt:lpstr>BPF的引入</vt:lpstr>
      <vt:lpstr>BPF的引入</vt:lpstr>
      <vt:lpstr>BPF的引入</vt:lpstr>
      <vt:lpstr>BPF的引入</vt:lpstr>
      <vt:lpstr>BPF的引入</vt:lpstr>
      <vt:lpstr>BPF的引入</vt:lpstr>
      <vt:lpstr>BPF的引入</vt:lpstr>
      <vt:lpstr>BPF的引入</vt:lpstr>
      <vt:lpstr>BPF的引入</vt:lpstr>
      <vt:lpstr>BPF的引入</vt:lpstr>
      <vt:lpstr>BPF的引入</vt:lpstr>
      <vt:lpstr>本节主要内容</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BPF源码分析</vt:lpstr>
      <vt:lpstr>BPF、Netfilter和eBPF的原理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ZhengChen</dc:creator>
  <cp:lastModifiedBy>Microsoft Office User</cp:lastModifiedBy>
  <cp:revision>388</cp:revision>
  <dcterms:created xsi:type="dcterms:W3CDTF">2020-06-19T10:54:22Z</dcterms:created>
  <dcterms:modified xsi:type="dcterms:W3CDTF">2020-10-26T03:02:35Z</dcterms:modified>
</cp:coreProperties>
</file>